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6"/>
  </p:notesMasterIdLst>
  <p:sldIdLst>
    <p:sldId id="256" r:id="rId2"/>
    <p:sldId id="258" r:id="rId3"/>
    <p:sldId id="259" r:id="rId4"/>
    <p:sldId id="260" r:id="rId5"/>
    <p:sldId id="257" r:id="rId6"/>
    <p:sldId id="262" r:id="rId7"/>
    <p:sldId id="261" r:id="rId8"/>
    <p:sldId id="263" r:id="rId9"/>
    <p:sldId id="264" r:id="rId10"/>
    <p:sldId id="265" r:id="rId11"/>
    <p:sldId id="266" r:id="rId12"/>
    <p:sldId id="267" r:id="rId13"/>
    <p:sldId id="277" r:id="rId14"/>
    <p:sldId id="278" r:id="rId15"/>
    <p:sldId id="269" r:id="rId16"/>
    <p:sldId id="270" r:id="rId17"/>
    <p:sldId id="271" r:id="rId18"/>
    <p:sldId id="272" r:id="rId19"/>
    <p:sldId id="273" r:id="rId20"/>
    <p:sldId id="274" r:id="rId21"/>
    <p:sldId id="275" r:id="rId22"/>
    <p:sldId id="276" r:id="rId23"/>
    <p:sldId id="279" r:id="rId24"/>
    <p:sldId id="288" r:id="rId25"/>
    <p:sldId id="289" r:id="rId26"/>
    <p:sldId id="280" r:id="rId27"/>
    <p:sldId id="290" r:id="rId28"/>
    <p:sldId id="291" r:id="rId29"/>
    <p:sldId id="292" r:id="rId30"/>
    <p:sldId id="281" r:id="rId31"/>
    <p:sldId id="282" r:id="rId32"/>
    <p:sldId id="293" r:id="rId33"/>
    <p:sldId id="283" r:id="rId34"/>
    <p:sldId id="284" r:id="rId35"/>
    <p:sldId id="310" r:id="rId36"/>
    <p:sldId id="294" r:id="rId37"/>
    <p:sldId id="295" r:id="rId38"/>
    <p:sldId id="311" r:id="rId39"/>
    <p:sldId id="312" r:id="rId40"/>
    <p:sldId id="285" r:id="rId41"/>
    <p:sldId id="313" r:id="rId42"/>
    <p:sldId id="314" r:id="rId43"/>
    <p:sldId id="315" r:id="rId44"/>
    <p:sldId id="286" r:id="rId45"/>
    <p:sldId id="287" r:id="rId46"/>
    <p:sldId id="316" r:id="rId47"/>
    <p:sldId id="317" r:id="rId48"/>
    <p:sldId id="318" r:id="rId49"/>
    <p:sldId id="319" r:id="rId50"/>
    <p:sldId id="320" r:id="rId51"/>
    <p:sldId id="326" r:id="rId52"/>
    <p:sldId id="327" r:id="rId53"/>
    <p:sldId id="322" r:id="rId54"/>
    <p:sldId id="323" r:id="rId55"/>
    <p:sldId id="324" r:id="rId56"/>
    <p:sldId id="325"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5" r:id="rId74"/>
    <p:sldId id="344" r:id="rId75"/>
    <p:sldId id="346" r:id="rId76"/>
    <p:sldId id="347" r:id="rId77"/>
    <p:sldId id="348" r:id="rId78"/>
    <p:sldId id="350" r:id="rId79"/>
    <p:sldId id="351" r:id="rId80"/>
    <p:sldId id="352" r:id="rId81"/>
    <p:sldId id="353" r:id="rId82"/>
    <p:sldId id="354"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70" r:id="rId97"/>
    <p:sldId id="371" r:id="rId98"/>
    <p:sldId id="373" r:id="rId99"/>
    <p:sldId id="374" r:id="rId100"/>
    <p:sldId id="376" r:id="rId101"/>
    <p:sldId id="377" r:id="rId102"/>
    <p:sldId id="378" r:id="rId103"/>
    <p:sldId id="379" r:id="rId104"/>
    <p:sldId id="384" r:id="rId105"/>
    <p:sldId id="385" r:id="rId106"/>
    <p:sldId id="386" r:id="rId107"/>
    <p:sldId id="387" r:id="rId108"/>
    <p:sldId id="388" r:id="rId109"/>
    <p:sldId id="380" r:id="rId110"/>
    <p:sldId id="389" r:id="rId111"/>
    <p:sldId id="381" r:id="rId112"/>
    <p:sldId id="390" r:id="rId113"/>
    <p:sldId id="391" r:id="rId114"/>
    <p:sldId id="392" r:id="rId115"/>
    <p:sldId id="382" r:id="rId116"/>
    <p:sldId id="383" r:id="rId117"/>
    <p:sldId id="393" r:id="rId118"/>
    <p:sldId id="394" r:id="rId119"/>
    <p:sldId id="395" r:id="rId120"/>
    <p:sldId id="396" r:id="rId121"/>
    <p:sldId id="397" r:id="rId122"/>
    <p:sldId id="398" r:id="rId123"/>
    <p:sldId id="399" r:id="rId124"/>
    <p:sldId id="402" r:id="rId125"/>
    <p:sldId id="403" r:id="rId126"/>
    <p:sldId id="404" r:id="rId127"/>
    <p:sldId id="400" r:id="rId128"/>
    <p:sldId id="405" r:id="rId129"/>
    <p:sldId id="406" r:id="rId130"/>
    <p:sldId id="401" r:id="rId131"/>
    <p:sldId id="408" r:id="rId132"/>
    <p:sldId id="409" r:id="rId133"/>
    <p:sldId id="410" r:id="rId134"/>
    <p:sldId id="411" r:id="rId135"/>
    <p:sldId id="421" r:id="rId136"/>
    <p:sldId id="420" r:id="rId137"/>
    <p:sldId id="412" r:id="rId138"/>
    <p:sldId id="413" r:id="rId139"/>
    <p:sldId id="414" r:id="rId140"/>
    <p:sldId id="415" r:id="rId141"/>
    <p:sldId id="416" r:id="rId142"/>
    <p:sldId id="417" r:id="rId143"/>
    <p:sldId id="422" r:id="rId144"/>
    <p:sldId id="423" r:id="rId145"/>
    <p:sldId id="424" r:id="rId146"/>
    <p:sldId id="425" r:id="rId147"/>
    <p:sldId id="426" r:id="rId148"/>
    <p:sldId id="427" r:id="rId149"/>
    <p:sldId id="428" r:id="rId150"/>
    <p:sldId id="429" r:id="rId151"/>
    <p:sldId id="430" r:id="rId152"/>
    <p:sldId id="431" r:id="rId153"/>
    <p:sldId id="432" r:id="rId154"/>
    <p:sldId id="433" r:id="rId155"/>
    <p:sldId id="434" r:id="rId156"/>
    <p:sldId id="435" r:id="rId157"/>
    <p:sldId id="436" r:id="rId158"/>
    <p:sldId id="437" r:id="rId159"/>
    <p:sldId id="438" r:id="rId160"/>
    <p:sldId id="439" r:id="rId161"/>
    <p:sldId id="440" r:id="rId162"/>
    <p:sldId id="442" r:id="rId163"/>
    <p:sldId id="443" r:id="rId164"/>
    <p:sldId id="444" r:id="rId165"/>
    <p:sldId id="445" r:id="rId166"/>
    <p:sldId id="446" r:id="rId167"/>
    <p:sldId id="447" r:id="rId168"/>
    <p:sldId id="448" r:id="rId169"/>
    <p:sldId id="296" r:id="rId170"/>
    <p:sldId id="297" r:id="rId171"/>
    <p:sldId id="298" r:id="rId172"/>
    <p:sldId id="299" r:id="rId173"/>
    <p:sldId id="300" r:id="rId174"/>
    <p:sldId id="301" r:id="rId175"/>
    <p:sldId id="302" r:id="rId176"/>
    <p:sldId id="303" r:id="rId177"/>
    <p:sldId id="304" r:id="rId178"/>
    <p:sldId id="305" r:id="rId179"/>
    <p:sldId id="306" r:id="rId180"/>
    <p:sldId id="307" r:id="rId181"/>
    <p:sldId id="308" r:id="rId182"/>
    <p:sldId id="309" r:id="rId183"/>
    <p:sldId id="449" r:id="rId184"/>
    <p:sldId id="450" r:id="rId185"/>
    <p:sldId id="451" r:id="rId186"/>
    <p:sldId id="452" r:id="rId187"/>
    <p:sldId id="453" r:id="rId188"/>
    <p:sldId id="454" r:id="rId189"/>
    <p:sldId id="456" r:id="rId190"/>
    <p:sldId id="457" r:id="rId191"/>
    <p:sldId id="458" r:id="rId192"/>
    <p:sldId id="459" r:id="rId193"/>
    <p:sldId id="460" r:id="rId194"/>
    <p:sldId id="461" r:id="rId195"/>
    <p:sldId id="462" r:id="rId196"/>
    <p:sldId id="463" r:id="rId197"/>
    <p:sldId id="464" r:id="rId198"/>
    <p:sldId id="465" r:id="rId199"/>
    <p:sldId id="268" r:id="rId200"/>
    <p:sldId id="466" r:id="rId201"/>
    <p:sldId id="467" r:id="rId202"/>
    <p:sldId id="468" r:id="rId203"/>
    <p:sldId id="469" r:id="rId204"/>
    <p:sldId id="470" r:id="rId205"/>
    <p:sldId id="471" r:id="rId206"/>
    <p:sldId id="472" r:id="rId207"/>
    <p:sldId id="473" r:id="rId208"/>
    <p:sldId id="474" r:id="rId209"/>
    <p:sldId id="475" r:id="rId210"/>
    <p:sldId id="476" r:id="rId211"/>
    <p:sldId id="477" r:id="rId212"/>
    <p:sldId id="478" r:id="rId213"/>
    <p:sldId id="479" r:id="rId214"/>
    <p:sldId id="480" r:id="rId215"/>
    <p:sldId id="481" r:id="rId216"/>
    <p:sldId id="482" r:id="rId217"/>
    <p:sldId id="483" r:id="rId218"/>
    <p:sldId id="484" r:id="rId219"/>
    <p:sldId id="485" r:id="rId220"/>
    <p:sldId id="486" r:id="rId221"/>
    <p:sldId id="487" r:id="rId222"/>
    <p:sldId id="488" r:id="rId223"/>
    <p:sldId id="489" r:id="rId224"/>
    <p:sldId id="491" r:id="rId225"/>
    <p:sldId id="492" r:id="rId226"/>
    <p:sldId id="493" r:id="rId227"/>
    <p:sldId id="494" r:id="rId228"/>
    <p:sldId id="495" r:id="rId229"/>
    <p:sldId id="496" r:id="rId230"/>
    <p:sldId id="497" r:id="rId231"/>
    <p:sldId id="498" r:id="rId232"/>
    <p:sldId id="499" r:id="rId233"/>
    <p:sldId id="500" r:id="rId234"/>
    <p:sldId id="501" r:id="rId235"/>
    <p:sldId id="502" r:id="rId236"/>
    <p:sldId id="503" r:id="rId237"/>
    <p:sldId id="504" r:id="rId238"/>
    <p:sldId id="505" r:id="rId239"/>
    <p:sldId id="506" r:id="rId240"/>
    <p:sldId id="507" r:id="rId241"/>
    <p:sldId id="508" r:id="rId242"/>
    <p:sldId id="509" r:id="rId243"/>
    <p:sldId id="510" r:id="rId244"/>
    <p:sldId id="511" r:id="rId245"/>
    <p:sldId id="512" r:id="rId246"/>
    <p:sldId id="513" r:id="rId247"/>
    <p:sldId id="514" r:id="rId248"/>
    <p:sldId id="515" r:id="rId249"/>
    <p:sldId id="516" r:id="rId250"/>
    <p:sldId id="517" r:id="rId251"/>
    <p:sldId id="518" r:id="rId252"/>
    <p:sldId id="519" r:id="rId253"/>
    <p:sldId id="520" r:id="rId254"/>
    <p:sldId id="521" r:id="rId255"/>
    <p:sldId id="522" r:id="rId256"/>
    <p:sldId id="523" r:id="rId257"/>
    <p:sldId id="524" r:id="rId258"/>
    <p:sldId id="525" r:id="rId259"/>
    <p:sldId id="526" r:id="rId260"/>
    <p:sldId id="527" r:id="rId261"/>
    <p:sldId id="528" r:id="rId262"/>
    <p:sldId id="529" r:id="rId263"/>
    <p:sldId id="530" r:id="rId264"/>
    <p:sldId id="531" r:id="rId265"/>
    <p:sldId id="532" r:id="rId266"/>
    <p:sldId id="533" r:id="rId267"/>
    <p:sldId id="534" r:id="rId268"/>
    <p:sldId id="535" r:id="rId269"/>
    <p:sldId id="536" r:id="rId270"/>
    <p:sldId id="537" r:id="rId271"/>
    <p:sldId id="538" r:id="rId272"/>
    <p:sldId id="539" r:id="rId273"/>
    <p:sldId id="540" r:id="rId274"/>
    <p:sldId id="541" r:id="rId275"/>
    <p:sldId id="542" r:id="rId276"/>
    <p:sldId id="543" r:id="rId277"/>
    <p:sldId id="544" r:id="rId278"/>
    <p:sldId id="545" r:id="rId279"/>
    <p:sldId id="546" r:id="rId280"/>
    <p:sldId id="547" r:id="rId281"/>
    <p:sldId id="548" r:id="rId282"/>
    <p:sldId id="549" r:id="rId283"/>
    <p:sldId id="550" r:id="rId284"/>
    <p:sldId id="551" r:id="rId285"/>
    <p:sldId id="552" r:id="rId286"/>
    <p:sldId id="553" r:id="rId287"/>
    <p:sldId id="554" r:id="rId288"/>
    <p:sldId id="555" r:id="rId289"/>
    <p:sldId id="556" r:id="rId290"/>
    <p:sldId id="557" r:id="rId291"/>
    <p:sldId id="558" r:id="rId292"/>
    <p:sldId id="559" r:id="rId293"/>
    <p:sldId id="560" r:id="rId294"/>
    <p:sldId id="561" r:id="rId295"/>
    <p:sldId id="562" r:id="rId296"/>
    <p:sldId id="563" r:id="rId297"/>
    <p:sldId id="564" r:id="rId298"/>
    <p:sldId id="565" r:id="rId299"/>
    <p:sldId id="566" r:id="rId300"/>
    <p:sldId id="567" r:id="rId301"/>
    <p:sldId id="568" r:id="rId302"/>
    <p:sldId id="321" r:id="rId303"/>
    <p:sldId id="569" r:id="rId304"/>
    <p:sldId id="570" r:id="rId305"/>
    <p:sldId id="571" r:id="rId306"/>
    <p:sldId id="572" r:id="rId307"/>
    <p:sldId id="573" r:id="rId308"/>
    <p:sldId id="574" r:id="rId309"/>
    <p:sldId id="575" r:id="rId310"/>
    <p:sldId id="576" r:id="rId311"/>
    <p:sldId id="577" r:id="rId312"/>
    <p:sldId id="578" r:id="rId313"/>
    <p:sldId id="579" r:id="rId314"/>
    <p:sldId id="580" r:id="rId3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FF"/>
    <a:srgbClr val="15AB39"/>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4660"/>
  </p:normalViewPr>
  <p:slideViewPr>
    <p:cSldViewPr snapToGrid="0">
      <p:cViewPr varScale="1">
        <p:scale>
          <a:sx n="100" d="100"/>
          <a:sy n="100" d="100"/>
        </p:scale>
        <p:origin x="1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ableStyles" Target="tableStyle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3CAC3-F10C-4718-A227-3A55236CF8C8}" type="datetimeFigureOut">
              <a:rPr lang="en-IN" smtClean="0"/>
              <a:t>28-05-2025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73430-FFB0-489B-B9C5-74957B30E64C}" type="slidenum">
              <a:rPr lang="en-IN" smtClean="0"/>
              <a:t>‹#›</a:t>
            </a:fld>
            <a:endParaRPr lang="en-IN"/>
          </a:p>
        </p:txBody>
      </p:sp>
    </p:spTree>
    <p:extLst>
      <p:ext uri="{BB962C8B-B14F-4D97-AF65-F5344CB8AC3E}">
        <p14:creationId xmlns:p14="http://schemas.microsoft.com/office/powerpoint/2010/main" val="126684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a:ln>
            <a:miter lim="800000"/>
            <a:headEnd/>
            <a:tailEnd/>
          </a:ln>
        </p:spPr>
        <p:txBody>
          <a:bodyPr/>
          <a:lstStyle/>
          <a:p>
            <a:fld id="{A6741083-2EDD-4C9C-B8A6-E690D7FAC05C}" type="slidenum">
              <a:rPr lang="en-US" altLang="en-US" smtClean="0"/>
              <a:pPr/>
              <a:t>241</a:t>
            </a:fld>
            <a:endParaRPr lang="en-US" altLang="en-US"/>
          </a:p>
        </p:txBody>
      </p:sp>
      <p:sp>
        <p:nvSpPr>
          <p:cNvPr id="330755" name="Slide Image Placeholder 1"/>
          <p:cNvSpPr>
            <a:spLocks noGrp="1" noRot="1" noChangeAspect="1" noTextEdit="1"/>
          </p:cNvSpPr>
          <p:nvPr>
            <p:ph type="sldImg"/>
          </p:nvPr>
        </p:nvSpPr>
        <p:spPr>
          <a:ln/>
        </p:spPr>
      </p:sp>
      <p:sp>
        <p:nvSpPr>
          <p:cNvPr id="330756" name="Notes Placeholder 2"/>
          <p:cNvSpPr>
            <a:spLocks noGrp="1"/>
          </p:cNvSpPr>
          <p:nvPr>
            <p:ph type="body" idx="1"/>
          </p:nvPr>
        </p:nvSpPr>
        <p:spPr>
          <a:noFill/>
        </p:spPr>
        <p:txBody>
          <a:bodyPr/>
          <a:lstStyle/>
          <a:p>
            <a:pPr eaLnBrk="1" hangingPunct="1"/>
            <a:endParaRPr lang="en-US" altLang="en-US"/>
          </a:p>
        </p:txBody>
      </p:sp>
      <p:sp>
        <p:nvSpPr>
          <p:cNvPr id="3307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57D19B6-F2B6-4739-A621-1115CC087D48}" type="slidenum">
              <a:rPr lang="en-US" altLang="en-US" sz="1200"/>
              <a:pPr algn="r" eaLnBrk="1" hangingPunct="1"/>
              <a:t>241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204A-47E8-4882-AEB7-C56DB878A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5DFB025-34EC-44A5-B8DD-750A52BEB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0B48E7B-DBBB-410E-9241-98FE5867DB12}"/>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5" name="Footer Placeholder 4">
            <a:extLst>
              <a:ext uri="{FF2B5EF4-FFF2-40B4-BE49-F238E27FC236}">
                <a16:creationId xmlns:a16="http://schemas.microsoft.com/office/drawing/2014/main" id="{12B9380E-A46A-491B-96C3-7DB5011BE5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727526-B39C-45FE-A242-288FC92EE894}"/>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173945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03FA-1EE0-45DF-910B-B9967A2A74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50E7FA-8636-495D-9AA4-5EC5AA1B1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A1C99D-BA84-47B5-9762-C08638889FB2}"/>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5" name="Footer Placeholder 4">
            <a:extLst>
              <a:ext uri="{FF2B5EF4-FFF2-40B4-BE49-F238E27FC236}">
                <a16:creationId xmlns:a16="http://schemas.microsoft.com/office/drawing/2014/main" id="{9242F4E6-8BB5-4E02-9BC6-2ECA8DCCB3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C89D1-999F-4ABB-A9BB-2FB7C82F8E1F}"/>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67115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A81A8-B232-4275-877D-1A8185CC41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ADB7EE-C0B9-45C0-8F2C-CA20D8F66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51DAF5-4B0B-4CAB-BF13-9BDBBDEEA68C}"/>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5" name="Footer Placeholder 4">
            <a:extLst>
              <a:ext uri="{FF2B5EF4-FFF2-40B4-BE49-F238E27FC236}">
                <a16:creationId xmlns:a16="http://schemas.microsoft.com/office/drawing/2014/main" id="{2F12E699-8089-42ED-BD6C-15C33775E0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9B5DF4-F419-4271-83B1-42427458EC12}"/>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417492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C077-D634-4E78-B752-C8673B106B8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D04D247-C7D0-4D26-86BD-037FDA7FC1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43E5D5-754A-4ECB-98C7-13DA699EE2E2}"/>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5" name="Footer Placeholder 4">
            <a:extLst>
              <a:ext uri="{FF2B5EF4-FFF2-40B4-BE49-F238E27FC236}">
                <a16:creationId xmlns:a16="http://schemas.microsoft.com/office/drawing/2014/main" id="{F88FD844-152E-48A2-AABB-4AE4E101C8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C357C0-846D-4F41-B80E-839C539BFE56}"/>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77620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7B5A-357E-4F8C-85AE-A542BE023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0B2ACC6-DC0F-4B05-A81B-C942FE58E4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6FFA7-1918-4E18-96D0-344F330DB7EC}"/>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5" name="Footer Placeholder 4">
            <a:extLst>
              <a:ext uri="{FF2B5EF4-FFF2-40B4-BE49-F238E27FC236}">
                <a16:creationId xmlns:a16="http://schemas.microsoft.com/office/drawing/2014/main" id="{DBB07C27-73F0-463A-9276-0A237B79C2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BFADF7-580C-40A1-900F-732F076F6AB7}"/>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200389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D8D4-1BB6-42DA-ADF9-FBDCF9C00F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3CB67E7-8D0A-41D5-91A8-22DADD5E5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750936-44BB-4A64-B9D0-3E8D132ACC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E75C5E9-D892-4E43-B202-A892B0D13422}"/>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6" name="Footer Placeholder 5">
            <a:extLst>
              <a:ext uri="{FF2B5EF4-FFF2-40B4-BE49-F238E27FC236}">
                <a16:creationId xmlns:a16="http://schemas.microsoft.com/office/drawing/2014/main" id="{A95E02AA-5123-41F1-8C5D-2B0B3ACE65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80CD0BF-2CFE-45F0-B032-9B8DBFD0C07E}"/>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318621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056C-CB84-4B2D-BE85-0754E7E7D1F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A6B5AF-9E10-4EFE-9C32-403612BB0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CF200-666E-4A57-AFB7-5FC739A217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D03DDDE-B4F1-472B-A728-E46C089DA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E3104-57D5-4EA4-BB6B-111DD6088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3D04CBD-61BE-4B42-9989-EE8C8C86A6C0}"/>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8" name="Footer Placeholder 7">
            <a:extLst>
              <a:ext uri="{FF2B5EF4-FFF2-40B4-BE49-F238E27FC236}">
                <a16:creationId xmlns:a16="http://schemas.microsoft.com/office/drawing/2014/main" id="{E68E2481-72C8-4D26-B1EB-ED526E98021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F57998E-C0FD-46A8-A421-308A82E58745}"/>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25648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ACF8-EB98-4AEF-BE51-691CEEFF903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E06D6FA-FF30-4911-8C93-F9B11045F14D}"/>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4" name="Footer Placeholder 3">
            <a:extLst>
              <a:ext uri="{FF2B5EF4-FFF2-40B4-BE49-F238E27FC236}">
                <a16:creationId xmlns:a16="http://schemas.microsoft.com/office/drawing/2014/main" id="{C070CF35-811F-4CBC-825D-FBF8552A26F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58B80D5-61E6-4319-8388-55823B3972F1}"/>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166401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E91B4-6974-4BA1-B56C-CD6D4EC23D5A}"/>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3" name="Footer Placeholder 2">
            <a:extLst>
              <a:ext uri="{FF2B5EF4-FFF2-40B4-BE49-F238E27FC236}">
                <a16:creationId xmlns:a16="http://schemas.microsoft.com/office/drawing/2014/main" id="{3F30AC2A-500E-4214-946A-807763E3F76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A6386F7-8E9C-491D-8BC0-6F4369B8B6E8}"/>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345711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30E7-50B8-456B-B174-90733FBC1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3F66A50-0216-4847-A262-B934BA843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E13B81C-6AB4-4FFF-A236-0E419E78D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1480E-32D1-4911-A35B-558D510C03D3}"/>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6" name="Footer Placeholder 5">
            <a:extLst>
              <a:ext uri="{FF2B5EF4-FFF2-40B4-BE49-F238E27FC236}">
                <a16:creationId xmlns:a16="http://schemas.microsoft.com/office/drawing/2014/main" id="{BE6905B1-541E-4F58-BC21-AE8E03C62F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C19417D-473B-4385-BA43-4E05C954271D}"/>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64672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8ED-5EBA-4393-80A8-AA5B16AC4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9501E1B-75F8-4B62-BC79-C5D10B63F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02888CA-FC97-4CAB-83F0-B14C1B1A9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BAD59-2181-4700-AC6C-AB5030ACC8E3}"/>
              </a:ext>
            </a:extLst>
          </p:cNvPr>
          <p:cNvSpPr>
            <a:spLocks noGrp="1"/>
          </p:cNvSpPr>
          <p:nvPr>
            <p:ph type="dt" sz="half" idx="10"/>
          </p:nvPr>
        </p:nvSpPr>
        <p:spPr/>
        <p:txBody>
          <a:bodyPr/>
          <a:lstStyle/>
          <a:p>
            <a:fld id="{DEB767F3-6F2C-4653-BF13-96B51F45973F}" type="datetimeFigureOut">
              <a:rPr lang="en-IN" smtClean="0"/>
              <a:t>28-05-2025</a:t>
            </a:fld>
            <a:endParaRPr lang="en-IN"/>
          </a:p>
        </p:txBody>
      </p:sp>
      <p:sp>
        <p:nvSpPr>
          <p:cNvPr id="6" name="Footer Placeholder 5">
            <a:extLst>
              <a:ext uri="{FF2B5EF4-FFF2-40B4-BE49-F238E27FC236}">
                <a16:creationId xmlns:a16="http://schemas.microsoft.com/office/drawing/2014/main" id="{8414D85C-A18F-47C0-8556-065581DED4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B37F8F-09F3-4A39-A6BF-3414EB18F898}"/>
              </a:ext>
            </a:extLst>
          </p:cNvPr>
          <p:cNvSpPr>
            <a:spLocks noGrp="1"/>
          </p:cNvSpPr>
          <p:nvPr>
            <p:ph type="sldNum" sz="quarter" idx="12"/>
          </p:nvPr>
        </p:nvSpPr>
        <p:spPr/>
        <p:txBody>
          <a:bodyPr/>
          <a:lstStyle/>
          <a:p>
            <a:fld id="{F7058854-46E7-4422-AC36-320283380D66}" type="slidenum">
              <a:rPr lang="en-IN" smtClean="0"/>
              <a:t>‹#›</a:t>
            </a:fld>
            <a:endParaRPr lang="en-IN"/>
          </a:p>
        </p:txBody>
      </p:sp>
    </p:spTree>
    <p:extLst>
      <p:ext uri="{BB962C8B-B14F-4D97-AF65-F5344CB8AC3E}">
        <p14:creationId xmlns:p14="http://schemas.microsoft.com/office/powerpoint/2010/main" val="225680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6588ED-6C81-4A0F-80B4-E2D743473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BCE27E-3E09-4369-A673-ED2229237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33C48C-4451-48A9-9C4D-AE80E56C4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767F3-6F2C-4653-BF13-96B51F45973F}" type="datetimeFigureOut">
              <a:rPr lang="en-IN" smtClean="0"/>
              <a:t>28-05-2025</a:t>
            </a:fld>
            <a:endParaRPr lang="en-IN"/>
          </a:p>
        </p:txBody>
      </p:sp>
      <p:sp>
        <p:nvSpPr>
          <p:cNvPr id="5" name="Footer Placeholder 4">
            <a:extLst>
              <a:ext uri="{FF2B5EF4-FFF2-40B4-BE49-F238E27FC236}">
                <a16:creationId xmlns:a16="http://schemas.microsoft.com/office/drawing/2014/main" id="{71F21AF8-39CA-4D3E-A253-0EC2B608D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67C3BCE-991E-4AEE-BDC3-1C1F32B5F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58854-46E7-4422-AC36-320283380D66}" type="slidenum">
              <a:rPr lang="en-IN" smtClean="0"/>
              <a:t>‹#›</a:t>
            </a:fld>
            <a:endParaRPr lang="en-IN"/>
          </a:p>
        </p:txBody>
      </p:sp>
    </p:spTree>
    <p:extLst>
      <p:ext uri="{BB962C8B-B14F-4D97-AF65-F5344CB8AC3E}">
        <p14:creationId xmlns:p14="http://schemas.microsoft.com/office/powerpoint/2010/main" val="2522245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hyperlink" Target="https://en.wikipedia.org/wiki/Blowout_(well_drilling)" TargetMode="External"/><Relationship Id="rId13" Type="http://schemas.openxmlformats.org/officeDocument/2006/relationships/hyperlink" Target="https://en.wikipedia.org/wiki/Santa_Barbara_County,_California" TargetMode="External"/><Relationship Id="rId3" Type="http://schemas.openxmlformats.org/officeDocument/2006/relationships/hyperlink" Target="https://en.wikipedia.org/wiki/Santa_Barbara,_California" TargetMode="External"/><Relationship Id="rId7" Type="http://schemas.openxmlformats.org/officeDocument/2006/relationships/hyperlink" Target="https://en.wikipedia.org/wiki/Exxon_Valdez_oil_spill" TargetMode="External"/><Relationship Id="rId12" Type="http://schemas.openxmlformats.org/officeDocument/2006/relationships/hyperlink" Target="https://en.wikipedia.org/wiki/Crude_oil" TargetMode="External"/><Relationship Id="rId17" Type="http://schemas.openxmlformats.org/officeDocument/2006/relationships/hyperlink" Target="https://en.wikipedia.org/wiki/1969_Santa_Barbara_oil_spill#cite_note-2" TargetMode="External"/><Relationship Id="rId2" Type="http://schemas.openxmlformats.org/officeDocument/2006/relationships/hyperlink" Target="https://en.wikipedia.org/wiki/Santa_Barbara_Channel" TargetMode="External"/><Relationship Id="rId16" Type="http://schemas.openxmlformats.org/officeDocument/2006/relationships/hyperlink" Target="https://en.wikipedia.org/wiki/Channel_Islands_of_California" TargetMode="External"/><Relationship Id="rId1" Type="http://schemas.openxmlformats.org/officeDocument/2006/relationships/slideLayout" Target="../slideLayouts/slideLayout2.xml"/><Relationship Id="rId6" Type="http://schemas.openxmlformats.org/officeDocument/2006/relationships/hyperlink" Target="https://en.wikipedia.org/wiki/Deepwater_Horizon_oil_spill" TargetMode="External"/><Relationship Id="rId11" Type="http://schemas.openxmlformats.org/officeDocument/2006/relationships/hyperlink" Target="https://en.wikipedia.org/wiki/1969_Santa_Barbara_oil_spill#cite_note-1" TargetMode="External"/><Relationship Id="rId5" Type="http://schemas.openxmlformats.org/officeDocument/2006/relationships/hyperlink" Target="https://en.wikipedia.org/wiki/United_States_territory#Maritime_territory_of_the_United_States" TargetMode="External"/><Relationship Id="rId15" Type="http://schemas.openxmlformats.org/officeDocument/2006/relationships/hyperlink" Target="https://en.wikipedia.org/wiki/Ventura,_California" TargetMode="External"/><Relationship Id="rId10" Type="http://schemas.openxmlformats.org/officeDocument/2006/relationships/hyperlink" Target="https://en.wikipedia.org/wiki/Dos_Cuadras_Offshore_Oil_Field" TargetMode="External"/><Relationship Id="rId4" Type="http://schemas.openxmlformats.org/officeDocument/2006/relationships/hyperlink" Target="https://en.wikipedia.org/wiki/Southern_California" TargetMode="External"/><Relationship Id="rId9" Type="http://schemas.openxmlformats.org/officeDocument/2006/relationships/hyperlink" Target="https://en.wikipedia.org/wiki/Union_Oil" TargetMode="External"/><Relationship Id="rId14" Type="http://schemas.openxmlformats.org/officeDocument/2006/relationships/hyperlink" Target="https://en.wikipedia.org/wiki/Goleta,_California"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icebreakerideas.com/sweet-sixteen-party-ideas/" TargetMode="Externa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rporatefinanceinstitute.com/resources/careers/map/banks/commercial-banking-career-profile/" TargetMode="External"/><Relationship Id="rId2" Type="http://schemas.openxmlformats.org/officeDocument/2006/relationships/hyperlink" Target="https://corporatefinanceinstitute.com/resources/careers/compensation/accounting-salary-guide/" TargetMode="External"/><Relationship Id="rId1" Type="http://schemas.openxmlformats.org/officeDocument/2006/relationships/slideLayout" Target="../slideLayouts/slideLayout2.xml"/><Relationship Id="rId4" Type="http://schemas.openxmlformats.org/officeDocument/2006/relationships/hyperlink" Target="https://corporatefinanceinstitute.com/resources/careers/map/banks/equity-research-analyst-career/"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D1D60B-37BE-472F-96FF-0A3602AAAD51}"/>
              </a:ext>
            </a:extLst>
          </p:cNvPr>
          <p:cNvSpPr>
            <a:spLocks noGrp="1"/>
          </p:cNvSpPr>
          <p:nvPr>
            <p:ph type="subTitle" idx="1"/>
          </p:nvPr>
        </p:nvSpPr>
        <p:spPr>
          <a:xfrm>
            <a:off x="1414670" y="1455186"/>
            <a:ext cx="9144000" cy="1655762"/>
          </a:xfrm>
        </p:spPr>
        <p:txBody>
          <a:bodyPr>
            <a:normAutofit/>
          </a:bodyPr>
          <a:lstStyle/>
          <a:p>
            <a:r>
              <a:rPr lang="en-IN" sz="4000" b="1" dirty="0">
                <a:solidFill>
                  <a:schemeClr val="accent5">
                    <a:lumMod val="75000"/>
                  </a:schemeClr>
                </a:solidFill>
                <a:latin typeface="Algerian" panose="04020705040A02060702" pitchFamily="82" charset="0"/>
              </a:rPr>
              <a:t>Final year </a:t>
            </a:r>
            <a:r>
              <a:rPr lang="en-IN" sz="4000" b="1" dirty="0" err="1">
                <a:solidFill>
                  <a:schemeClr val="accent5">
                    <a:lumMod val="75000"/>
                  </a:schemeClr>
                </a:solidFill>
                <a:latin typeface="Algerian" panose="04020705040A02060702" pitchFamily="82" charset="0"/>
              </a:rPr>
              <a:t>cse</a:t>
            </a:r>
            <a:r>
              <a:rPr lang="en-IN" sz="4000" b="1" dirty="0">
                <a:solidFill>
                  <a:schemeClr val="accent5">
                    <a:lumMod val="75000"/>
                  </a:schemeClr>
                </a:solidFill>
                <a:latin typeface="Algerian" panose="04020705040A02060702" pitchFamily="82" charset="0"/>
              </a:rPr>
              <a:t> – </a:t>
            </a:r>
            <a:r>
              <a:rPr lang="en-IN" sz="4000" b="1">
                <a:solidFill>
                  <a:schemeClr val="accent5">
                    <a:lumMod val="75000"/>
                  </a:schemeClr>
                </a:solidFill>
                <a:latin typeface="Algerian" panose="04020705040A02060702" pitchFamily="82" charset="0"/>
              </a:rPr>
              <a:t>a batch</a:t>
            </a:r>
          </a:p>
          <a:p>
            <a:r>
              <a:rPr lang="en-IN" sz="4000" b="1" dirty="0">
                <a:solidFill>
                  <a:schemeClr val="accent5">
                    <a:lumMod val="75000"/>
                  </a:schemeClr>
                </a:solidFill>
                <a:latin typeface="Algerian" panose="04020705040A02060702" pitchFamily="82" charset="0"/>
              </a:rPr>
              <a:t>ETHS701 ENGINEERING ETHICS</a:t>
            </a:r>
          </a:p>
        </p:txBody>
      </p:sp>
      <p:sp>
        <p:nvSpPr>
          <p:cNvPr id="5" name="Title 4">
            <a:extLst>
              <a:ext uri="{FF2B5EF4-FFF2-40B4-BE49-F238E27FC236}">
                <a16:creationId xmlns:a16="http://schemas.microsoft.com/office/drawing/2014/main" id="{237F766F-EDF3-446A-970B-216741F69695}"/>
              </a:ext>
            </a:extLst>
          </p:cNvPr>
          <p:cNvSpPr>
            <a:spLocks noGrp="1"/>
          </p:cNvSpPr>
          <p:nvPr>
            <p:ph type="ctrTitle"/>
          </p:nvPr>
        </p:nvSpPr>
        <p:spPr>
          <a:xfrm>
            <a:off x="1353124" y="2650638"/>
            <a:ext cx="9144000" cy="1337959"/>
          </a:xfrm>
        </p:spPr>
        <p:txBody>
          <a:bodyPr>
            <a:normAutofit fontScale="90000"/>
          </a:bodyPr>
          <a:lstStyle/>
          <a:p>
            <a:br>
              <a:rPr lang="en-IN" sz="3200" b="1" dirty="0">
                <a:solidFill>
                  <a:srgbClr val="FF3300"/>
                </a:solidFill>
                <a:latin typeface="Algerian" panose="04020705040A02060702" pitchFamily="82" charset="0"/>
              </a:rPr>
            </a:br>
            <a:br>
              <a:rPr lang="en-IN" sz="3200" b="1" dirty="0">
                <a:solidFill>
                  <a:srgbClr val="FF3300"/>
                </a:solidFill>
                <a:latin typeface="Algerian" panose="04020705040A02060702" pitchFamily="82" charset="0"/>
              </a:rPr>
            </a:br>
            <a:r>
              <a:rPr lang="en-IN" sz="3200" b="1" dirty="0">
                <a:solidFill>
                  <a:srgbClr val="FF3300"/>
                </a:solidFill>
                <a:latin typeface="Algerian" panose="04020705040A02060702" pitchFamily="82" charset="0"/>
              </a:rPr>
              <a:t>By </a:t>
            </a:r>
            <a:br>
              <a:rPr lang="en-IN" sz="3200" b="1" dirty="0">
                <a:solidFill>
                  <a:srgbClr val="FF3300"/>
                </a:solidFill>
                <a:latin typeface="Algerian" panose="04020705040A02060702" pitchFamily="82" charset="0"/>
              </a:rPr>
            </a:br>
            <a:br>
              <a:rPr lang="en-IN" sz="3200" b="1" dirty="0">
                <a:solidFill>
                  <a:srgbClr val="FF3300"/>
                </a:solidFill>
                <a:latin typeface="Algerian" panose="04020705040A02060702" pitchFamily="82" charset="0"/>
              </a:rPr>
            </a:br>
            <a:r>
              <a:rPr lang="en-IN" sz="3200" b="1" dirty="0" err="1">
                <a:solidFill>
                  <a:srgbClr val="FF3300"/>
                </a:solidFill>
                <a:latin typeface="Cabin Sketch" panose="020B0503050202020004" pitchFamily="34" charset="0"/>
              </a:rPr>
              <a:t>Dr.</a:t>
            </a:r>
            <a:r>
              <a:rPr lang="en-IN" sz="3200" b="1" dirty="0">
                <a:solidFill>
                  <a:srgbClr val="FF3300"/>
                </a:solidFill>
                <a:latin typeface="Cabin Sketch" panose="020B0503050202020004" pitchFamily="34" charset="0"/>
              </a:rPr>
              <a:t> A. GEETHA</a:t>
            </a:r>
          </a:p>
        </p:txBody>
      </p:sp>
      <p:sp>
        <p:nvSpPr>
          <p:cNvPr id="6" name="TextBox 5">
            <a:extLst>
              <a:ext uri="{FF2B5EF4-FFF2-40B4-BE49-F238E27FC236}">
                <a16:creationId xmlns:a16="http://schemas.microsoft.com/office/drawing/2014/main" id="{559E1824-4D3E-4BFB-A07C-50333ECC7EA2}"/>
              </a:ext>
            </a:extLst>
          </p:cNvPr>
          <p:cNvSpPr txBox="1"/>
          <p:nvPr/>
        </p:nvSpPr>
        <p:spPr>
          <a:xfrm>
            <a:off x="355599" y="4825860"/>
            <a:ext cx="11316677" cy="1200329"/>
          </a:xfrm>
          <a:prstGeom prst="rect">
            <a:avLst/>
          </a:prstGeom>
          <a:noFill/>
        </p:spPr>
        <p:txBody>
          <a:bodyPr wrap="square">
            <a:spAutoFit/>
          </a:bodyPr>
          <a:lstStyle/>
          <a:p>
            <a:pPr marL="0" indent="0" algn="ctr">
              <a:buNone/>
            </a:pPr>
            <a:r>
              <a:rPr lang="en-US" sz="2400" b="1" dirty="0">
                <a:solidFill>
                  <a:srgbClr val="15AB39"/>
                </a:solidFill>
                <a:latin typeface="Algerian" panose="04020705040A02060702" pitchFamily="82" charset="0"/>
                <a:cs typeface="Calibri" pitchFamily="34" charset="0"/>
              </a:rPr>
              <a:t>Annamalai           University</a:t>
            </a:r>
          </a:p>
          <a:p>
            <a:pPr marL="0" indent="0" algn="ctr">
              <a:buNone/>
            </a:pPr>
            <a:r>
              <a:rPr lang="en-IN" sz="2400" b="1" dirty="0">
                <a:solidFill>
                  <a:srgbClr val="15AB39"/>
                </a:solidFill>
                <a:latin typeface="Algerian" panose="04020705040A02060702" pitchFamily="82" charset="0"/>
                <a:cs typeface="Calibri" pitchFamily="34" charset="0"/>
              </a:rPr>
              <a:t>DEPARTMENT OF COMPUTER SCIENCE AND ENGINEERING</a:t>
            </a:r>
          </a:p>
          <a:p>
            <a:pPr marL="0" indent="0" algn="ctr">
              <a:buNone/>
            </a:pPr>
            <a:r>
              <a:rPr lang="en-IN" sz="2400" b="1" dirty="0">
                <a:solidFill>
                  <a:srgbClr val="15AB39"/>
                </a:solidFill>
                <a:latin typeface="Algerian" panose="04020705040A02060702" pitchFamily="82" charset="0"/>
                <a:cs typeface="Calibri" pitchFamily="34" charset="0"/>
              </a:rPr>
              <a:t>ANNAMALAI NAGAR-608 002</a:t>
            </a:r>
            <a:endParaRPr lang="en-US" sz="2400" b="1" dirty="0">
              <a:solidFill>
                <a:srgbClr val="15AB39"/>
              </a:solidFill>
              <a:latin typeface="Algerian" panose="04020705040A02060702" pitchFamily="82" charset="0"/>
              <a:cs typeface="Calibri" pitchFamily="34" charset="0"/>
            </a:endParaRPr>
          </a:p>
        </p:txBody>
      </p:sp>
      <p:pic>
        <p:nvPicPr>
          <p:cNvPr id="7" name="Picture 2" descr="Elisabeth #StayingAtHome #StayingAlive Bik on Twitter: &quot;New blog ...">
            <a:extLst>
              <a:ext uri="{FF2B5EF4-FFF2-40B4-BE49-F238E27FC236}">
                <a16:creationId xmlns:a16="http://schemas.microsoft.com/office/drawing/2014/main" id="{A338F427-69E9-4D4A-9BED-3FD74F49B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179" y="4868160"/>
            <a:ext cx="677641" cy="34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2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9774-9617-4D35-86FB-97F0340E3914}"/>
              </a:ext>
            </a:extLst>
          </p:cNvPr>
          <p:cNvSpPr>
            <a:spLocks noGrp="1"/>
          </p:cNvSpPr>
          <p:nvPr>
            <p:ph idx="1"/>
          </p:nvPr>
        </p:nvSpPr>
        <p:spPr>
          <a:xfrm>
            <a:off x="838200" y="585910"/>
            <a:ext cx="10515600" cy="4351338"/>
          </a:xfrm>
        </p:spPr>
        <p:txBody>
          <a:bodyPr/>
          <a:lstStyle/>
          <a:p>
            <a:pPr algn="l"/>
            <a:endParaRPr lang="en-GB" sz="1800" b="0" i="1" u="none" strike="noStrike" baseline="0" dirty="0">
              <a:latin typeface="Times New Roman" panose="02020603050405020304" pitchFamily="18" charset="0"/>
            </a:endParaRPr>
          </a:p>
          <a:p>
            <a:pPr marL="0" indent="0" algn="l">
              <a:buNone/>
            </a:pPr>
            <a:r>
              <a:rPr lang="en-GB" b="1" dirty="0">
                <a:latin typeface="Algerian" panose="04020705040A02060702" pitchFamily="82" charset="0"/>
              </a:rPr>
              <a:t>VALUES</a:t>
            </a:r>
          </a:p>
          <a:p>
            <a:pPr marL="0" indent="0" algn="l">
              <a:buNone/>
            </a:pPr>
            <a:r>
              <a:rPr lang="en-GB" sz="1800" b="0" i="1" u="none" strike="noStrike" baseline="0" dirty="0">
                <a:latin typeface="Times New Roman" panose="02020603050405020304" pitchFamily="18" charset="0"/>
              </a:rPr>
              <a:t>A value is defined as a principle that promotes well-being or prevents harm.” </a:t>
            </a:r>
            <a:r>
              <a:rPr lang="en-GB" sz="1800" b="0" i="0" u="none" strike="noStrike" baseline="0" dirty="0">
                <a:latin typeface="Times New Roman" panose="02020603050405020304" pitchFamily="18" charset="0"/>
              </a:rPr>
              <a:t>Another definition</a:t>
            </a:r>
          </a:p>
          <a:p>
            <a:pPr marL="0" indent="0" algn="l">
              <a:buNone/>
            </a:pPr>
            <a:r>
              <a:rPr lang="en-GB" sz="1800" b="0" i="0" u="none" strike="noStrike" baseline="0" dirty="0">
                <a:latin typeface="Times New Roman" panose="02020603050405020304" pitchFamily="18" charset="0"/>
              </a:rPr>
              <a:t>is: </a:t>
            </a:r>
            <a:r>
              <a:rPr lang="en-GB" sz="1800" b="0" i="1" u="none" strike="noStrike" baseline="0" dirty="0">
                <a:latin typeface="Times New Roman" panose="02020603050405020304" pitchFamily="18" charset="0"/>
              </a:rPr>
              <a:t>Values are our guidelines for our success—our paradigm about what is acceptable.” </a:t>
            </a:r>
            <a:r>
              <a:rPr lang="en-GB" sz="1800" b="0" i="0" u="none" strike="noStrike" baseline="0" dirty="0">
                <a:latin typeface="Times New Roman" panose="02020603050405020304" pitchFamily="18" charset="0"/>
              </a:rPr>
              <a:t>Personal values</a:t>
            </a:r>
          </a:p>
          <a:p>
            <a:pPr marL="0" indent="0" algn="l">
              <a:buNone/>
            </a:pPr>
            <a:r>
              <a:rPr lang="en-GB" sz="1800" b="0" i="0" u="none" strike="noStrike" baseline="0" dirty="0">
                <a:latin typeface="Times New Roman" panose="02020603050405020304" pitchFamily="18" charset="0"/>
              </a:rPr>
              <a:t>are defined as: “</a:t>
            </a:r>
            <a:r>
              <a:rPr lang="en-GB" sz="1800" b="0" i="1" u="none" strike="noStrike" baseline="0" dirty="0">
                <a:latin typeface="Times New Roman" panose="02020603050405020304" pitchFamily="18" charset="0"/>
              </a:rPr>
              <a:t>Emotional beliefs in principles regarded as particularly </a:t>
            </a:r>
            <a:r>
              <a:rPr lang="en-GB" sz="1800" b="0" i="1" u="none" strike="noStrike" baseline="0" dirty="0" err="1">
                <a:latin typeface="Times New Roman" panose="02020603050405020304" pitchFamily="18" charset="0"/>
              </a:rPr>
              <a:t>favorable</a:t>
            </a:r>
            <a:r>
              <a:rPr lang="en-GB" sz="1800" b="0" i="1" u="none" strike="noStrike" baseline="0" dirty="0">
                <a:latin typeface="Times New Roman" panose="02020603050405020304" pitchFamily="18" charset="0"/>
              </a:rPr>
              <a:t> or important for the</a:t>
            </a:r>
          </a:p>
          <a:p>
            <a:pPr marL="0" indent="0" algn="l">
              <a:buNone/>
            </a:pPr>
            <a:r>
              <a:rPr lang="en-GB" sz="1800" b="0" i="1" u="none" strike="noStrike" baseline="0" dirty="0">
                <a:latin typeface="Times New Roman" panose="02020603050405020304" pitchFamily="18" charset="0"/>
              </a:rPr>
              <a:t>individual.” </a:t>
            </a:r>
            <a:r>
              <a:rPr lang="en-GB" sz="1800" b="0" i="0" u="none" strike="noStrike" baseline="0" dirty="0">
                <a:latin typeface="Times New Roman" panose="02020603050405020304" pitchFamily="18" charset="0"/>
              </a:rPr>
              <a:t>Our values associate emotions to our experiences and guide our choices, decisions and</a:t>
            </a:r>
          </a:p>
          <a:p>
            <a:pPr marL="0" indent="0" algn="l">
              <a:buNone/>
            </a:pPr>
            <a:r>
              <a:rPr lang="en-IN" sz="1800" b="0" i="0" u="none" strike="noStrike" baseline="0" dirty="0">
                <a:latin typeface="Times New Roman" panose="02020603050405020304" pitchFamily="18" charset="0"/>
              </a:rPr>
              <a:t>actions.</a:t>
            </a:r>
          </a:p>
          <a:p>
            <a:pPr marL="0" indent="0" algn="l">
              <a:buNone/>
            </a:pPr>
            <a:r>
              <a:rPr lang="en-IN" b="1" i="0" u="none" strike="noStrike" baseline="0" dirty="0">
                <a:latin typeface="Algerian" panose="04020705040A02060702" pitchFamily="82" charset="0"/>
              </a:rPr>
              <a:t>Types of Values</a:t>
            </a:r>
          </a:p>
          <a:p>
            <a:pPr algn="l"/>
            <a:r>
              <a:rPr lang="en-GB" sz="1800" b="0" i="0" u="none" strike="noStrike" baseline="0" dirty="0">
                <a:latin typeface="Times New Roman" panose="02020603050405020304" pitchFamily="18" charset="0"/>
              </a:rPr>
              <a:t>The five core human values are: (1) Right conduct, (2) Peace, (3) Truth, (4) Love, and (5) Nonviolence.</a:t>
            </a:r>
            <a:endParaRPr lang="en-IN" dirty="0"/>
          </a:p>
        </p:txBody>
      </p:sp>
    </p:spTree>
    <p:extLst>
      <p:ext uri="{BB962C8B-B14F-4D97-AF65-F5344CB8AC3E}">
        <p14:creationId xmlns:p14="http://schemas.microsoft.com/office/powerpoint/2010/main" val="11177607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1A8F-FD2D-4689-B8A6-79E92BDEDB46}"/>
              </a:ext>
            </a:extLst>
          </p:cNvPr>
          <p:cNvSpPr>
            <a:spLocks noGrp="1"/>
          </p:cNvSpPr>
          <p:nvPr>
            <p:ph type="title"/>
          </p:nvPr>
        </p:nvSpPr>
        <p:spPr>
          <a:xfrm>
            <a:off x="838200" y="365125"/>
            <a:ext cx="10515600" cy="613283"/>
          </a:xfrm>
        </p:spPr>
        <p:txBody>
          <a:bodyPr>
            <a:normAutofit/>
          </a:bodyPr>
          <a:lstStyle/>
          <a:p>
            <a:pPr algn="ctr"/>
            <a:r>
              <a:rPr lang="en-IN" sz="2400" b="1" dirty="0">
                <a:latin typeface="+mn-lt"/>
              </a:rPr>
              <a:t>Engineers as Experimenters</a:t>
            </a:r>
          </a:p>
        </p:txBody>
      </p:sp>
      <p:sp>
        <p:nvSpPr>
          <p:cNvPr id="3" name="Content Placeholder 2">
            <a:extLst>
              <a:ext uri="{FF2B5EF4-FFF2-40B4-BE49-F238E27FC236}">
                <a16:creationId xmlns:a16="http://schemas.microsoft.com/office/drawing/2014/main" id="{DC0194F7-E06B-4996-A242-A79E80ACE1F1}"/>
              </a:ext>
            </a:extLst>
          </p:cNvPr>
          <p:cNvSpPr>
            <a:spLocks noGrp="1"/>
          </p:cNvSpPr>
          <p:nvPr>
            <p:ph idx="1"/>
          </p:nvPr>
        </p:nvSpPr>
        <p:spPr>
          <a:xfrm>
            <a:off x="466344" y="1088135"/>
            <a:ext cx="11283696" cy="5202937"/>
          </a:xfrm>
        </p:spPr>
        <p:txBody>
          <a:bodyPr>
            <a:normAutofit fontScale="92500" lnSpcReduction="20000"/>
          </a:bodyPr>
          <a:lstStyle/>
          <a:p>
            <a:pPr algn="just"/>
            <a:r>
              <a:rPr lang="en-GB" b="1" dirty="0"/>
              <a:t>The process of engineering lets you go through a series of different experiments when it comes to practical use.</a:t>
            </a:r>
          </a:p>
          <a:p>
            <a:pPr algn="just"/>
            <a:r>
              <a:rPr lang="en-GB" dirty="0"/>
              <a:t> </a:t>
            </a:r>
            <a:r>
              <a:rPr lang="en-GB" b="1" dirty="0"/>
              <a:t>Though it is not like an experiment in laboratory under controlled conditions, which is done while learning, an engineer should be ready to do the same on a social scale involving human subjects.</a:t>
            </a:r>
          </a:p>
          <a:p>
            <a:pPr algn="just"/>
            <a:endParaRPr lang="en-GB" b="1" dirty="0"/>
          </a:p>
          <a:p>
            <a:pPr algn="just"/>
            <a:r>
              <a:rPr lang="en-GB" b="1" dirty="0"/>
              <a:t>Experimentation is the main aspect of designing process.</a:t>
            </a:r>
          </a:p>
          <a:p>
            <a:pPr algn="just"/>
            <a:r>
              <a:rPr lang="en-GB" b="1" dirty="0"/>
              <a:t> An engineer who is ought to design the parts of a car, will be able to understand the result only when it is tested practically.</a:t>
            </a:r>
          </a:p>
          <a:p>
            <a:pPr algn="just"/>
            <a:r>
              <a:rPr lang="en-GB" b="1" dirty="0"/>
              <a:t> Preliminary simulations are conducted from time to time to know how the new concept of engineering acts in its first rough design.</a:t>
            </a:r>
          </a:p>
          <a:p>
            <a:pPr algn="just"/>
            <a:r>
              <a:rPr lang="en-GB" b="1" dirty="0"/>
              <a:t> Materials and processes are tried out, usually employing formal experimental techniques. Such tests serve as a basis, which help in developing the final product.</a:t>
            </a:r>
            <a:endParaRPr lang="en-IN" b="1" dirty="0"/>
          </a:p>
        </p:txBody>
      </p:sp>
    </p:spTree>
    <p:extLst>
      <p:ext uri="{BB962C8B-B14F-4D97-AF65-F5344CB8AC3E}">
        <p14:creationId xmlns:p14="http://schemas.microsoft.com/office/powerpoint/2010/main" val="7529956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CDF1-3D08-4E75-8E93-16D8FB59ED67}"/>
              </a:ext>
            </a:extLst>
          </p:cNvPr>
          <p:cNvSpPr>
            <a:spLocks noGrp="1"/>
          </p:cNvSpPr>
          <p:nvPr>
            <p:ph type="title"/>
          </p:nvPr>
        </p:nvSpPr>
        <p:spPr>
          <a:xfrm>
            <a:off x="838200" y="365125"/>
            <a:ext cx="10515600" cy="485267"/>
          </a:xfrm>
        </p:spPr>
        <p:txBody>
          <a:bodyPr>
            <a:normAutofit fontScale="90000"/>
          </a:bodyPr>
          <a:lstStyle/>
          <a:p>
            <a:pPr algn="ctr"/>
            <a:r>
              <a:rPr lang="en-GB" sz="2400" b="1" dirty="0">
                <a:latin typeface="+mn-lt"/>
              </a:rPr>
              <a:t>Engineers as Experimenters</a:t>
            </a:r>
            <a:br>
              <a:rPr lang="en-GB" sz="2400" b="1" dirty="0">
                <a:latin typeface="+mn-lt"/>
              </a:rPr>
            </a:br>
            <a:endParaRPr lang="en-IN" sz="2400" b="1" dirty="0">
              <a:latin typeface="+mn-lt"/>
            </a:endParaRPr>
          </a:p>
        </p:txBody>
      </p:sp>
      <p:sp>
        <p:nvSpPr>
          <p:cNvPr id="3" name="Content Placeholder 2">
            <a:extLst>
              <a:ext uri="{FF2B5EF4-FFF2-40B4-BE49-F238E27FC236}">
                <a16:creationId xmlns:a16="http://schemas.microsoft.com/office/drawing/2014/main" id="{C4CDACCB-C128-4777-AAB9-CE6B3C17C160}"/>
              </a:ext>
            </a:extLst>
          </p:cNvPr>
          <p:cNvSpPr>
            <a:spLocks noGrp="1"/>
          </p:cNvSpPr>
          <p:nvPr>
            <p:ph idx="1"/>
          </p:nvPr>
        </p:nvSpPr>
        <p:spPr>
          <a:xfrm>
            <a:off x="571426" y="723285"/>
            <a:ext cx="10515600" cy="6134715"/>
          </a:xfrm>
        </p:spPr>
        <p:txBody>
          <a:bodyPr>
            <a:noAutofit/>
          </a:bodyPr>
          <a:lstStyle/>
          <a:p>
            <a:pPr algn="just"/>
            <a:r>
              <a:rPr lang="en-GB" sz="2400" b="1" dirty="0"/>
              <a:t>In the process of developing a product, an engineer generally learns through experimentation.</a:t>
            </a:r>
          </a:p>
          <a:p>
            <a:pPr algn="just"/>
            <a:r>
              <a:rPr lang="en-GB" sz="2400" b="1" dirty="0"/>
              <a:t> To simply put, a trial and error method is the mostly used one to obtain results, but that goes with some calculations.</a:t>
            </a:r>
          </a:p>
          <a:p>
            <a:pPr algn="just"/>
            <a:r>
              <a:rPr lang="en-GB" sz="2400" b="1" dirty="0"/>
              <a:t> Hence, we can say that, primarily any experiment is carried out with partial ignorance. Even the outcomes of the experiments may not be as expected. </a:t>
            </a:r>
          </a:p>
          <a:p>
            <a:pPr algn="just"/>
            <a:r>
              <a:rPr lang="en-GB" sz="2400" b="1" dirty="0"/>
              <a:t>An engineer should always be ready for the unexpected output. The improvement of current prototype will lead to some change which may or may not be fruitful.</a:t>
            </a:r>
          </a:p>
          <a:p>
            <a:pPr algn="just"/>
            <a:r>
              <a:rPr lang="en-GB" sz="2400" b="1" dirty="0"/>
              <a:t>The experiments made are mostly subjected to risks though the project is small. </a:t>
            </a:r>
          </a:p>
          <a:p>
            <a:pPr algn="just"/>
            <a:r>
              <a:rPr lang="en-GB" sz="2400" b="1" dirty="0"/>
              <a:t>Many uncertainties are likely to occur depending upon the changes that might occur in the altered model or materials purchased. </a:t>
            </a:r>
          </a:p>
          <a:p>
            <a:pPr algn="just"/>
            <a:r>
              <a:rPr lang="en-GB" sz="2400" b="1" dirty="0"/>
              <a:t>At times, when the materials were subjected to continued stress and strain, or some process, it might happen that the nature of the substance changes which might lead to some destruction. These are the areas of experiment where nothing is really predictable.</a:t>
            </a:r>
            <a:endParaRPr lang="en-IN" sz="2400" b="1" dirty="0"/>
          </a:p>
        </p:txBody>
      </p:sp>
    </p:spTree>
    <p:extLst>
      <p:ext uri="{BB962C8B-B14F-4D97-AF65-F5344CB8AC3E}">
        <p14:creationId xmlns:p14="http://schemas.microsoft.com/office/powerpoint/2010/main" val="2006109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40FD-3713-4ED1-94EE-F26D8EF2D81F}"/>
              </a:ext>
            </a:extLst>
          </p:cNvPr>
          <p:cNvSpPr>
            <a:spLocks noGrp="1"/>
          </p:cNvSpPr>
          <p:nvPr>
            <p:ph type="title"/>
          </p:nvPr>
        </p:nvSpPr>
        <p:spPr>
          <a:xfrm>
            <a:off x="838200" y="365125"/>
            <a:ext cx="10515600" cy="448691"/>
          </a:xfrm>
        </p:spPr>
        <p:txBody>
          <a:bodyPr>
            <a:noAutofit/>
          </a:bodyPr>
          <a:lstStyle/>
          <a:p>
            <a:pPr algn="ctr"/>
            <a:r>
              <a:rPr lang="en-GB" sz="2800" b="1" dirty="0"/>
              <a:t>Responsibility in Experimentation</a:t>
            </a:r>
            <a:br>
              <a:rPr lang="en-GB" sz="2800" b="1" dirty="0"/>
            </a:br>
            <a:endParaRPr lang="en-IN" sz="2800" b="1" dirty="0"/>
          </a:p>
        </p:txBody>
      </p:sp>
      <p:sp>
        <p:nvSpPr>
          <p:cNvPr id="3" name="Content Placeholder 2">
            <a:extLst>
              <a:ext uri="{FF2B5EF4-FFF2-40B4-BE49-F238E27FC236}">
                <a16:creationId xmlns:a16="http://schemas.microsoft.com/office/drawing/2014/main" id="{BEDCB854-0512-4574-841A-C17743051EDD}"/>
              </a:ext>
            </a:extLst>
          </p:cNvPr>
          <p:cNvSpPr>
            <a:spLocks noGrp="1"/>
          </p:cNvSpPr>
          <p:nvPr>
            <p:ph idx="1"/>
          </p:nvPr>
        </p:nvSpPr>
        <p:spPr>
          <a:xfrm>
            <a:off x="454152" y="902080"/>
            <a:ext cx="11359896" cy="5151247"/>
          </a:xfrm>
        </p:spPr>
        <p:txBody>
          <a:bodyPr>
            <a:noAutofit/>
          </a:bodyPr>
          <a:lstStyle/>
          <a:p>
            <a:r>
              <a:rPr lang="en-GB" dirty="0">
                <a:solidFill>
                  <a:srgbClr val="FF0000"/>
                </a:solidFill>
              </a:rPr>
              <a:t>Although the experiments and the results are uncertain, there are few things which an engineer is ought to keep in mind. Consider the following points which are related to the moral aspects of human </a:t>
            </a:r>
            <a:r>
              <a:rPr lang="en-GB" dirty="0" err="1">
                <a:solidFill>
                  <a:srgbClr val="FF0000"/>
                </a:solidFill>
              </a:rPr>
              <a:t>behavior</a:t>
            </a:r>
            <a:r>
              <a:rPr lang="en-GB" dirty="0">
                <a:solidFill>
                  <a:srgbClr val="FF0000"/>
                </a:solidFill>
              </a:rPr>
              <a:t> </a:t>
            </a:r>
          </a:p>
          <a:p>
            <a:r>
              <a:rPr lang="en-GB" dirty="0"/>
              <a:t>To maintain the </a:t>
            </a:r>
            <a:r>
              <a:rPr lang="en-GB" b="1" dirty="0"/>
              <a:t>safety</a:t>
            </a:r>
            <a:r>
              <a:rPr lang="en-GB" dirty="0"/>
              <a:t> of human beings.</a:t>
            </a:r>
          </a:p>
          <a:p>
            <a:r>
              <a:rPr lang="en-GB" dirty="0"/>
              <a:t>To obtain their </a:t>
            </a:r>
            <a:r>
              <a:rPr lang="en-GB" b="1" dirty="0"/>
              <a:t>rights of authorisation.</a:t>
            </a:r>
          </a:p>
          <a:p>
            <a:r>
              <a:rPr lang="en-GB" dirty="0"/>
              <a:t>To keep them aware regarding the </a:t>
            </a:r>
            <a:r>
              <a:rPr lang="en-GB" b="1" dirty="0"/>
              <a:t>experimental nature </a:t>
            </a:r>
            <a:r>
              <a:rPr lang="en-GB" dirty="0"/>
              <a:t>of the project.</a:t>
            </a:r>
          </a:p>
          <a:p>
            <a:r>
              <a:rPr lang="en-GB" dirty="0"/>
              <a:t>To warn them about the probable </a:t>
            </a:r>
            <a:r>
              <a:rPr lang="en-GB" b="1" dirty="0"/>
              <a:t>safety hazards</a:t>
            </a:r>
            <a:r>
              <a:rPr lang="en-GB" dirty="0"/>
              <a:t>.</a:t>
            </a:r>
          </a:p>
          <a:p>
            <a:r>
              <a:rPr lang="en-GB" dirty="0"/>
              <a:t>Should monitor the results of the experiment continuously.</a:t>
            </a:r>
          </a:p>
          <a:p>
            <a:r>
              <a:rPr lang="en-GB" dirty="0"/>
              <a:t>Having </a:t>
            </a:r>
            <a:r>
              <a:rPr lang="en-GB" b="1" dirty="0"/>
              <a:t>autonomy</a:t>
            </a:r>
            <a:r>
              <a:rPr lang="en-GB" dirty="0"/>
              <a:t> in conducting experiments.</a:t>
            </a:r>
          </a:p>
          <a:p>
            <a:r>
              <a:rPr lang="en-GB" dirty="0"/>
              <a:t>Accepting </a:t>
            </a:r>
            <a:r>
              <a:rPr lang="en-GB" b="1" dirty="0"/>
              <a:t>accountability</a:t>
            </a:r>
            <a:r>
              <a:rPr lang="en-GB" dirty="0"/>
              <a:t> for the results of the project.</a:t>
            </a:r>
          </a:p>
        </p:txBody>
      </p:sp>
    </p:spTree>
    <p:extLst>
      <p:ext uri="{BB962C8B-B14F-4D97-AF65-F5344CB8AC3E}">
        <p14:creationId xmlns:p14="http://schemas.microsoft.com/office/powerpoint/2010/main" val="41327913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49F7-9FF0-40F0-BF37-40CE63337533}"/>
              </a:ext>
            </a:extLst>
          </p:cNvPr>
          <p:cNvSpPr>
            <a:spLocks noGrp="1"/>
          </p:cNvSpPr>
          <p:nvPr>
            <p:ph type="title"/>
          </p:nvPr>
        </p:nvSpPr>
        <p:spPr>
          <a:xfrm>
            <a:off x="838200" y="365125"/>
            <a:ext cx="10515600" cy="704723"/>
          </a:xfrm>
        </p:spPr>
        <p:txBody>
          <a:bodyPr>
            <a:noAutofit/>
          </a:bodyPr>
          <a:lstStyle/>
          <a:p>
            <a:pPr algn="ctr"/>
            <a:r>
              <a:rPr lang="en-GB" sz="2800" b="1" dirty="0">
                <a:latin typeface="+mn-lt"/>
              </a:rPr>
              <a:t>Conscientiousness</a:t>
            </a:r>
            <a:br>
              <a:rPr lang="en-GB" sz="2800" b="1" dirty="0">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E9C49AD4-3FD9-487A-8E67-1E6F105C2439}"/>
              </a:ext>
            </a:extLst>
          </p:cNvPr>
          <p:cNvSpPr>
            <a:spLocks noGrp="1"/>
          </p:cNvSpPr>
          <p:nvPr>
            <p:ph idx="1"/>
          </p:nvPr>
        </p:nvSpPr>
        <p:spPr>
          <a:xfrm>
            <a:off x="478465" y="797442"/>
            <a:ext cx="11398102" cy="3498112"/>
          </a:xfrm>
        </p:spPr>
        <p:txBody>
          <a:bodyPr>
            <a:normAutofit fontScale="77500" lnSpcReduction="20000"/>
          </a:bodyPr>
          <a:lstStyle/>
          <a:p>
            <a:pPr algn="just"/>
            <a:r>
              <a:rPr lang="en-GB" dirty="0"/>
              <a:t>The ethics that an engineer should follow depends upon the </a:t>
            </a:r>
            <a:r>
              <a:rPr lang="en-GB" b="1" dirty="0"/>
              <a:t>moral standards </a:t>
            </a:r>
            <a:r>
              <a:rPr lang="en-GB" dirty="0"/>
              <a:t>of the individual. </a:t>
            </a:r>
          </a:p>
          <a:p>
            <a:pPr algn="just"/>
            <a:r>
              <a:rPr lang="en-GB" dirty="0"/>
              <a:t>Conscientiousness implies consciousness which means the sense of </a:t>
            </a:r>
            <a:r>
              <a:rPr lang="en-GB" u="sng" dirty="0"/>
              <a:t>awareness.</a:t>
            </a:r>
            <a:r>
              <a:rPr lang="en-GB" dirty="0"/>
              <a:t> Every engineer is expected to have </a:t>
            </a:r>
            <a:r>
              <a:rPr lang="en-GB" b="1" dirty="0"/>
              <a:t>some moral standards </a:t>
            </a:r>
            <a:r>
              <a:rPr lang="en-GB" dirty="0"/>
              <a:t>irrespective of the role he is performing.</a:t>
            </a:r>
          </a:p>
          <a:p>
            <a:pPr algn="just"/>
            <a:endParaRPr lang="en-GB" dirty="0"/>
          </a:p>
          <a:p>
            <a:pPr algn="just"/>
            <a:r>
              <a:rPr lang="en-GB" dirty="0"/>
              <a:t>The present working environment of engineers, narrow down their moral vision fully with the obligations accompanied with the status of the employee. But this might break the moral laws. </a:t>
            </a:r>
          </a:p>
          <a:p>
            <a:pPr algn="just"/>
            <a:r>
              <a:rPr lang="en-GB" dirty="0"/>
              <a:t>Along with satisfying the employer’s goals, by behaving as a responsible employee, by not doing any fraud, not breaking confidentiality and violating patent rights etc., an engineer should be conscious about the unexpected. Adverse outcome may come up as unexpected result of their experiments; for this, they are answerable to the public.</a:t>
            </a:r>
            <a:endParaRPr lang="en-IN" dirty="0"/>
          </a:p>
        </p:txBody>
      </p:sp>
      <p:sp>
        <p:nvSpPr>
          <p:cNvPr id="5" name="TextBox 4">
            <a:extLst>
              <a:ext uri="{FF2B5EF4-FFF2-40B4-BE49-F238E27FC236}">
                <a16:creationId xmlns:a16="http://schemas.microsoft.com/office/drawing/2014/main" id="{CEE01BFC-9AF1-4157-877F-E8DCF3BB94AA}"/>
              </a:ext>
            </a:extLst>
          </p:cNvPr>
          <p:cNvSpPr txBox="1"/>
          <p:nvPr/>
        </p:nvSpPr>
        <p:spPr>
          <a:xfrm>
            <a:off x="576816" y="4121566"/>
            <a:ext cx="11398102" cy="1938992"/>
          </a:xfrm>
          <a:prstGeom prst="rect">
            <a:avLst/>
          </a:prstGeom>
          <a:noFill/>
        </p:spPr>
        <p:txBody>
          <a:bodyPr wrap="square">
            <a:spAutoFit/>
          </a:bodyPr>
          <a:lstStyle/>
          <a:p>
            <a:r>
              <a:rPr lang="en-GB" sz="2000" dirty="0"/>
              <a:t>Conscientiousness is the personality trait of being careful, or diligent. Conscientiousness implies </a:t>
            </a:r>
            <a:r>
              <a:rPr lang="en-GB" sz="2000" b="1" dirty="0"/>
              <a:t>a desire </a:t>
            </a:r>
            <a:r>
              <a:rPr lang="en-GB" sz="2000" dirty="0"/>
              <a:t>to do a task well, and to take obligations to others seriously. Conscientious people tend to be </a:t>
            </a:r>
            <a:r>
              <a:rPr lang="en-GB" sz="2000" dirty="0">
                <a:solidFill>
                  <a:srgbClr val="FF0000"/>
                </a:solidFill>
              </a:rPr>
              <a:t>efficient and organized as opposed to easy-going and disorderly. They </a:t>
            </a:r>
            <a:r>
              <a:rPr lang="en-GB" sz="2000" dirty="0"/>
              <a:t>exhibit a tendency to show </a:t>
            </a:r>
            <a:r>
              <a:rPr lang="en-GB" sz="2000" dirty="0">
                <a:solidFill>
                  <a:srgbClr val="FF0000"/>
                </a:solidFill>
              </a:rPr>
              <a:t>self-discipline</a:t>
            </a:r>
            <a:r>
              <a:rPr lang="en-GB" sz="2000" dirty="0"/>
              <a:t>, act dutifully, and aim for achievement; they </a:t>
            </a:r>
            <a:r>
              <a:rPr lang="en-GB" sz="2000" dirty="0">
                <a:solidFill>
                  <a:srgbClr val="FF0000"/>
                </a:solidFill>
              </a:rPr>
              <a:t>display planned rather than spontaneous </a:t>
            </a:r>
            <a:r>
              <a:rPr lang="en-GB" sz="2000" dirty="0" err="1">
                <a:solidFill>
                  <a:srgbClr val="FF0000"/>
                </a:solidFill>
              </a:rPr>
              <a:t>behavior</a:t>
            </a:r>
            <a:r>
              <a:rPr lang="en-GB" sz="2000" dirty="0"/>
              <a:t>; and they are generally dependable. It is manifested in characteristic </a:t>
            </a:r>
            <a:r>
              <a:rPr lang="en-GB" sz="2000" dirty="0" err="1"/>
              <a:t>behaviors</a:t>
            </a:r>
            <a:r>
              <a:rPr lang="en-GB" sz="2000" dirty="0"/>
              <a:t> such as </a:t>
            </a:r>
            <a:r>
              <a:rPr lang="en-GB" sz="2000" dirty="0">
                <a:solidFill>
                  <a:srgbClr val="FF0000"/>
                </a:solidFill>
              </a:rPr>
              <a:t>being neat, and systematic; also including such elements as carefulness, thoroughness, </a:t>
            </a:r>
            <a:r>
              <a:rPr lang="en-GB" sz="2000" dirty="0"/>
              <a:t>and </a:t>
            </a:r>
            <a:r>
              <a:rPr lang="en-GB" sz="2000" dirty="0" err="1"/>
              <a:t>deliberatio</a:t>
            </a:r>
            <a:endParaRPr lang="en-IN" sz="2000" dirty="0"/>
          </a:p>
        </p:txBody>
      </p:sp>
    </p:spTree>
    <p:extLst>
      <p:ext uri="{BB962C8B-B14F-4D97-AF65-F5344CB8AC3E}">
        <p14:creationId xmlns:p14="http://schemas.microsoft.com/office/powerpoint/2010/main" val="1122745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8958-BED5-40B8-BF90-5B4E22985A2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A66D6484-8538-4F5F-8196-6D3DDE729F7C}"/>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8479B83F-20EB-4151-9119-E63949855651}"/>
              </a:ext>
            </a:extLst>
          </p:cNvPr>
          <p:cNvPicPr>
            <a:picLocks noChangeAspect="1"/>
          </p:cNvPicPr>
          <p:nvPr/>
        </p:nvPicPr>
        <p:blipFill>
          <a:blip r:embed="rId2"/>
          <a:stretch>
            <a:fillRect/>
          </a:stretch>
        </p:blipFill>
        <p:spPr>
          <a:xfrm>
            <a:off x="545783" y="0"/>
            <a:ext cx="11646217" cy="6858000"/>
          </a:xfrm>
          <a:prstGeom prst="rect">
            <a:avLst/>
          </a:prstGeom>
        </p:spPr>
      </p:pic>
    </p:spTree>
    <p:extLst>
      <p:ext uri="{BB962C8B-B14F-4D97-AF65-F5344CB8AC3E}">
        <p14:creationId xmlns:p14="http://schemas.microsoft.com/office/powerpoint/2010/main" val="22804422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1CA991-701C-499E-88BB-4BDA29645ADE}"/>
              </a:ext>
            </a:extLst>
          </p:cNvPr>
          <p:cNvPicPr>
            <a:picLocks noGrp="1" noChangeAspect="1"/>
          </p:cNvPicPr>
          <p:nvPr>
            <p:ph idx="1"/>
          </p:nvPr>
        </p:nvPicPr>
        <p:blipFill>
          <a:blip r:embed="rId2"/>
          <a:stretch>
            <a:fillRect/>
          </a:stretch>
        </p:blipFill>
        <p:spPr>
          <a:xfrm>
            <a:off x="1105786" y="320062"/>
            <a:ext cx="10037135" cy="6235610"/>
          </a:xfrm>
        </p:spPr>
      </p:pic>
    </p:spTree>
    <p:extLst>
      <p:ext uri="{BB962C8B-B14F-4D97-AF65-F5344CB8AC3E}">
        <p14:creationId xmlns:p14="http://schemas.microsoft.com/office/powerpoint/2010/main" val="20737897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1A7937-D6CC-4A4A-A714-C97A6338B689}"/>
              </a:ext>
            </a:extLst>
          </p:cNvPr>
          <p:cNvPicPr>
            <a:picLocks noGrp="1" noChangeAspect="1"/>
          </p:cNvPicPr>
          <p:nvPr>
            <p:ph idx="1"/>
          </p:nvPr>
        </p:nvPicPr>
        <p:blipFill>
          <a:blip r:embed="rId2"/>
          <a:stretch>
            <a:fillRect/>
          </a:stretch>
        </p:blipFill>
        <p:spPr>
          <a:xfrm>
            <a:off x="831293" y="847429"/>
            <a:ext cx="10343526" cy="5638396"/>
          </a:xfrm>
        </p:spPr>
      </p:pic>
    </p:spTree>
    <p:extLst>
      <p:ext uri="{BB962C8B-B14F-4D97-AF65-F5344CB8AC3E}">
        <p14:creationId xmlns:p14="http://schemas.microsoft.com/office/powerpoint/2010/main" val="3157796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616B2C-5AFF-4622-80AD-C514A63BB8F5}"/>
              </a:ext>
            </a:extLst>
          </p:cNvPr>
          <p:cNvPicPr>
            <a:picLocks noGrp="1" noChangeAspect="1"/>
          </p:cNvPicPr>
          <p:nvPr>
            <p:ph idx="1"/>
          </p:nvPr>
        </p:nvPicPr>
        <p:blipFill>
          <a:blip r:embed="rId2"/>
          <a:stretch>
            <a:fillRect/>
          </a:stretch>
        </p:blipFill>
        <p:spPr>
          <a:xfrm>
            <a:off x="510362" y="166379"/>
            <a:ext cx="9664995" cy="6635668"/>
          </a:xfrm>
        </p:spPr>
      </p:pic>
    </p:spTree>
    <p:extLst>
      <p:ext uri="{BB962C8B-B14F-4D97-AF65-F5344CB8AC3E}">
        <p14:creationId xmlns:p14="http://schemas.microsoft.com/office/powerpoint/2010/main" val="17580428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D19945-04B0-4DCE-B693-2BF96F225841}"/>
              </a:ext>
            </a:extLst>
          </p:cNvPr>
          <p:cNvPicPr>
            <a:picLocks noGrp="1" noChangeAspect="1"/>
          </p:cNvPicPr>
          <p:nvPr>
            <p:ph idx="1"/>
          </p:nvPr>
        </p:nvPicPr>
        <p:blipFill>
          <a:blip r:embed="rId2"/>
          <a:stretch>
            <a:fillRect/>
          </a:stretch>
        </p:blipFill>
        <p:spPr>
          <a:xfrm>
            <a:off x="689115" y="516500"/>
            <a:ext cx="10687721" cy="5660463"/>
          </a:xfrm>
        </p:spPr>
      </p:pic>
      <p:sp>
        <p:nvSpPr>
          <p:cNvPr id="6" name="TextBox 5">
            <a:extLst>
              <a:ext uri="{FF2B5EF4-FFF2-40B4-BE49-F238E27FC236}">
                <a16:creationId xmlns:a16="http://schemas.microsoft.com/office/drawing/2014/main" id="{5576C297-6C07-4D97-A4A5-91251FF25EB2}"/>
              </a:ext>
            </a:extLst>
          </p:cNvPr>
          <p:cNvSpPr txBox="1"/>
          <p:nvPr/>
        </p:nvSpPr>
        <p:spPr>
          <a:xfrm>
            <a:off x="7293935" y="3540643"/>
            <a:ext cx="4795283" cy="461665"/>
          </a:xfrm>
          <a:prstGeom prst="rect">
            <a:avLst/>
          </a:prstGeom>
          <a:noFill/>
        </p:spPr>
        <p:txBody>
          <a:bodyPr wrap="square" rtlCol="0">
            <a:spAutoFit/>
          </a:bodyPr>
          <a:lstStyle/>
          <a:p>
            <a:r>
              <a:rPr lang="en-IN" sz="2400" b="1" dirty="0"/>
              <a:t>Easily recover from failure</a:t>
            </a:r>
          </a:p>
        </p:txBody>
      </p:sp>
    </p:spTree>
    <p:extLst>
      <p:ext uri="{BB962C8B-B14F-4D97-AF65-F5344CB8AC3E}">
        <p14:creationId xmlns:p14="http://schemas.microsoft.com/office/powerpoint/2010/main" val="1068550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A905-A775-43F7-B89B-BCAE1217EC6C}"/>
              </a:ext>
            </a:extLst>
          </p:cNvPr>
          <p:cNvSpPr>
            <a:spLocks noGrp="1"/>
          </p:cNvSpPr>
          <p:nvPr>
            <p:ph type="title"/>
          </p:nvPr>
        </p:nvSpPr>
        <p:spPr>
          <a:xfrm>
            <a:off x="838200" y="365125"/>
            <a:ext cx="10515600" cy="439547"/>
          </a:xfrm>
        </p:spPr>
        <p:txBody>
          <a:bodyPr>
            <a:normAutofit fontScale="90000"/>
          </a:bodyPr>
          <a:lstStyle/>
          <a:p>
            <a:pPr algn="ctr"/>
            <a:r>
              <a:rPr lang="en-GB" sz="2800" b="1" dirty="0">
                <a:latin typeface="+mn-lt"/>
              </a:rPr>
              <a:t>INFORMED CONSENT</a:t>
            </a:r>
            <a:br>
              <a:rPr lang="en-GB" sz="2800" b="1" dirty="0">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01F773F1-4D96-46E0-B237-C0940681D540}"/>
              </a:ext>
            </a:extLst>
          </p:cNvPr>
          <p:cNvSpPr>
            <a:spLocks noGrp="1"/>
          </p:cNvSpPr>
          <p:nvPr>
            <p:ph idx="1"/>
          </p:nvPr>
        </p:nvSpPr>
        <p:spPr>
          <a:xfrm>
            <a:off x="774192" y="804672"/>
            <a:ext cx="10515600" cy="4351338"/>
          </a:xfrm>
        </p:spPr>
        <p:txBody>
          <a:bodyPr>
            <a:normAutofit/>
          </a:bodyPr>
          <a:lstStyle/>
          <a:p>
            <a:r>
              <a:rPr lang="en-GB" dirty="0"/>
              <a:t>As a responsible engineer, one should be informed of the facts so as to be conscious. The engineered products of the company should be in such a way that they can never be used to perform any illegal or unsocial activities, which causes destruction.</a:t>
            </a:r>
          </a:p>
          <a:p>
            <a:endParaRPr lang="en-GB" dirty="0"/>
          </a:p>
          <a:p>
            <a:r>
              <a:rPr lang="en-GB" dirty="0"/>
              <a:t>It is to be observed that if a </a:t>
            </a:r>
            <a:r>
              <a:rPr lang="en-GB" dirty="0">
                <a:solidFill>
                  <a:srgbClr val="FF0000"/>
                </a:solidFill>
              </a:rPr>
              <a:t>company produces some products that are out of fashion or the items which promote wastage of energy and do not fetch in benefits, such things are to be well explained </a:t>
            </a:r>
            <a:r>
              <a:rPr lang="en-GB" dirty="0"/>
              <a:t>to the employer and alternative solutions should also be suggested by the engineers.</a:t>
            </a:r>
            <a:endParaRPr lang="en-IN" dirty="0"/>
          </a:p>
        </p:txBody>
      </p:sp>
    </p:spTree>
    <p:extLst>
      <p:ext uri="{BB962C8B-B14F-4D97-AF65-F5344CB8AC3E}">
        <p14:creationId xmlns:p14="http://schemas.microsoft.com/office/powerpoint/2010/main" val="216675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7D157-86E6-472B-95B3-9E851E93DE50}"/>
              </a:ext>
            </a:extLst>
          </p:cNvPr>
          <p:cNvSpPr>
            <a:spLocks noGrp="1"/>
          </p:cNvSpPr>
          <p:nvPr>
            <p:ph idx="1"/>
          </p:nvPr>
        </p:nvSpPr>
        <p:spPr>
          <a:xfrm>
            <a:off x="767861" y="119918"/>
            <a:ext cx="11119339" cy="3075939"/>
          </a:xfrm>
        </p:spPr>
        <p:txBody>
          <a:bodyPr>
            <a:normAutofit/>
          </a:bodyPr>
          <a:lstStyle/>
          <a:p>
            <a:pPr marL="0" indent="0" algn="l">
              <a:buNone/>
            </a:pPr>
            <a:r>
              <a:rPr lang="en-IN" sz="2400" b="1" i="0" u="none" strike="noStrike" baseline="0" dirty="0">
                <a:latin typeface="Arial" panose="020B0604020202020204" pitchFamily="34" charset="0"/>
              </a:rPr>
              <a:t>Scope</a:t>
            </a:r>
          </a:p>
          <a:p>
            <a:pPr marL="0" indent="0" algn="l">
              <a:buNone/>
            </a:pPr>
            <a:r>
              <a:rPr lang="en-GB" sz="2400" b="0" i="0" u="none" strike="noStrike" baseline="0" dirty="0">
                <a:latin typeface="Times New Roman" panose="02020603050405020304" pitchFamily="18" charset="0"/>
              </a:rPr>
              <a:t>The scope of engineering ethics are twofold:</a:t>
            </a:r>
          </a:p>
          <a:p>
            <a:pPr marL="0" indent="0" algn="l">
              <a:buNone/>
            </a:pPr>
            <a:r>
              <a:rPr lang="en-GB" sz="2400" b="0" i="0" u="none" strike="noStrike" baseline="0" dirty="0">
                <a:latin typeface="Times New Roman" panose="02020603050405020304" pitchFamily="18" charset="0"/>
              </a:rPr>
              <a:t>1. Ethics of the workplace which involves the co-workers and employees in an organization.</a:t>
            </a:r>
          </a:p>
          <a:p>
            <a:pPr marL="0" indent="0" algn="l">
              <a:buNone/>
            </a:pPr>
            <a:r>
              <a:rPr lang="en-GB" sz="2400" b="0" i="0" u="none" strike="noStrike" baseline="0" dirty="0">
                <a:latin typeface="Times New Roman" panose="02020603050405020304" pitchFamily="18" charset="0"/>
              </a:rPr>
              <a:t>2. Ethics related to the product or work which involves the transportation, warehousing, and use, besides the safety of the end product and the environment outside the factory.</a:t>
            </a:r>
            <a:endParaRPr lang="en-IN" sz="2400" dirty="0"/>
          </a:p>
        </p:txBody>
      </p:sp>
      <p:sp>
        <p:nvSpPr>
          <p:cNvPr id="5" name="TextBox 4">
            <a:extLst>
              <a:ext uri="{FF2B5EF4-FFF2-40B4-BE49-F238E27FC236}">
                <a16:creationId xmlns:a16="http://schemas.microsoft.com/office/drawing/2014/main" id="{554882F1-9E69-4C93-8C2A-823E96BD055B}"/>
              </a:ext>
            </a:extLst>
          </p:cNvPr>
          <p:cNvSpPr txBox="1"/>
          <p:nvPr/>
        </p:nvSpPr>
        <p:spPr>
          <a:xfrm>
            <a:off x="621322" y="2835666"/>
            <a:ext cx="11412415" cy="2677656"/>
          </a:xfrm>
          <a:prstGeom prst="rect">
            <a:avLst/>
          </a:prstGeom>
          <a:noFill/>
        </p:spPr>
        <p:txBody>
          <a:bodyPr wrap="square">
            <a:spAutoFit/>
          </a:bodyPr>
          <a:lstStyle/>
          <a:p>
            <a:pPr algn="l"/>
            <a:r>
              <a:rPr lang="en-IN" sz="2400" b="1" i="0" u="none" strike="noStrike" baseline="0" dirty="0">
                <a:latin typeface="Arial" panose="020B0604020202020204" pitchFamily="34" charset="0"/>
              </a:rPr>
              <a:t>Approach</a:t>
            </a:r>
          </a:p>
          <a:p>
            <a:pPr algn="just"/>
            <a:r>
              <a:rPr lang="en-GB" sz="2400" b="0" i="0" u="none" strike="noStrike" baseline="0" dirty="0"/>
              <a:t>There are conventionally two approaches in the study of ethics:</a:t>
            </a:r>
          </a:p>
          <a:p>
            <a:pPr algn="just"/>
            <a:r>
              <a:rPr lang="en-GB" sz="2400" b="0" i="0" u="none" strike="noStrike" baseline="0" dirty="0"/>
              <a:t>1. Micro-ethics which deals with decisions and problems of individuals, professionals, and</a:t>
            </a:r>
          </a:p>
          <a:p>
            <a:pPr algn="just"/>
            <a:r>
              <a:rPr lang="en-IN" sz="2400" b="0" i="0" u="none" strike="noStrike" baseline="0" dirty="0"/>
              <a:t>companies.</a:t>
            </a:r>
          </a:p>
          <a:p>
            <a:pPr algn="just"/>
            <a:r>
              <a:rPr lang="en-GB" sz="2400" b="0" i="0" u="none" strike="noStrike" baseline="0" dirty="0"/>
              <a:t>2. Macro-ethics which deals with the societal problems on a regional/national level. For </a:t>
            </a:r>
            <a:r>
              <a:rPr lang="en-GB" sz="2400" b="0" i="0" u="none" strike="noStrike" baseline="0"/>
              <a:t>example, global </a:t>
            </a:r>
            <a:r>
              <a:rPr lang="en-GB" sz="2400" b="0" i="0" u="none" strike="noStrike" baseline="0" dirty="0"/>
              <a:t>issues, collective responsibilities of groups such as professional societies </a:t>
            </a:r>
            <a:r>
              <a:rPr lang="en-GB" sz="2400" b="0" i="0" u="none" strike="noStrike" baseline="0"/>
              <a:t>and consumer </a:t>
            </a:r>
            <a:r>
              <a:rPr lang="en-IN" sz="2400" b="0" i="0" u="none" strike="noStrike" baseline="0"/>
              <a:t>groups</a:t>
            </a:r>
            <a:r>
              <a:rPr lang="en-IN" sz="2400" b="0" i="0" u="none" strike="noStrike" baseline="0" dirty="0"/>
              <a:t>.</a:t>
            </a:r>
            <a:endParaRPr lang="en-IN" sz="2400" dirty="0"/>
          </a:p>
        </p:txBody>
      </p:sp>
    </p:spTree>
    <p:extLst>
      <p:ext uri="{BB962C8B-B14F-4D97-AF65-F5344CB8AC3E}">
        <p14:creationId xmlns:p14="http://schemas.microsoft.com/office/powerpoint/2010/main" val="2128512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04A26-5529-4C64-BF38-F759837F35C9}"/>
              </a:ext>
            </a:extLst>
          </p:cNvPr>
          <p:cNvSpPr>
            <a:spLocks noGrp="1"/>
          </p:cNvSpPr>
          <p:nvPr>
            <p:ph idx="1"/>
          </p:nvPr>
        </p:nvSpPr>
        <p:spPr>
          <a:xfrm>
            <a:off x="274675" y="751737"/>
            <a:ext cx="11484934" cy="5510840"/>
          </a:xfrm>
        </p:spPr>
        <p:txBody>
          <a:bodyPr>
            <a:normAutofit fontScale="85000" lnSpcReduction="20000"/>
          </a:bodyPr>
          <a:lstStyle/>
          <a:p>
            <a:r>
              <a:rPr lang="en-GB" dirty="0"/>
              <a:t>What is informed consent? </a:t>
            </a:r>
          </a:p>
          <a:p>
            <a:r>
              <a:rPr lang="en-GB" dirty="0"/>
              <a:t>Informed consent is when a healthcare provider — like a doctor, nurse, or other healthcare professional — explains a medical treatment to a patient before the patient agrees to it. This type of communication lets the patient ask questions and accept or deny treatment.</a:t>
            </a:r>
          </a:p>
          <a:p>
            <a:endParaRPr lang="en-GB" dirty="0"/>
          </a:p>
          <a:p>
            <a:r>
              <a:rPr lang="en-GB" dirty="0"/>
              <a:t>In a healthcare setting, the process of informed consent includes:</a:t>
            </a:r>
          </a:p>
          <a:p>
            <a:endParaRPr lang="en-GB" dirty="0"/>
          </a:p>
          <a:p>
            <a:r>
              <a:rPr lang="en-GB" dirty="0"/>
              <a:t>your ability to make a decision</a:t>
            </a:r>
          </a:p>
          <a:p>
            <a:r>
              <a:rPr lang="en-GB" dirty="0"/>
              <a:t>explanation of information needed to make the decision</a:t>
            </a:r>
          </a:p>
          <a:p>
            <a:r>
              <a:rPr lang="en-GB" dirty="0"/>
              <a:t>your understanding of the medical information</a:t>
            </a:r>
          </a:p>
          <a:p>
            <a:r>
              <a:rPr lang="en-GB" dirty="0"/>
              <a:t>your voluntary decision to get treatment</a:t>
            </a:r>
          </a:p>
          <a:p>
            <a:r>
              <a:rPr lang="en-GB" dirty="0"/>
              <a:t>These components are essential elements of the shared decision-making process between you and your healthcare provider. Most importantly, it empowers you to make educated and informed decisions about your health and medical care.</a:t>
            </a:r>
            <a:endParaRPr lang="en-IN" dirty="0"/>
          </a:p>
        </p:txBody>
      </p:sp>
    </p:spTree>
    <p:extLst>
      <p:ext uri="{BB962C8B-B14F-4D97-AF65-F5344CB8AC3E}">
        <p14:creationId xmlns:p14="http://schemas.microsoft.com/office/powerpoint/2010/main" val="16811457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D2AB-C2B9-483A-B797-4B0FD5CAA88F}"/>
              </a:ext>
            </a:extLst>
          </p:cNvPr>
          <p:cNvSpPr>
            <a:spLocks noGrp="1"/>
          </p:cNvSpPr>
          <p:nvPr>
            <p:ph type="title"/>
          </p:nvPr>
        </p:nvSpPr>
        <p:spPr>
          <a:xfrm>
            <a:off x="838200" y="365125"/>
            <a:ext cx="10515600" cy="503555"/>
          </a:xfrm>
        </p:spPr>
        <p:txBody>
          <a:bodyPr>
            <a:normAutofit fontScale="90000"/>
          </a:bodyPr>
          <a:lstStyle/>
          <a:p>
            <a:pPr algn="ctr"/>
            <a:r>
              <a:rPr lang="en-GB" sz="2800" b="1" dirty="0">
                <a:latin typeface="+mn-lt"/>
              </a:rPr>
              <a:t>Moral Autonomy</a:t>
            </a:r>
            <a:br>
              <a:rPr lang="en-GB" sz="2800" b="1" dirty="0"/>
            </a:br>
            <a:endParaRPr lang="en-IN" sz="2800" b="1" dirty="0"/>
          </a:p>
        </p:txBody>
      </p:sp>
      <p:sp>
        <p:nvSpPr>
          <p:cNvPr id="3" name="Content Placeholder 2">
            <a:extLst>
              <a:ext uri="{FF2B5EF4-FFF2-40B4-BE49-F238E27FC236}">
                <a16:creationId xmlns:a16="http://schemas.microsoft.com/office/drawing/2014/main" id="{9E9CD5BF-3731-47FE-BDC0-2D3C661EA159}"/>
              </a:ext>
            </a:extLst>
          </p:cNvPr>
          <p:cNvSpPr>
            <a:spLocks noGrp="1"/>
          </p:cNvSpPr>
          <p:nvPr>
            <p:ph idx="1"/>
          </p:nvPr>
        </p:nvSpPr>
        <p:spPr>
          <a:xfrm>
            <a:off x="609600" y="1253330"/>
            <a:ext cx="11118112" cy="4764697"/>
          </a:xfrm>
        </p:spPr>
        <p:txBody>
          <a:bodyPr>
            <a:normAutofit/>
          </a:bodyPr>
          <a:lstStyle/>
          <a:p>
            <a:r>
              <a:rPr lang="en-GB" b="1" dirty="0"/>
              <a:t>Any person can be morally autonomous only when one is being genuine in one’s commitment towards moral values.</a:t>
            </a:r>
          </a:p>
          <a:p>
            <a:r>
              <a:rPr lang="en-GB" b="1" dirty="0"/>
              <a:t> Moral beliefs and attitudes must be integrated into an individual’s personality which leads to a committed action.</a:t>
            </a:r>
          </a:p>
          <a:p>
            <a:endParaRPr lang="en-GB" b="1" dirty="0"/>
          </a:p>
          <a:p>
            <a:r>
              <a:rPr lang="en-GB" b="1" dirty="0"/>
              <a:t>The responsibility to answer an unexpected result, influences an engineer to involve himself personally into the work. </a:t>
            </a:r>
          </a:p>
          <a:p>
            <a:r>
              <a:rPr lang="en-GB" b="1" dirty="0"/>
              <a:t>This leads to moral autonomy wherein, he also gains the trust of the employer, through his commitment. </a:t>
            </a:r>
          </a:p>
          <a:p>
            <a:r>
              <a:rPr lang="en-GB" b="1" dirty="0"/>
              <a:t>Such responsible actions lead to great outcomes.</a:t>
            </a:r>
            <a:endParaRPr lang="en-IN" b="1" dirty="0"/>
          </a:p>
        </p:txBody>
      </p:sp>
    </p:spTree>
    <p:extLst>
      <p:ext uri="{BB962C8B-B14F-4D97-AF65-F5344CB8AC3E}">
        <p14:creationId xmlns:p14="http://schemas.microsoft.com/office/powerpoint/2010/main" val="36855170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DE8FF-140A-4C12-8963-A05E916A7E81}"/>
              </a:ext>
            </a:extLst>
          </p:cNvPr>
          <p:cNvSpPr>
            <a:spLocks noGrp="1"/>
          </p:cNvSpPr>
          <p:nvPr>
            <p:ph idx="1"/>
          </p:nvPr>
        </p:nvSpPr>
        <p:spPr>
          <a:xfrm>
            <a:off x="262465" y="716490"/>
            <a:ext cx="11684001" cy="5354109"/>
          </a:xfrm>
        </p:spPr>
        <p:txBody>
          <a:bodyPr/>
          <a:lstStyle/>
          <a:p>
            <a:pPr algn="just"/>
            <a:r>
              <a:rPr lang="en-GB" dirty="0"/>
              <a:t>Moral Autonomy is the philosophy which is self-governing or self-determining, i.e., </a:t>
            </a:r>
            <a:r>
              <a:rPr lang="en-GB" b="1" dirty="0">
                <a:solidFill>
                  <a:srgbClr val="FF0000"/>
                </a:solidFill>
              </a:rPr>
              <a:t>acting independently without the influence or distortion of others</a:t>
            </a:r>
            <a:r>
              <a:rPr lang="en-GB" dirty="0"/>
              <a:t>. The moral autonomy </a:t>
            </a:r>
            <a:r>
              <a:rPr lang="en-GB" dirty="0">
                <a:solidFill>
                  <a:srgbClr val="FF0000"/>
                </a:solidFill>
              </a:rPr>
              <a:t>relates to the individual ideas </a:t>
            </a:r>
            <a:r>
              <a:rPr lang="en-GB" dirty="0"/>
              <a:t>whether right or wrong conduct which is independent of ethical issues. The concept of moral autonomy helps in improving self-determination.</a:t>
            </a:r>
          </a:p>
          <a:p>
            <a:pPr algn="just"/>
            <a:endParaRPr lang="en-GB" dirty="0"/>
          </a:p>
          <a:p>
            <a:pPr algn="just"/>
            <a:r>
              <a:rPr lang="en-GB" dirty="0"/>
              <a:t>Moral Autonomy is concerned with </a:t>
            </a:r>
            <a:r>
              <a:rPr lang="en-GB" b="1" dirty="0"/>
              <a:t>independent attitude </a:t>
            </a:r>
            <a:r>
              <a:rPr lang="en-GB" dirty="0"/>
              <a:t>of a person related to moral/ethical issues. </a:t>
            </a:r>
          </a:p>
          <a:p>
            <a:pPr algn="just"/>
            <a:r>
              <a:rPr lang="en-GB" dirty="0"/>
              <a:t>This concept is found in moral, ethical and even in political philosophy.</a:t>
            </a:r>
            <a:endParaRPr lang="en-IN" dirty="0"/>
          </a:p>
        </p:txBody>
      </p:sp>
    </p:spTree>
    <p:extLst>
      <p:ext uri="{BB962C8B-B14F-4D97-AF65-F5344CB8AC3E}">
        <p14:creationId xmlns:p14="http://schemas.microsoft.com/office/powerpoint/2010/main" val="3494403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0F36-1610-4E04-944D-A292CA99B345}"/>
              </a:ext>
            </a:extLst>
          </p:cNvPr>
          <p:cNvSpPr>
            <a:spLocks noGrp="1"/>
          </p:cNvSpPr>
          <p:nvPr>
            <p:ph type="title"/>
          </p:nvPr>
        </p:nvSpPr>
        <p:spPr>
          <a:xfrm>
            <a:off x="838200" y="365125"/>
            <a:ext cx="10515600" cy="517377"/>
          </a:xfrm>
        </p:spPr>
        <p:txBody>
          <a:bodyPr>
            <a:normAutofit fontScale="90000"/>
          </a:bodyPr>
          <a:lstStyle/>
          <a:p>
            <a:r>
              <a:rPr lang="en-IN" dirty="0"/>
              <a:t>Moral Autonomy – Skills Needed</a:t>
            </a:r>
          </a:p>
        </p:txBody>
      </p:sp>
      <p:sp>
        <p:nvSpPr>
          <p:cNvPr id="3" name="Content Placeholder 2">
            <a:extLst>
              <a:ext uri="{FF2B5EF4-FFF2-40B4-BE49-F238E27FC236}">
                <a16:creationId xmlns:a16="http://schemas.microsoft.com/office/drawing/2014/main" id="{A80E5CF2-6D15-41AC-BDAC-4EB9EC8C217D}"/>
              </a:ext>
            </a:extLst>
          </p:cNvPr>
          <p:cNvSpPr>
            <a:spLocks noGrp="1"/>
          </p:cNvSpPr>
          <p:nvPr>
            <p:ph idx="1"/>
          </p:nvPr>
        </p:nvSpPr>
        <p:spPr>
          <a:xfrm>
            <a:off x="434162" y="1155772"/>
            <a:ext cx="11410507" cy="5011111"/>
          </a:xfrm>
        </p:spPr>
        <p:txBody>
          <a:bodyPr>
            <a:normAutofit fontScale="85000" lnSpcReduction="20000"/>
          </a:bodyPr>
          <a:lstStyle/>
          <a:p>
            <a:pPr algn="just"/>
            <a:r>
              <a:rPr lang="en-GB" dirty="0">
                <a:solidFill>
                  <a:srgbClr val="FF0000"/>
                </a:solidFill>
              </a:rPr>
              <a:t>Ability to relate the problems with the problems of law, </a:t>
            </a:r>
            <a:r>
              <a:rPr lang="en-GB" dirty="0"/>
              <a:t>economics and religious principles − It is essential to have the ability to </a:t>
            </a:r>
            <a:r>
              <a:rPr lang="en-GB" dirty="0" err="1"/>
              <a:t>analyze</a:t>
            </a:r>
            <a:r>
              <a:rPr lang="en-GB" dirty="0"/>
              <a:t> a problem and finding the relation with the existing law or the topic of issue with the existing principles on that topic. The ability to distinguish between both of them and finding the moral reasons.</a:t>
            </a:r>
          </a:p>
          <a:p>
            <a:pPr algn="just"/>
            <a:endParaRPr lang="en-GB" dirty="0"/>
          </a:p>
          <a:p>
            <a:pPr algn="just"/>
            <a:r>
              <a:rPr lang="en-GB" dirty="0">
                <a:solidFill>
                  <a:srgbClr val="FF0000"/>
                </a:solidFill>
              </a:rPr>
              <a:t>Skill to process, clarify and understand the arguments against the moral issues </a:t>
            </a:r>
            <a:r>
              <a:rPr lang="en-GB" dirty="0"/>
              <a:t>− If the issue is against some moral values or the ethical values to be followed in the society, then clarity should be maintained about the differences and similarities. Both of these differences and similarities are to be judged based on why they are a matter of concern and in what aspect.</a:t>
            </a:r>
          </a:p>
          <a:p>
            <a:pPr algn="just"/>
            <a:endParaRPr lang="en-GB" dirty="0"/>
          </a:p>
          <a:p>
            <a:pPr algn="just"/>
            <a:r>
              <a:rPr lang="en-GB" dirty="0">
                <a:solidFill>
                  <a:srgbClr val="FF0000"/>
                </a:solidFill>
              </a:rPr>
              <a:t>Ability to suggest the solutions to moral issues on the basis of facts </a:t>
            </a:r>
            <a:r>
              <a:rPr lang="en-GB" dirty="0"/>
              <a:t>− If the moral issues are not fulfilling and needs to be, then the solutions are to be suggested according to the moral issues based on the facts and truths of the issue. These suggestions must be consistent and must include all the aspects of the problem. No partiality is to be allowed in any such aspect.</a:t>
            </a:r>
            <a:endParaRPr lang="en-IN" dirty="0"/>
          </a:p>
        </p:txBody>
      </p:sp>
    </p:spTree>
    <p:extLst>
      <p:ext uri="{BB962C8B-B14F-4D97-AF65-F5344CB8AC3E}">
        <p14:creationId xmlns:p14="http://schemas.microsoft.com/office/powerpoint/2010/main" val="39219830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DD1D2-89ED-4DD7-9E34-4F715E39823F}"/>
              </a:ext>
            </a:extLst>
          </p:cNvPr>
          <p:cNvSpPr>
            <a:spLocks noGrp="1"/>
          </p:cNvSpPr>
          <p:nvPr>
            <p:ph idx="1"/>
          </p:nvPr>
        </p:nvSpPr>
        <p:spPr>
          <a:xfrm>
            <a:off x="274673" y="868694"/>
            <a:ext cx="11282917" cy="5532105"/>
          </a:xfrm>
        </p:spPr>
        <p:txBody>
          <a:bodyPr>
            <a:normAutofit fontScale="85000" lnSpcReduction="20000"/>
          </a:bodyPr>
          <a:lstStyle/>
          <a:p>
            <a:pPr algn="just"/>
            <a:r>
              <a:rPr lang="en-GB" dirty="0">
                <a:solidFill>
                  <a:srgbClr val="FF0000"/>
                </a:solidFill>
              </a:rPr>
              <a:t>Must have the imaginative skill to view the problems from all the viewpoints </a:t>
            </a:r>
            <a:r>
              <a:rPr lang="en-GB" dirty="0"/>
              <a:t>− After having known about the facts and illusions of the issue, a clear understanding is attained in viewing the problem in all kinds of viewpoints. This enables one to be able to suggest a proper alternative solution.</a:t>
            </a:r>
          </a:p>
          <a:p>
            <a:pPr algn="just"/>
            <a:endParaRPr lang="en-GB" dirty="0"/>
          </a:p>
          <a:p>
            <a:pPr algn="just"/>
            <a:r>
              <a:rPr lang="en-GB" dirty="0"/>
              <a:t>Tolerance while giving moral judgment, which may cause trouble − When the whole analysis is made considering all the viewpoints of the issue, the final output might be or might not be pleasing to the persons involved. Hence while declaring the judgment or the decisions taken, a detailed description of the actions done should be given, while the actions ought to be done should be presented in a better way, to ensure others that the decisions have been taken without any partialities towards any party.</a:t>
            </a:r>
          </a:p>
          <a:p>
            <a:pPr algn="just"/>
            <a:endParaRPr lang="en-GB" dirty="0"/>
          </a:p>
          <a:p>
            <a:pPr algn="just"/>
            <a:r>
              <a:rPr lang="en-GB" dirty="0"/>
              <a:t>Tolerance while giving moral judgment, which may cause trouble − When the whole analysis is made considering all the viewpoints of the issue, the final output might be or might not be pleasing to the persons involved. Hence while declaring the judgment or the decisions taken, a detailed description of the actions done should be given, while the actions ought to be done should be presented in a better way, to ensure others that the decisions have been taken without any partialities towards any party.</a:t>
            </a:r>
            <a:endParaRPr lang="en-IN" dirty="0"/>
          </a:p>
        </p:txBody>
      </p:sp>
    </p:spTree>
    <p:extLst>
      <p:ext uri="{BB962C8B-B14F-4D97-AF65-F5344CB8AC3E}">
        <p14:creationId xmlns:p14="http://schemas.microsoft.com/office/powerpoint/2010/main" val="10632888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B97A-8078-48A0-A283-A88C5CE6D17F}"/>
              </a:ext>
            </a:extLst>
          </p:cNvPr>
          <p:cNvSpPr>
            <a:spLocks noGrp="1"/>
          </p:cNvSpPr>
          <p:nvPr>
            <p:ph type="title"/>
          </p:nvPr>
        </p:nvSpPr>
        <p:spPr>
          <a:xfrm>
            <a:off x="838200" y="365125"/>
            <a:ext cx="10515600" cy="576707"/>
          </a:xfrm>
        </p:spPr>
        <p:txBody>
          <a:bodyPr>
            <a:noAutofit/>
          </a:bodyPr>
          <a:lstStyle/>
          <a:p>
            <a:pPr algn="ctr"/>
            <a:r>
              <a:rPr lang="en-GB" sz="2800" b="1" dirty="0"/>
              <a:t>Accountability</a:t>
            </a:r>
            <a:br>
              <a:rPr lang="en-GB" sz="2800" b="1" dirty="0"/>
            </a:br>
            <a:endParaRPr lang="en-IN" sz="2800" b="1" dirty="0"/>
          </a:p>
        </p:txBody>
      </p:sp>
      <p:sp>
        <p:nvSpPr>
          <p:cNvPr id="3" name="Content Placeholder 2">
            <a:extLst>
              <a:ext uri="{FF2B5EF4-FFF2-40B4-BE49-F238E27FC236}">
                <a16:creationId xmlns:a16="http://schemas.microsoft.com/office/drawing/2014/main" id="{1FAF1632-0964-488D-8674-366B39750ADB}"/>
              </a:ext>
            </a:extLst>
          </p:cNvPr>
          <p:cNvSpPr>
            <a:spLocks noGrp="1"/>
          </p:cNvSpPr>
          <p:nvPr>
            <p:ph idx="1"/>
          </p:nvPr>
        </p:nvSpPr>
        <p:spPr>
          <a:xfrm>
            <a:off x="838200" y="1048385"/>
            <a:ext cx="10515600" cy="4351338"/>
          </a:xfrm>
        </p:spPr>
        <p:txBody>
          <a:bodyPr/>
          <a:lstStyle/>
          <a:p>
            <a:r>
              <a:rPr lang="en-GB" dirty="0"/>
              <a:t>Accountability can be understood as the moral responsibility that we have towards our actions.</a:t>
            </a:r>
          </a:p>
          <a:p>
            <a:r>
              <a:rPr lang="en-GB" dirty="0"/>
              <a:t> It means a tendency to be willing to openly accept the moral examinations towards one’s actions and being responsive to the assessment of others.</a:t>
            </a:r>
          </a:p>
          <a:p>
            <a:r>
              <a:rPr lang="en-GB" dirty="0"/>
              <a:t> The gap between casual responsibility and moral accountability is common in any profession, along with engineering.</a:t>
            </a:r>
            <a:endParaRPr lang="en-IN" dirty="0"/>
          </a:p>
        </p:txBody>
      </p:sp>
    </p:spTree>
    <p:extLst>
      <p:ext uri="{BB962C8B-B14F-4D97-AF65-F5344CB8AC3E}">
        <p14:creationId xmlns:p14="http://schemas.microsoft.com/office/powerpoint/2010/main" val="19717762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3CCEC-9907-40DB-91F8-BC71348A7F96}"/>
              </a:ext>
            </a:extLst>
          </p:cNvPr>
          <p:cNvSpPr>
            <a:spLocks noGrp="1"/>
          </p:cNvSpPr>
          <p:nvPr>
            <p:ph idx="1"/>
          </p:nvPr>
        </p:nvSpPr>
        <p:spPr>
          <a:xfrm>
            <a:off x="838200" y="481456"/>
            <a:ext cx="10515600" cy="5654167"/>
          </a:xfrm>
        </p:spPr>
        <p:txBody>
          <a:bodyPr>
            <a:noAutofit/>
          </a:bodyPr>
          <a:lstStyle/>
          <a:p>
            <a:r>
              <a:rPr lang="en-GB" sz="2400" dirty="0"/>
              <a:t>Let us now consider the following instances to understand accountability −</a:t>
            </a:r>
          </a:p>
          <a:p>
            <a:r>
              <a:rPr lang="en-GB" sz="2400" dirty="0"/>
              <a:t>When a group of persons are involved in the completion of a project, then the accountability refers to the group minimizing the chances of acceptance of moral responsibility towards a specific action, where each person makes only a small contribution to something much larger.</a:t>
            </a:r>
          </a:p>
          <a:p>
            <a:r>
              <a:rPr lang="en-GB" sz="2400" dirty="0"/>
              <a:t>The accountability is diffused within the organization and one has to accept it. Both credit and failure need to be considered for accountability where the work is diffused and the areas of personal accountability are delimited within the organization.</a:t>
            </a:r>
          </a:p>
          <a:p>
            <a:r>
              <a:rPr lang="en-GB" sz="2400" dirty="0"/>
              <a:t>At times, when the engineers are pressurized to move to another project while the current is still underway, then the accountability is limited only for meeting schedules.</a:t>
            </a:r>
          </a:p>
          <a:p>
            <a:r>
              <a:rPr lang="en-GB" sz="2400" dirty="0"/>
              <a:t>There is always a moral involvement beyond the laid down institutional role, where the engineers cannot separate themselves from personal responsibilities of their work.</a:t>
            </a:r>
            <a:endParaRPr lang="en-IN" sz="2400" dirty="0"/>
          </a:p>
        </p:txBody>
      </p:sp>
    </p:spTree>
    <p:extLst>
      <p:ext uri="{BB962C8B-B14F-4D97-AF65-F5344CB8AC3E}">
        <p14:creationId xmlns:p14="http://schemas.microsoft.com/office/powerpoint/2010/main" val="35627013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847D-4EB1-481C-939B-C42A41342C3A}"/>
              </a:ext>
            </a:extLst>
          </p:cNvPr>
          <p:cNvSpPr>
            <a:spLocks noGrp="1"/>
          </p:cNvSpPr>
          <p:nvPr>
            <p:ph type="title"/>
          </p:nvPr>
        </p:nvSpPr>
        <p:spPr>
          <a:xfrm>
            <a:off x="838200" y="365126"/>
            <a:ext cx="10515600" cy="531346"/>
          </a:xfrm>
        </p:spPr>
        <p:txBody>
          <a:bodyPr>
            <a:normAutofit fontScale="90000"/>
          </a:bodyPr>
          <a:lstStyle/>
          <a:p>
            <a:pPr algn="ctr"/>
            <a:r>
              <a:rPr lang="en-GB" b="1" dirty="0"/>
              <a:t>What are the codes of Engineering ethics?</a:t>
            </a:r>
            <a:br>
              <a:rPr lang="en-IN" b="1" dirty="0"/>
            </a:br>
            <a:endParaRPr lang="en-IN" b="1" dirty="0"/>
          </a:p>
        </p:txBody>
      </p:sp>
      <p:sp>
        <p:nvSpPr>
          <p:cNvPr id="3" name="Content Placeholder 2">
            <a:extLst>
              <a:ext uri="{FF2B5EF4-FFF2-40B4-BE49-F238E27FC236}">
                <a16:creationId xmlns:a16="http://schemas.microsoft.com/office/drawing/2014/main" id="{408DFF69-E115-40DF-B60F-06A3EB1B1E2F}"/>
              </a:ext>
            </a:extLst>
          </p:cNvPr>
          <p:cNvSpPr>
            <a:spLocks noGrp="1"/>
          </p:cNvSpPr>
          <p:nvPr>
            <p:ph idx="1"/>
          </p:nvPr>
        </p:nvSpPr>
        <p:spPr>
          <a:xfrm>
            <a:off x="605118" y="722965"/>
            <a:ext cx="11407588" cy="5848163"/>
          </a:xfrm>
        </p:spPr>
        <p:txBody>
          <a:bodyPr/>
          <a:lstStyle/>
          <a:p>
            <a:r>
              <a:rPr lang="en-GB" dirty="0"/>
              <a:t>The engineering societies such as IEEE, AICTE have framed some codes of ethics which are helpful to engineers to strengthen the moral issues on their work.</a:t>
            </a:r>
          </a:p>
          <a:p>
            <a:pPr marL="0" indent="0">
              <a:buNone/>
            </a:pPr>
            <a:endParaRPr lang="en-GB" dirty="0"/>
          </a:p>
          <a:p>
            <a:pPr marL="0" indent="0">
              <a:buNone/>
            </a:pPr>
            <a:endParaRPr lang="en-IN" dirty="0"/>
          </a:p>
        </p:txBody>
      </p:sp>
      <p:sp>
        <p:nvSpPr>
          <p:cNvPr id="5" name="TextBox 4">
            <a:extLst>
              <a:ext uri="{FF2B5EF4-FFF2-40B4-BE49-F238E27FC236}">
                <a16:creationId xmlns:a16="http://schemas.microsoft.com/office/drawing/2014/main" id="{A4C99F1D-F458-49CA-BDF8-0F3D16C2796A}"/>
              </a:ext>
            </a:extLst>
          </p:cNvPr>
          <p:cNvSpPr txBox="1"/>
          <p:nvPr/>
        </p:nvSpPr>
        <p:spPr>
          <a:xfrm>
            <a:off x="441511" y="2000506"/>
            <a:ext cx="11308977" cy="1569660"/>
          </a:xfrm>
          <a:prstGeom prst="rect">
            <a:avLst/>
          </a:prstGeom>
          <a:noFill/>
        </p:spPr>
        <p:txBody>
          <a:bodyPr wrap="square">
            <a:spAutoFit/>
          </a:bodyPr>
          <a:lstStyle/>
          <a:p>
            <a:pPr marL="342900" indent="-342900" algn="just">
              <a:buFont typeface="Arial" panose="020B0604020202020204" pitchFamily="34" charset="0"/>
              <a:buChar char="•"/>
            </a:pPr>
            <a:r>
              <a:rPr lang="en-GB" sz="2400" dirty="0"/>
              <a:t>A code of ethics is a set of principles and rules used by individuals and organizations to govern their decision-making process, as well as to distinguish right from wrong. They provide a general idea of the ethical standards of a business or organization. However, people can have their own personal code of ethics as well</a:t>
            </a:r>
            <a:endParaRPr lang="en-IN" sz="2400" dirty="0"/>
          </a:p>
        </p:txBody>
      </p:sp>
      <p:pic>
        <p:nvPicPr>
          <p:cNvPr id="6" name="Picture 5">
            <a:extLst>
              <a:ext uri="{FF2B5EF4-FFF2-40B4-BE49-F238E27FC236}">
                <a16:creationId xmlns:a16="http://schemas.microsoft.com/office/drawing/2014/main" id="{968965C9-30E1-4788-ACBB-066DB91C412A}"/>
              </a:ext>
            </a:extLst>
          </p:cNvPr>
          <p:cNvPicPr>
            <a:picLocks noChangeAspect="1"/>
          </p:cNvPicPr>
          <p:nvPr/>
        </p:nvPicPr>
        <p:blipFill>
          <a:blip r:embed="rId2"/>
          <a:stretch>
            <a:fillRect/>
          </a:stretch>
        </p:blipFill>
        <p:spPr>
          <a:xfrm>
            <a:off x="5369859" y="3966014"/>
            <a:ext cx="3532094" cy="1986803"/>
          </a:xfrm>
          <a:prstGeom prst="rect">
            <a:avLst/>
          </a:prstGeom>
        </p:spPr>
      </p:pic>
    </p:spTree>
    <p:extLst>
      <p:ext uri="{BB962C8B-B14F-4D97-AF65-F5344CB8AC3E}">
        <p14:creationId xmlns:p14="http://schemas.microsoft.com/office/powerpoint/2010/main" val="16554755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F1605-0A98-4A9A-A357-552A3CBE64F2}"/>
              </a:ext>
            </a:extLst>
          </p:cNvPr>
          <p:cNvSpPr>
            <a:spLocks noGrp="1"/>
          </p:cNvSpPr>
          <p:nvPr>
            <p:ph idx="1"/>
          </p:nvPr>
        </p:nvSpPr>
        <p:spPr>
          <a:xfrm>
            <a:off x="748553" y="418165"/>
            <a:ext cx="11308976" cy="5812305"/>
          </a:xfrm>
        </p:spPr>
        <p:txBody>
          <a:bodyPr>
            <a:normAutofit fontScale="70000" lnSpcReduction="20000"/>
          </a:bodyPr>
          <a:lstStyle/>
          <a:p>
            <a:r>
              <a:rPr lang="en-GB" dirty="0">
                <a:solidFill>
                  <a:srgbClr val="FF0000"/>
                </a:solidFill>
              </a:rPr>
              <a:t>Serving and Protecting the Public</a:t>
            </a:r>
          </a:p>
          <a:p>
            <a:pPr marL="0" indent="0">
              <a:buNone/>
            </a:pPr>
            <a:r>
              <a:rPr lang="en-GB" dirty="0"/>
              <a:t>Engineers are in a responsible position where trust and trustworthiness, both are essential. A code of ethics functions as a commitment to the profession as a whole that engineers will serve the </a:t>
            </a:r>
            <a:r>
              <a:rPr lang="en-GB" b="1" dirty="0"/>
              <a:t>public health, safety, and welfare</a:t>
            </a:r>
            <a:r>
              <a:rPr lang="en-GB" dirty="0"/>
              <a:t>. All the remaining ones contribute to this function in some or other way.</a:t>
            </a:r>
          </a:p>
          <a:p>
            <a:pPr marL="0" indent="0">
              <a:buNone/>
            </a:pPr>
            <a:endParaRPr lang="en-GB" dirty="0"/>
          </a:p>
          <a:p>
            <a:r>
              <a:rPr lang="en-GB" dirty="0">
                <a:solidFill>
                  <a:srgbClr val="FF0000"/>
                </a:solidFill>
              </a:rPr>
              <a:t>Guidance</a:t>
            </a:r>
          </a:p>
          <a:p>
            <a:pPr marL="0" indent="0">
              <a:buNone/>
            </a:pPr>
            <a:r>
              <a:rPr lang="en-GB" dirty="0"/>
              <a:t>Codes are written in brief yet effective to offer general guidance to the engineers. More specific directions may be given in supplementary statements or guidelines, which tell how to apply the code. If needed, the assistance is obtained for further specification.</a:t>
            </a:r>
          </a:p>
          <a:p>
            <a:endParaRPr lang="en-GB" dirty="0"/>
          </a:p>
          <a:p>
            <a:r>
              <a:rPr lang="en-GB" dirty="0">
                <a:solidFill>
                  <a:srgbClr val="FF0000"/>
                </a:solidFill>
              </a:rPr>
              <a:t>Inspiration</a:t>
            </a:r>
          </a:p>
          <a:p>
            <a:pPr marL="0" indent="0">
              <a:buNone/>
            </a:pPr>
            <a:r>
              <a:rPr lang="en-GB" dirty="0"/>
              <a:t>Codes of ethics, which specify a collective commitment towards a profession, helps in motivation for ethical conduct. Actually, these codes make one feel really responsible and proud to be a professional thus motivating towards the commitment one should have towards one’s profession.</a:t>
            </a:r>
          </a:p>
          <a:p>
            <a:endParaRPr lang="en-GB" dirty="0"/>
          </a:p>
          <a:p>
            <a:r>
              <a:rPr lang="en-GB" dirty="0"/>
              <a:t>Shared Standards</a:t>
            </a:r>
          </a:p>
          <a:p>
            <a:pPr marL="0" indent="0">
              <a:buNone/>
            </a:pPr>
            <a:r>
              <a:rPr lang="en-GB" dirty="0"/>
              <a:t>The standards established should be applicable to all individuals, in their particular professions. With the codes of ethics, the public is assured of engineers with a minimum standard of excellence and the professionals are provided a fair way to compete.</a:t>
            </a:r>
            <a:endParaRPr lang="en-IN" dirty="0"/>
          </a:p>
        </p:txBody>
      </p:sp>
    </p:spTree>
    <p:extLst>
      <p:ext uri="{BB962C8B-B14F-4D97-AF65-F5344CB8AC3E}">
        <p14:creationId xmlns:p14="http://schemas.microsoft.com/office/powerpoint/2010/main" val="20903244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841C8-485A-4A05-8A40-8DC86CE678FE}"/>
              </a:ext>
            </a:extLst>
          </p:cNvPr>
          <p:cNvSpPr>
            <a:spLocks noGrp="1"/>
          </p:cNvSpPr>
          <p:nvPr>
            <p:ph idx="1"/>
          </p:nvPr>
        </p:nvSpPr>
        <p:spPr>
          <a:xfrm>
            <a:off x="533400" y="597460"/>
            <a:ext cx="10515600" cy="4351338"/>
          </a:xfrm>
        </p:spPr>
        <p:txBody>
          <a:bodyPr>
            <a:normAutofit fontScale="92500" lnSpcReduction="20000"/>
          </a:bodyPr>
          <a:lstStyle/>
          <a:p>
            <a:r>
              <a:rPr lang="en-GB" dirty="0">
                <a:solidFill>
                  <a:srgbClr val="FF0000"/>
                </a:solidFill>
              </a:rPr>
              <a:t>Support for Responsible Professionals</a:t>
            </a:r>
          </a:p>
          <a:p>
            <a:pPr marL="0" indent="0">
              <a:buNone/>
            </a:pPr>
            <a:r>
              <a:rPr lang="en-GB" dirty="0"/>
              <a:t>The professionals who act ethically have more positive support through these codes. A professional engineer who has the intention to stand by the codes of ethics can have no harm from immoral professional obligations, as he can reject smoothly yet formally. As well, these codes can provide legal support to engineers who are criticized for living up to work-related professional obligations.</a:t>
            </a:r>
          </a:p>
          <a:p>
            <a:endParaRPr lang="en-GB" dirty="0"/>
          </a:p>
          <a:p>
            <a:r>
              <a:rPr lang="en-GB" dirty="0">
                <a:solidFill>
                  <a:srgbClr val="FF0000"/>
                </a:solidFill>
              </a:rPr>
              <a:t>Education and Mutual Understanding</a:t>
            </a:r>
          </a:p>
          <a:p>
            <a:pPr marL="0" indent="0">
              <a:buNone/>
            </a:pPr>
            <a:r>
              <a:rPr lang="en-GB" dirty="0"/>
              <a:t>The codes which are widely circulated and officially approved by professional societies promote a </a:t>
            </a:r>
            <a:r>
              <a:rPr lang="en-GB" b="1" dirty="0"/>
              <a:t>shared understanding among professionals</a:t>
            </a:r>
            <a:r>
              <a:rPr lang="en-GB" dirty="0"/>
              <a:t>, the public and government organizations about the moral responsibilities of engineers. These codes prompt discussion and reflection on moral issues</a:t>
            </a:r>
            <a:endParaRPr lang="en-IN" dirty="0"/>
          </a:p>
        </p:txBody>
      </p:sp>
    </p:spTree>
    <p:extLst>
      <p:ext uri="{BB962C8B-B14F-4D97-AF65-F5344CB8AC3E}">
        <p14:creationId xmlns:p14="http://schemas.microsoft.com/office/powerpoint/2010/main" val="8115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9305-0373-49CE-950A-C398431A200E}"/>
              </a:ext>
            </a:extLst>
          </p:cNvPr>
          <p:cNvSpPr>
            <a:spLocks noGrp="1"/>
          </p:cNvSpPr>
          <p:nvPr>
            <p:ph type="title"/>
          </p:nvPr>
        </p:nvSpPr>
        <p:spPr>
          <a:xfrm>
            <a:off x="838200" y="365126"/>
            <a:ext cx="10515600" cy="315912"/>
          </a:xfrm>
        </p:spPr>
        <p:txBody>
          <a:bodyPr>
            <a:normAutofit fontScale="90000"/>
          </a:bodyPr>
          <a:lstStyle/>
          <a:p>
            <a:pPr algn="ctr"/>
            <a:r>
              <a:rPr lang="en-GB" b="1" dirty="0">
                <a:solidFill>
                  <a:srgbClr val="FF00FF"/>
                </a:solidFill>
              </a:rPr>
              <a:t>SENSES OF ENGINEERING ETHICS </a:t>
            </a:r>
            <a:endParaRPr lang="en-IN" b="1" dirty="0">
              <a:solidFill>
                <a:srgbClr val="FF00FF"/>
              </a:solidFill>
            </a:endParaRPr>
          </a:p>
        </p:txBody>
      </p:sp>
      <p:sp>
        <p:nvSpPr>
          <p:cNvPr id="3" name="Content Placeholder 2">
            <a:extLst>
              <a:ext uri="{FF2B5EF4-FFF2-40B4-BE49-F238E27FC236}">
                <a16:creationId xmlns:a16="http://schemas.microsoft.com/office/drawing/2014/main" id="{435CBDA2-CFA4-40AF-9171-9578FD85A5C8}"/>
              </a:ext>
            </a:extLst>
          </p:cNvPr>
          <p:cNvSpPr>
            <a:spLocks noGrp="1"/>
          </p:cNvSpPr>
          <p:nvPr>
            <p:ph idx="1"/>
          </p:nvPr>
        </p:nvSpPr>
        <p:spPr>
          <a:xfrm>
            <a:off x="339365" y="939504"/>
            <a:ext cx="11387579" cy="5348174"/>
          </a:xfrm>
        </p:spPr>
        <p:txBody>
          <a:bodyPr>
            <a:normAutofit fontScale="85000" lnSpcReduction="20000"/>
          </a:bodyPr>
          <a:lstStyle/>
          <a:p>
            <a:r>
              <a:rPr lang="en-GB" dirty="0"/>
              <a:t>The word ‘ethics’ has several distinct although related meanings. </a:t>
            </a:r>
          </a:p>
          <a:p>
            <a:r>
              <a:rPr lang="en-GB" dirty="0"/>
              <a:t>The normative sense include</a:t>
            </a:r>
          </a:p>
          <a:p>
            <a:pPr marL="0" indent="0">
              <a:buNone/>
            </a:pPr>
            <a:r>
              <a:rPr lang="en-GB" dirty="0"/>
              <a:t>                  (</a:t>
            </a:r>
            <a:r>
              <a:rPr lang="en-GB" dirty="0" err="1"/>
              <a:t>i</a:t>
            </a:r>
            <a:r>
              <a:rPr lang="en-GB" dirty="0"/>
              <a:t>) It is an activity and area of inquiry. It is the activity of understanding moral values, finding accurate solutions to moral problems and justifying moral judgments in engineering practices </a:t>
            </a:r>
          </a:p>
          <a:p>
            <a:pPr marL="0" indent="0">
              <a:buNone/>
            </a:pPr>
            <a:r>
              <a:rPr lang="en-GB" dirty="0"/>
              <a:t>                  (ii) When we speak of ethical problems, issues and controversies, it means to distinguish them from non-moral problems. Study of decisions, policies, and values that are morally desirable in the engineering practice and research</a:t>
            </a:r>
          </a:p>
          <a:p>
            <a:pPr marL="0" indent="0">
              <a:buNone/>
            </a:pPr>
            <a:r>
              <a:rPr lang="en-GB" dirty="0"/>
              <a:t>                  (iii) The category of normative ethics involves creating or evaluating moral standards</a:t>
            </a:r>
          </a:p>
          <a:p>
            <a:r>
              <a:rPr lang="en-GB" dirty="0"/>
              <a:t>The descriptive sense is</a:t>
            </a:r>
          </a:p>
          <a:p>
            <a:pPr marL="0" indent="0">
              <a:buNone/>
            </a:pPr>
            <a:r>
              <a:rPr lang="en-GB" dirty="0"/>
              <a:t>             • It is used to refer to particular set of beliefs, attitudes, and habits that a person or group displays concerning morality. This is purely factual matter about what engineers and others believe about moral problems in engineering </a:t>
            </a:r>
          </a:p>
          <a:p>
            <a:pPr marL="0" indent="0">
              <a:buNone/>
            </a:pPr>
            <a:r>
              <a:rPr lang="en-GB" dirty="0"/>
              <a:t>             • It simply involves describing how people behave and/or what sorts of moral standards they claim to follow </a:t>
            </a:r>
          </a:p>
          <a:p>
            <a:endParaRPr lang="en-IN" dirty="0"/>
          </a:p>
        </p:txBody>
      </p:sp>
    </p:spTree>
    <p:extLst>
      <p:ext uri="{BB962C8B-B14F-4D97-AF65-F5344CB8AC3E}">
        <p14:creationId xmlns:p14="http://schemas.microsoft.com/office/powerpoint/2010/main" val="15691177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BDBC7-467D-4832-95CE-2121DFAA6307}"/>
              </a:ext>
            </a:extLst>
          </p:cNvPr>
          <p:cNvSpPr>
            <a:spLocks noGrp="1"/>
          </p:cNvSpPr>
          <p:nvPr>
            <p:ph idx="1"/>
          </p:nvPr>
        </p:nvSpPr>
        <p:spPr>
          <a:xfrm>
            <a:off x="623048" y="561602"/>
            <a:ext cx="10515600" cy="4351338"/>
          </a:xfrm>
        </p:spPr>
        <p:txBody>
          <a:bodyPr>
            <a:normAutofit fontScale="77500" lnSpcReduction="20000"/>
          </a:bodyPr>
          <a:lstStyle/>
          <a:p>
            <a:r>
              <a:rPr lang="en-GB" dirty="0">
                <a:solidFill>
                  <a:srgbClr val="FF0000"/>
                </a:solidFill>
              </a:rPr>
              <a:t> Discipline</a:t>
            </a:r>
          </a:p>
          <a:p>
            <a:pPr marL="0" indent="0">
              <a:buNone/>
            </a:pPr>
            <a:r>
              <a:rPr lang="en-GB" dirty="0"/>
              <a:t>The professionals those who fail to follow the codes exhibit unethical conduct, which is evident from the disobedience. Such an investigation generally requires paralegal proceedings designed to get at the truth about a given charge without violating the personal rights of those being investigated.</a:t>
            </a:r>
          </a:p>
          <a:p>
            <a:endParaRPr lang="en-GB" dirty="0"/>
          </a:p>
          <a:p>
            <a:pPr marL="0" indent="0">
              <a:buNone/>
            </a:pPr>
            <a:r>
              <a:rPr lang="en-GB" dirty="0"/>
              <a:t>This might lead to the expulsion of those whose professional conduct has been proven unethical, which also leads to loss of respect from colleagues and the local community.</a:t>
            </a:r>
          </a:p>
          <a:p>
            <a:endParaRPr lang="en-GB" dirty="0"/>
          </a:p>
          <a:p>
            <a:r>
              <a:rPr lang="en-GB" dirty="0">
                <a:solidFill>
                  <a:srgbClr val="FF0000"/>
                </a:solidFill>
              </a:rPr>
              <a:t>Contributing to the Profession’s Image</a:t>
            </a:r>
          </a:p>
          <a:p>
            <a:pPr marL="0" indent="0">
              <a:buNone/>
            </a:pPr>
            <a:r>
              <a:rPr lang="en-GB" dirty="0"/>
              <a:t>Codes project the engineers as the professionals of an ethically committed profession, which inspires them to work with great commitment and more effectively to serve the public. It can also win greater powers of </a:t>
            </a:r>
            <a:r>
              <a:rPr lang="en-GB" b="1" dirty="0"/>
              <a:t>self-regulation </a:t>
            </a:r>
            <a:r>
              <a:rPr lang="en-GB" dirty="0"/>
              <a:t>for the profession itself while lessening the demand for more government regulation.</a:t>
            </a:r>
            <a:endParaRPr lang="en-IN" dirty="0"/>
          </a:p>
        </p:txBody>
      </p:sp>
    </p:spTree>
    <p:extLst>
      <p:ext uri="{BB962C8B-B14F-4D97-AF65-F5344CB8AC3E}">
        <p14:creationId xmlns:p14="http://schemas.microsoft.com/office/powerpoint/2010/main" val="23768961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675FC9-9E9A-4AE2-8AA5-EC8E941D4237}"/>
              </a:ext>
            </a:extLst>
          </p:cNvPr>
          <p:cNvSpPr>
            <a:spLocks noGrp="1"/>
          </p:cNvSpPr>
          <p:nvPr>
            <p:ph idx="1"/>
          </p:nvPr>
        </p:nvSpPr>
        <p:spPr>
          <a:xfrm>
            <a:off x="685800" y="848472"/>
            <a:ext cx="10515600" cy="4351338"/>
          </a:xfrm>
        </p:spPr>
        <p:txBody>
          <a:bodyPr>
            <a:normAutofit fontScale="92500" lnSpcReduction="10000"/>
          </a:bodyPr>
          <a:lstStyle/>
          <a:p>
            <a:pPr marL="0" indent="0" algn="ctr">
              <a:buNone/>
            </a:pPr>
            <a:r>
              <a:rPr lang="en-GB" sz="3000" b="1" dirty="0"/>
              <a:t>Limitations: </a:t>
            </a:r>
          </a:p>
          <a:p>
            <a:pPr marL="0" indent="0">
              <a:buNone/>
            </a:pPr>
            <a:r>
              <a:rPr lang="en-GB" dirty="0"/>
              <a:t>The codes are not remedy for all evils. They have many limitations, namely:</a:t>
            </a:r>
          </a:p>
          <a:p>
            <a:r>
              <a:rPr lang="en-GB" dirty="0"/>
              <a:t>1. General and vague wordings. Many </a:t>
            </a:r>
            <a:r>
              <a:rPr lang="en-GB" dirty="0">
                <a:solidFill>
                  <a:srgbClr val="FF0000"/>
                </a:solidFill>
              </a:rPr>
              <a:t>statements are general in nature </a:t>
            </a:r>
            <a:r>
              <a:rPr lang="en-GB" dirty="0"/>
              <a:t>and hence unable to solve all problems.</a:t>
            </a:r>
          </a:p>
          <a:p>
            <a:r>
              <a:rPr lang="en-GB" dirty="0"/>
              <a:t>2. Not applicable to all situations. Codes are not sacred, and </a:t>
            </a:r>
            <a:r>
              <a:rPr lang="en-GB" dirty="0">
                <a:solidFill>
                  <a:srgbClr val="FF0000"/>
                </a:solidFill>
              </a:rPr>
              <a:t>need not be accepted without criticism</a:t>
            </a:r>
            <a:r>
              <a:rPr lang="en-GB" dirty="0"/>
              <a:t>. Tolerance for criticisms of the codes themselves should be allowed.</a:t>
            </a:r>
          </a:p>
          <a:p>
            <a:r>
              <a:rPr lang="en-GB" dirty="0"/>
              <a:t>. They can not be treated as final moral authority for professional conduct. </a:t>
            </a:r>
            <a:r>
              <a:rPr lang="en-GB" b="1" dirty="0"/>
              <a:t>Codes have flaws by commission and omission</a:t>
            </a:r>
            <a:r>
              <a:rPr lang="en-GB" dirty="0"/>
              <a:t>. There are still some grey areas undefined by codes. </a:t>
            </a:r>
            <a:r>
              <a:rPr lang="en-GB" b="1" dirty="0"/>
              <a:t>They can not be equated to laws</a:t>
            </a:r>
            <a:r>
              <a:rPr lang="en-GB" dirty="0"/>
              <a:t>. After all, even laws have loopholes and they invoke creativity in the legal practitioners.</a:t>
            </a:r>
            <a:endParaRPr lang="en-IN" dirty="0"/>
          </a:p>
        </p:txBody>
      </p:sp>
    </p:spTree>
    <p:extLst>
      <p:ext uri="{BB962C8B-B14F-4D97-AF65-F5344CB8AC3E}">
        <p14:creationId xmlns:p14="http://schemas.microsoft.com/office/powerpoint/2010/main" val="22615934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CCF90-85B2-42F1-8891-E6AA384338FB}"/>
              </a:ext>
            </a:extLst>
          </p:cNvPr>
          <p:cNvSpPr>
            <a:spLocks noGrp="1"/>
          </p:cNvSpPr>
          <p:nvPr>
            <p:ph idx="1"/>
          </p:nvPr>
        </p:nvSpPr>
        <p:spPr>
          <a:xfrm>
            <a:off x="712694" y="606425"/>
            <a:ext cx="10515600" cy="4351338"/>
          </a:xfrm>
        </p:spPr>
        <p:txBody>
          <a:bodyPr>
            <a:normAutofit/>
          </a:bodyPr>
          <a:lstStyle/>
          <a:p>
            <a:r>
              <a:rPr lang="en-GB" dirty="0"/>
              <a:t>5. Only a few </a:t>
            </a:r>
            <a:r>
              <a:rPr lang="en-GB" dirty="0" err="1"/>
              <a:t>enroll</a:t>
            </a:r>
            <a:r>
              <a:rPr lang="en-GB" dirty="0"/>
              <a:t> as members in professional society and non-members can not be compelled.</a:t>
            </a:r>
          </a:p>
          <a:p>
            <a:r>
              <a:rPr lang="en-GB" dirty="0"/>
              <a:t>6. Even as members of the professional society, many are </a:t>
            </a:r>
            <a:r>
              <a:rPr lang="en-GB" b="1" dirty="0"/>
              <a:t>unaware of the codes</a:t>
            </a:r>
          </a:p>
          <a:p>
            <a:r>
              <a:rPr lang="en-GB" dirty="0"/>
              <a:t>7. Different societies have different codes. </a:t>
            </a:r>
            <a:r>
              <a:rPr lang="en-GB" b="1" dirty="0"/>
              <a:t>The codes can not be uniform or same</a:t>
            </a:r>
            <a:r>
              <a:rPr lang="en-GB" dirty="0"/>
              <a:t>! Unifying</a:t>
            </a:r>
          </a:p>
          <a:p>
            <a:r>
              <a:rPr lang="en-GB" dirty="0"/>
              <a:t>codes may not necessarily solve the problems prevailing various professions, but attempts are still made towards this unified codes.</a:t>
            </a:r>
          </a:p>
          <a:p>
            <a:r>
              <a:rPr lang="en-GB" dirty="0"/>
              <a:t>8. </a:t>
            </a:r>
            <a:r>
              <a:rPr lang="en-GB" b="1" dirty="0"/>
              <a:t>Codes  are sometimes claimed to be threatening and forceful</a:t>
            </a:r>
            <a:endParaRPr lang="en-IN" b="1" dirty="0"/>
          </a:p>
        </p:txBody>
      </p:sp>
    </p:spTree>
    <p:extLst>
      <p:ext uri="{BB962C8B-B14F-4D97-AF65-F5344CB8AC3E}">
        <p14:creationId xmlns:p14="http://schemas.microsoft.com/office/powerpoint/2010/main" val="36543287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E8D109-9C14-4744-8EBC-33377B50F254}"/>
              </a:ext>
            </a:extLst>
          </p:cNvPr>
          <p:cNvPicPr>
            <a:picLocks noGrp="1" noChangeAspect="1"/>
          </p:cNvPicPr>
          <p:nvPr>
            <p:ph idx="1"/>
          </p:nvPr>
        </p:nvPicPr>
        <p:blipFill>
          <a:blip r:embed="rId2"/>
          <a:stretch>
            <a:fillRect/>
          </a:stretch>
        </p:blipFill>
        <p:spPr>
          <a:xfrm>
            <a:off x="1317812" y="413908"/>
            <a:ext cx="7676051" cy="5763055"/>
          </a:xfrm>
          <a:prstGeom prst="rect">
            <a:avLst/>
          </a:prstGeom>
        </p:spPr>
      </p:pic>
    </p:spTree>
    <p:extLst>
      <p:ext uri="{BB962C8B-B14F-4D97-AF65-F5344CB8AC3E}">
        <p14:creationId xmlns:p14="http://schemas.microsoft.com/office/powerpoint/2010/main" val="22545347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0ECC1-F3EC-46AB-95D5-B1DB132832E1}"/>
              </a:ext>
            </a:extLst>
          </p:cNvPr>
          <p:cNvSpPr>
            <a:spLocks noGrp="1"/>
          </p:cNvSpPr>
          <p:nvPr>
            <p:ph idx="1"/>
          </p:nvPr>
        </p:nvSpPr>
        <p:spPr>
          <a:xfrm>
            <a:off x="703729" y="319554"/>
            <a:ext cx="10515600" cy="4351338"/>
          </a:xfrm>
        </p:spPr>
        <p:txBody>
          <a:bodyPr>
            <a:normAutofit fontScale="92500" lnSpcReduction="10000"/>
          </a:bodyPr>
          <a:lstStyle/>
          <a:p>
            <a:pPr marL="0" indent="0" algn="ctr">
              <a:buNone/>
            </a:pPr>
            <a:r>
              <a:rPr lang="en-GB" sz="4300" b="1" dirty="0"/>
              <a:t>EXAMPLES</a:t>
            </a:r>
          </a:p>
          <a:p>
            <a:endParaRPr lang="en-GB" dirty="0"/>
          </a:p>
          <a:p>
            <a:r>
              <a:rPr lang="en-GB" dirty="0"/>
              <a:t>Organizations like the </a:t>
            </a:r>
            <a:r>
              <a:rPr lang="en-GB" dirty="0">
                <a:solidFill>
                  <a:srgbClr val="FF0000"/>
                </a:solidFill>
              </a:rPr>
              <a:t>American National Standards Institute (ANSI) </a:t>
            </a:r>
            <a:r>
              <a:rPr lang="en-GB" dirty="0"/>
              <a:t>set standards with input from industry representatives and consumers.</a:t>
            </a:r>
          </a:p>
          <a:p>
            <a:r>
              <a:rPr lang="en-GB" dirty="0"/>
              <a:t> Many national organizations have a connection to an international partner, allowing companies to do things like agreeing on film sizes for cameras so people can buy film anywhere in the world.</a:t>
            </a:r>
          </a:p>
          <a:p>
            <a:r>
              <a:rPr lang="en-GB" dirty="0"/>
              <a:t> Using standard shapes and sizes for equipment components can be beneficial for the manufacturing community, as well as customers by making it easier to produce parts and products.</a:t>
            </a:r>
            <a:endParaRPr lang="en-IN" dirty="0"/>
          </a:p>
        </p:txBody>
      </p:sp>
    </p:spTree>
    <p:extLst>
      <p:ext uri="{BB962C8B-B14F-4D97-AF65-F5344CB8AC3E}">
        <p14:creationId xmlns:p14="http://schemas.microsoft.com/office/powerpoint/2010/main" val="11963859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D9D1C4-6404-4DF6-8DD4-F3BCE7B53C53}"/>
              </a:ext>
            </a:extLst>
          </p:cNvPr>
          <p:cNvPicPr>
            <a:picLocks noGrp="1" noChangeAspect="1"/>
          </p:cNvPicPr>
          <p:nvPr>
            <p:ph idx="1"/>
          </p:nvPr>
        </p:nvPicPr>
        <p:blipFill>
          <a:blip r:embed="rId2"/>
          <a:stretch>
            <a:fillRect/>
          </a:stretch>
        </p:blipFill>
        <p:spPr>
          <a:xfrm>
            <a:off x="403411" y="-196709"/>
            <a:ext cx="10399059" cy="6944045"/>
          </a:xfrm>
        </p:spPr>
      </p:pic>
    </p:spTree>
    <p:extLst>
      <p:ext uri="{BB962C8B-B14F-4D97-AF65-F5344CB8AC3E}">
        <p14:creationId xmlns:p14="http://schemas.microsoft.com/office/powerpoint/2010/main" val="20753095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5B396A-17C6-40D2-80EF-2F1F8087A4F9}"/>
              </a:ext>
            </a:extLst>
          </p:cNvPr>
          <p:cNvPicPr>
            <a:picLocks noGrp="1" noChangeAspect="1"/>
          </p:cNvPicPr>
          <p:nvPr>
            <p:ph idx="1"/>
          </p:nvPr>
        </p:nvPicPr>
        <p:blipFill>
          <a:blip r:embed="rId2"/>
          <a:stretch>
            <a:fillRect/>
          </a:stretch>
        </p:blipFill>
        <p:spPr>
          <a:xfrm>
            <a:off x="537883" y="400826"/>
            <a:ext cx="11558866" cy="5444162"/>
          </a:xfrm>
        </p:spPr>
      </p:pic>
    </p:spTree>
    <p:extLst>
      <p:ext uri="{BB962C8B-B14F-4D97-AF65-F5344CB8AC3E}">
        <p14:creationId xmlns:p14="http://schemas.microsoft.com/office/powerpoint/2010/main" val="40709626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09AB9B7-04FC-48EF-A2D5-627CB926590D}"/>
              </a:ext>
            </a:extLst>
          </p:cNvPr>
          <p:cNvPicPr>
            <a:picLocks noGrp="1" noChangeAspect="1"/>
          </p:cNvPicPr>
          <p:nvPr>
            <p:ph idx="1"/>
          </p:nvPr>
        </p:nvPicPr>
        <p:blipFill>
          <a:blip r:embed="rId2"/>
          <a:stretch>
            <a:fillRect/>
          </a:stretch>
        </p:blipFill>
        <p:spPr>
          <a:xfrm>
            <a:off x="1255059" y="366795"/>
            <a:ext cx="8740587" cy="6562290"/>
          </a:xfrm>
          <a:prstGeom prst="rect">
            <a:avLst/>
          </a:prstGeom>
        </p:spPr>
      </p:pic>
    </p:spTree>
    <p:extLst>
      <p:ext uri="{BB962C8B-B14F-4D97-AF65-F5344CB8AC3E}">
        <p14:creationId xmlns:p14="http://schemas.microsoft.com/office/powerpoint/2010/main" val="19086636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676FB-0DCC-45E2-B29E-AB14C18417F9}"/>
              </a:ext>
            </a:extLst>
          </p:cNvPr>
          <p:cNvSpPr>
            <a:spLocks noGrp="1"/>
          </p:cNvSpPr>
          <p:nvPr>
            <p:ph idx="1"/>
          </p:nvPr>
        </p:nvSpPr>
        <p:spPr>
          <a:xfrm>
            <a:off x="307041" y="624352"/>
            <a:ext cx="11577917" cy="5728823"/>
          </a:xfrm>
        </p:spPr>
        <p:txBody>
          <a:bodyPr>
            <a:normAutofit lnSpcReduction="10000"/>
          </a:bodyPr>
          <a:lstStyle/>
          <a:p>
            <a:pPr algn="just"/>
            <a:r>
              <a:rPr lang="en-GB" b="1" dirty="0"/>
              <a:t>Industrial standards are important for any industry. Specification helps in achieving interchangeability.</a:t>
            </a:r>
          </a:p>
          <a:p>
            <a:pPr algn="just"/>
            <a:r>
              <a:rPr lang="en-GB" b="1" dirty="0"/>
              <a:t>Standardization reduces the </a:t>
            </a:r>
            <a:r>
              <a:rPr lang="en-GB" b="1" dirty="0">
                <a:solidFill>
                  <a:srgbClr val="FF0000"/>
                </a:solidFill>
              </a:rPr>
              <a:t>production costs and at the same time, the quality is achieved easily.</a:t>
            </a:r>
            <a:r>
              <a:rPr lang="en-GB" b="1" dirty="0"/>
              <a:t> It helps the manufacturer, customers and the public, in keeping competitiveness and ensuring quality simultaneously.</a:t>
            </a:r>
          </a:p>
          <a:p>
            <a:pPr algn="just"/>
            <a:r>
              <a:rPr lang="en-GB" b="1" dirty="0"/>
              <a:t> Industrial standards are established by the Bureau of Indian Standards, in our country in consultation with leading industries and services.</a:t>
            </a:r>
          </a:p>
          <a:p>
            <a:pPr marL="0" indent="0">
              <a:buNone/>
            </a:pPr>
            <a:endParaRPr lang="en-GB" b="1" dirty="0"/>
          </a:p>
          <a:p>
            <a:pPr marL="0" indent="0">
              <a:buNone/>
            </a:pPr>
            <a:r>
              <a:rPr lang="en-GB" b="1" dirty="0"/>
              <a:t>International standards have become relevant with the development of the world trade. The </a:t>
            </a:r>
            <a:r>
              <a:rPr lang="en-GB" b="1" dirty="0">
                <a:solidFill>
                  <a:srgbClr val="FF0000"/>
                </a:solidFill>
              </a:rPr>
              <a:t>International Standards Organization </a:t>
            </a:r>
            <a:r>
              <a:rPr lang="en-GB" b="1" dirty="0"/>
              <a:t>has now detailed specifications for generic products/services with procedures that the manufacturers or service providers should follow to assure </a:t>
            </a:r>
            <a:r>
              <a:rPr lang="en-GB" b="1" dirty="0">
                <a:solidFill>
                  <a:srgbClr val="FF0000"/>
                </a:solidFill>
              </a:rPr>
              <a:t>the quality of their products or service</a:t>
            </a:r>
            <a:r>
              <a:rPr lang="en-GB" b="1" dirty="0"/>
              <a:t>. </a:t>
            </a:r>
            <a:r>
              <a:rPr lang="en-GB" b="1" dirty="0">
                <a:solidFill>
                  <a:srgbClr val="FF0000"/>
                </a:solidFill>
              </a:rPr>
              <a:t>ISO 9000-2000 </a:t>
            </a:r>
            <a:r>
              <a:rPr lang="en-GB" b="1" dirty="0"/>
              <a:t>series are typical examples in this direction</a:t>
            </a:r>
            <a:endParaRPr lang="en-IN" b="1" dirty="0"/>
          </a:p>
        </p:txBody>
      </p:sp>
    </p:spTree>
    <p:extLst>
      <p:ext uri="{BB962C8B-B14F-4D97-AF65-F5344CB8AC3E}">
        <p14:creationId xmlns:p14="http://schemas.microsoft.com/office/powerpoint/2010/main" val="9262091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E641-62AA-457F-9E18-9D78F79BCEE1}"/>
              </a:ext>
            </a:extLst>
          </p:cNvPr>
          <p:cNvSpPr>
            <a:spLocks noGrp="1"/>
          </p:cNvSpPr>
          <p:nvPr>
            <p:ph type="title"/>
          </p:nvPr>
        </p:nvSpPr>
        <p:spPr/>
        <p:txBody>
          <a:bodyPr>
            <a:normAutofit/>
          </a:bodyPr>
          <a:lstStyle/>
          <a:p>
            <a:pPr algn="ctr"/>
            <a:r>
              <a:rPr lang="en-GB" sz="2800" b="1" dirty="0">
                <a:latin typeface="+mn-lt"/>
              </a:rPr>
              <a:t>INDUSTRIAL STANDARDS</a:t>
            </a:r>
            <a:endParaRPr lang="en-IN" sz="2800" b="1" dirty="0">
              <a:latin typeface="+mn-lt"/>
            </a:endParaRPr>
          </a:p>
        </p:txBody>
      </p:sp>
      <p:pic>
        <p:nvPicPr>
          <p:cNvPr id="5" name="Content Placeholder 4">
            <a:extLst>
              <a:ext uri="{FF2B5EF4-FFF2-40B4-BE49-F238E27FC236}">
                <a16:creationId xmlns:a16="http://schemas.microsoft.com/office/drawing/2014/main" id="{E9DABEE8-A900-40B2-BD2E-AB0F7CA124D2}"/>
              </a:ext>
            </a:extLst>
          </p:cNvPr>
          <p:cNvPicPr>
            <a:picLocks noGrp="1" noChangeAspect="1"/>
          </p:cNvPicPr>
          <p:nvPr>
            <p:ph idx="1"/>
          </p:nvPr>
        </p:nvPicPr>
        <p:blipFill>
          <a:blip r:embed="rId2"/>
          <a:stretch>
            <a:fillRect/>
          </a:stretch>
        </p:blipFill>
        <p:spPr>
          <a:xfrm>
            <a:off x="-120557" y="1181100"/>
            <a:ext cx="11807731" cy="5356678"/>
          </a:xfrm>
        </p:spPr>
      </p:pic>
    </p:spTree>
    <p:extLst>
      <p:ext uri="{BB962C8B-B14F-4D97-AF65-F5344CB8AC3E}">
        <p14:creationId xmlns:p14="http://schemas.microsoft.com/office/powerpoint/2010/main" val="224120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FA8B68-1F94-4A29-A5DD-95006D907DAF}"/>
              </a:ext>
            </a:extLst>
          </p:cNvPr>
          <p:cNvPicPr>
            <a:picLocks noGrp="1" noChangeAspect="1"/>
          </p:cNvPicPr>
          <p:nvPr>
            <p:ph idx="1"/>
          </p:nvPr>
        </p:nvPicPr>
        <p:blipFill rotWithShape="1">
          <a:blip r:embed="rId2"/>
          <a:srcRect b="8754"/>
          <a:stretch/>
        </p:blipFill>
        <p:spPr>
          <a:xfrm>
            <a:off x="2111604" y="101804"/>
            <a:ext cx="6674177" cy="5931351"/>
          </a:xfrm>
          <a:prstGeom prst="rect">
            <a:avLst/>
          </a:prstGeom>
        </p:spPr>
      </p:pic>
    </p:spTree>
    <p:extLst>
      <p:ext uri="{BB962C8B-B14F-4D97-AF65-F5344CB8AC3E}">
        <p14:creationId xmlns:p14="http://schemas.microsoft.com/office/powerpoint/2010/main" val="530124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CEDBB9-D961-465F-87E1-0B2289B241B0}"/>
              </a:ext>
            </a:extLst>
          </p:cNvPr>
          <p:cNvPicPr>
            <a:picLocks noGrp="1" noChangeAspect="1"/>
          </p:cNvPicPr>
          <p:nvPr>
            <p:ph idx="1"/>
          </p:nvPr>
        </p:nvPicPr>
        <p:blipFill>
          <a:blip r:embed="rId2"/>
          <a:stretch>
            <a:fillRect/>
          </a:stretch>
        </p:blipFill>
        <p:spPr>
          <a:xfrm>
            <a:off x="1344706" y="434100"/>
            <a:ext cx="7649157" cy="5742863"/>
          </a:xfrm>
          <a:prstGeom prst="rect">
            <a:avLst/>
          </a:prstGeom>
        </p:spPr>
      </p:pic>
    </p:spTree>
    <p:extLst>
      <p:ext uri="{BB962C8B-B14F-4D97-AF65-F5344CB8AC3E}">
        <p14:creationId xmlns:p14="http://schemas.microsoft.com/office/powerpoint/2010/main" val="10429895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32EAC-791D-4E52-ADF7-10CF45D8ADA8}"/>
              </a:ext>
            </a:extLst>
          </p:cNvPr>
          <p:cNvSpPr>
            <a:spLocks noGrp="1"/>
          </p:cNvSpPr>
          <p:nvPr>
            <p:ph idx="1"/>
          </p:nvPr>
        </p:nvSpPr>
        <p:spPr>
          <a:xfrm>
            <a:off x="224565" y="649454"/>
            <a:ext cx="11255189" cy="6430869"/>
          </a:xfrm>
        </p:spPr>
        <p:txBody>
          <a:bodyPr>
            <a:normAutofit fontScale="85000" lnSpcReduction="20000"/>
          </a:bodyPr>
          <a:lstStyle/>
          <a:p>
            <a:r>
              <a:rPr lang="en-GB" b="1" dirty="0"/>
              <a:t>A balanced outlook of laws emphasizes the necessity of laws and regulations and their limitations in governing engineering practice.</a:t>
            </a:r>
          </a:p>
          <a:p>
            <a:pPr marL="0" indent="0">
              <a:buNone/>
            </a:pPr>
            <a:r>
              <a:rPr lang="en-GB" b="1" dirty="0"/>
              <a:t>What is Law?</a:t>
            </a:r>
          </a:p>
          <a:p>
            <a:pPr marL="0" indent="0">
              <a:buNone/>
            </a:pPr>
            <a:r>
              <a:rPr lang="en-GB" b="1" dirty="0"/>
              <a:t>• It is a body of rules of action prescribed by controlling legal authority and having binding legal force</a:t>
            </a:r>
          </a:p>
          <a:p>
            <a:pPr marL="0" indent="0">
              <a:buNone/>
            </a:pPr>
            <a:r>
              <a:rPr lang="en-GB" b="1" dirty="0"/>
              <a:t>• In general laws means all the rules established by authority or custom for regulating the </a:t>
            </a:r>
            <a:r>
              <a:rPr lang="en-GB" b="1" dirty="0" err="1"/>
              <a:t>behavior</a:t>
            </a:r>
            <a:r>
              <a:rPr lang="en-GB" b="1" dirty="0"/>
              <a:t> of members of a community or country.</a:t>
            </a:r>
          </a:p>
          <a:p>
            <a:pPr marL="0" indent="0">
              <a:buNone/>
            </a:pPr>
            <a:r>
              <a:rPr lang="en-GB" b="1" dirty="0"/>
              <a:t>Relationship between Laws and ethics:</a:t>
            </a:r>
          </a:p>
          <a:p>
            <a:pPr marL="0" indent="0">
              <a:buNone/>
            </a:pPr>
            <a:r>
              <a:rPr lang="en-GB" b="1" dirty="0"/>
              <a:t>• Ethics- what is ought to do, what is not</a:t>
            </a:r>
          </a:p>
          <a:p>
            <a:pPr marL="0" indent="0">
              <a:buNone/>
            </a:pPr>
            <a:r>
              <a:rPr lang="en-GB" b="1" dirty="0"/>
              <a:t>• Law – standard </a:t>
            </a:r>
            <a:r>
              <a:rPr lang="en-GB" b="1" dirty="0" err="1"/>
              <a:t>behavior</a:t>
            </a:r>
            <a:r>
              <a:rPr lang="en-GB" b="1" dirty="0"/>
              <a:t> required for individual</a:t>
            </a:r>
          </a:p>
          <a:p>
            <a:pPr marL="0" indent="0" algn="just">
              <a:buNone/>
            </a:pPr>
            <a:r>
              <a:rPr lang="en-GB" b="1" i="0" dirty="0">
                <a:solidFill>
                  <a:srgbClr val="222222"/>
                </a:solidFill>
                <a:effectLst/>
                <a:latin typeface="Nunito Sans"/>
              </a:rPr>
              <a:t>The law consists of a set of rules and regulations, whereas Ethics comprises of guidelines and principles that inform people about how to live or how to behave in a particular situation.</a:t>
            </a:r>
          </a:p>
          <a:p>
            <a:pPr marL="0" indent="0">
              <a:buNone/>
            </a:pPr>
            <a:endParaRPr lang="en-GB" b="1" dirty="0"/>
          </a:p>
          <a:p>
            <a:pPr marL="0" indent="0">
              <a:buNone/>
            </a:pPr>
            <a:r>
              <a:rPr lang="en-GB" b="1" dirty="0"/>
              <a:t>                        1969- Santa Barbara (offshore </a:t>
            </a:r>
            <a:r>
              <a:rPr lang="en-GB" b="1" dirty="0" err="1"/>
              <a:t>Spril</a:t>
            </a:r>
            <a:r>
              <a:rPr lang="en-GB" b="1" dirty="0"/>
              <a:t>)- 235000gallon crude oil</a:t>
            </a:r>
          </a:p>
          <a:p>
            <a:pPr marL="0" indent="0">
              <a:buNone/>
            </a:pPr>
            <a:r>
              <a:rPr lang="en-GB" b="1" dirty="0"/>
              <a:t>                        1758- </a:t>
            </a:r>
            <a:r>
              <a:rPr lang="en-GB" b="1" dirty="0" err="1"/>
              <a:t>babylons</a:t>
            </a:r>
            <a:r>
              <a:rPr lang="en-GB" b="1" dirty="0"/>
              <a:t> Building Code</a:t>
            </a:r>
          </a:p>
          <a:p>
            <a:pPr marL="0" indent="0">
              <a:buNone/>
            </a:pPr>
            <a:r>
              <a:rPr lang="en-GB" b="1" dirty="0"/>
              <a:t>                        1852 US Steamboat Code</a:t>
            </a:r>
          </a:p>
        </p:txBody>
      </p:sp>
      <p:sp>
        <p:nvSpPr>
          <p:cNvPr id="2" name="Title 1">
            <a:extLst>
              <a:ext uri="{FF2B5EF4-FFF2-40B4-BE49-F238E27FC236}">
                <a16:creationId xmlns:a16="http://schemas.microsoft.com/office/drawing/2014/main" id="{4BC3187F-1731-1FEC-AF11-CD0F9BED2544}"/>
              </a:ext>
            </a:extLst>
          </p:cNvPr>
          <p:cNvSpPr>
            <a:spLocks noGrp="1"/>
          </p:cNvSpPr>
          <p:nvPr>
            <p:ph type="title"/>
          </p:nvPr>
        </p:nvSpPr>
        <p:spPr>
          <a:xfrm>
            <a:off x="1097280" y="85256"/>
            <a:ext cx="10515600" cy="396875"/>
          </a:xfrm>
        </p:spPr>
        <p:txBody>
          <a:bodyPr/>
          <a:lstStyle/>
          <a:p>
            <a:pPr algn="ctr"/>
            <a:r>
              <a:rPr lang="en-GB" sz="1800" b="1" i="0" u="none" strike="noStrike" baseline="0" dirty="0">
                <a:latin typeface="Arial" panose="020B0604020202020204" pitchFamily="34" charset="0"/>
              </a:rPr>
              <a:t>A BALANCED OUTLOOK ON LAW</a:t>
            </a:r>
            <a:endParaRPr lang="en-IN" dirty="0"/>
          </a:p>
        </p:txBody>
      </p:sp>
    </p:spTree>
    <p:extLst>
      <p:ext uri="{BB962C8B-B14F-4D97-AF65-F5344CB8AC3E}">
        <p14:creationId xmlns:p14="http://schemas.microsoft.com/office/powerpoint/2010/main" val="41220105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9A24-9963-4E9D-8B38-CBA395E9BC68}"/>
              </a:ext>
            </a:extLst>
          </p:cNvPr>
          <p:cNvSpPr>
            <a:spLocks noGrp="1"/>
          </p:cNvSpPr>
          <p:nvPr>
            <p:ph type="title"/>
          </p:nvPr>
        </p:nvSpPr>
        <p:spPr>
          <a:xfrm>
            <a:off x="838200" y="365126"/>
            <a:ext cx="10515600" cy="522382"/>
          </a:xfrm>
        </p:spPr>
        <p:txBody>
          <a:bodyPr>
            <a:normAutofit fontScale="90000"/>
          </a:bodyPr>
          <a:lstStyle/>
          <a:p>
            <a:pPr algn="ctr"/>
            <a:r>
              <a:rPr lang="en-GB" sz="2700" b="1" i="0" dirty="0">
                <a:solidFill>
                  <a:srgbClr val="262626"/>
                </a:solidFill>
                <a:effectLst/>
                <a:latin typeface="freight-text-pro"/>
              </a:rPr>
              <a:t>The Code of Hammurabi: The Best Rule To Manage Risk</a:t>
            </a:r>
            <a:br>
              <a:rPr lang="en-GB" b="1" i="0" dirty="0">
                <a:solidFill>
                  <a:srgbClr val="262626"/>
                </a:solidFill>
                <a:effectLst/>
                <a:latin typeface="freight-text-pro"/>
              </a:rPr>
            </a:br>
            <a:endParaRPr lang="en-IN" dirty="0"/>
          </a:p>
        </p:txBody>
      </p:sp>
      <p:sp>
        <p:nvSpPr>
          <p:cNvPr id="4" name="Rectangle 1">
            <a:extLst>
              <a:ext uri="{FF2B5EF4-FFF2-40B4-BE49-F238E27FC236}">
                <a16:creationId xmlns:a16="http://schemas.microsoft.com/office/drawing/2014/main" id="{C1D75FF7-D672-4BB1-A07A-EE1E0B68F011}"/>
              </a:ext>
            </a:extLst>
          </p:cNvPr>
          <p:cNvSpPr>
            <a:spLocks noGrp="1" noChangeArrowheads="1"/>
          </p:cNvSpPr>
          <p:nvPr>
            <p:ph idx="1"/>
          </p:nvPr>
        </p:nvSpPr>
        <p:spPr bwMode="auto">
          <a:xfrm>
            <a:off x="422686" y="984443"/>
            <a:ext cx="11465859" cy="531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sz="2400" b="1" i="0" dirty="0">
                <a:solidFill>
                  <a:srgbClr val="262626"/>
                </a:solidFill>
                <a:effectLst/>
                <a:latin typeface="freight-text-pro"/>
              </a:rPr>
              <a:t>Hammurabi became ruler of Babylon in 1792 BC and held the position for 43 years. In the era of city-states, Hammurabi grew his modest kingdom (somewhere between 60 and 160 square </a:t>
            </a:r>
            <a:r>
              <a:rPr lang="en-GB" sz="2400" b="1" i="0" dirty="0" err="1">
                <a:solidFill>
                  <a:srgbClr val="262626"/>
                </a:solidFill>
                <a:effectLst/>
                <a:latin typeface="freight-text-pro"/>
              </a:rPr>
              <a:t>kilometers</a:t>
            </a:r>
            <a:r>
              <a:rPr lang="en-GB" sz="2400" b="1" i="0" dirty="0">
                <a:solidFill>
                  <a:srgbClr val="262626"/>
                </a:solidFill>
                <a:effectLst/>
                <a:latin typeface="freight-text-pro"/>
              </a:rPr>
              <a:t>) by conquering several </a:t>
            </a:r>
            <a:r>
              <a:rPr lang="en-GB" sz="2400" b="1" i="0" dirty="0" err="1">
                <a:solidFill>
                  <a:srgbClr val="262626"/>
                </a:solidFill>
                <a:effectLst/>
                <a:latin typeface="freight-text-pro"/>
              </a:rPr>
              <a:t>neighboring</a:t>
            </a:r>
            <a:r>
              <a:rPr lang="en-GB" sz="2400" b="1" i="0" dirty="0">
                <a:solidFill>
                  <a:srgbClr val="262626"/>
                </a:solidFill>
                <a:effectLst/>
                <a:latin typeface="freight-text-pro"/>
              </a:rPr>
              <a:t> states. Satisfied, then, with the size of the area he controlled, Hammurabi settled down to rule his people.</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2400" b="1" i="0" dirty="0">
              <a:solidFill>
                <a:srgbClr val="262626"/>
              </a:solidFill>
              <a:effectLst/>
              <a:latin typeface="freight-text-pro"/>
            </a:endParaRPr>
          </a:p>
          <a:p>
            <a:pPr algn="just" eaLnBrk="0" fontAlgn="base" hangingPunct="0">
              <a:lnSpc>
                <a:spcPct val="100000"/>
              </a:lnSpc>
              <a:spcBef>
                <a:spcPct val="0"/>
              </a:spcBef>
              <a:spcAft>
                <a:spcPct val="0"/>
              </a:spcAft>
            </a:pPr>
            <a:r>
              <a:rPr lang="en-GB" altLang="en-US" sz="2400" b="1" dirty="0">
                <a:solidFill>
                  <a:srgbClr val="262626"/>
                </a:solidFill>
                <a:latin typeface="freight-text-pro"/>
              </a:rPr>
              <a:t>Almost 4,000 years ago, King Hammurabi of Babylon, Mesopotamia, laid out one of the first sets of laws.</a:t>
            </a:r>
          </a:p>
          <a:p>
            <a:pPr algn="just"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262626"/>
                </a:solidFill>
                <a:effectLst/>
                <a:latin typeface="freight-text-pro"/>
              </a:rPr>
              <a:t>Hammurabi’s Code is among the oldest translatable writings. It consists of 282 laws, most concerning punishment.</a:t>
            </a:r>
          </a:p>
          <a:p>
            <a:pPr algn="just"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262626"/>
                </a:solidFill>
                <a:effectLst/>
                <a:latin typeface="freight-text-pro"/>
              </a:rPr>
              <a:t>Each law takes into account the culprit’s status. </a:t>
            </a:r>
          </a:p>
          <a:p>
            <a:pPr algn="just"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262626"/>
                </a:solidFill>
                <a:effectLst/>
                <a:latin typeface="freight-text-pro"/>
              </a:rPr>
              <a:t>The code also includes the earliest known construction laws, designed to align the incentives of builder and occupant to ensure that builders created </a:t>
            </a:r>
            <a:r>
              <a:rPr kumimoji="0" lang="en-US" altLang="en-US" sz="2400" b="1" i="0" u="none" strike="noStrike" cap="none" normalizeH="0" baseline="0" dirty="0">
                <a:ln>
                  <a:noFill/>
                </a:ln>
                <a:solidFill>
                  <a:srgbClr val="FF0000"/>
                </a:solidFill>
                <a:effectLst/>
                <a:latin typeface="freight-text-pro"/>
              </a:rPr>
              <a:t>safe homes.</a:t>
            </a:r>
          </a:p>
          <a:p>
            <a:pPr marL="0" indent="0" algn="just" eaLnBrk="0" fontAlgn="base" hangingPunct="0">
              <a:lnSpc>
                <a:spcPct val="100000"/>
              </a:lnSpc>
              <a:spcBef>
                <a:spcPct val="0"/>
              </a:spcBef>
              <a:spcAft>
                <a:spcPct val="0"/>
              </a:spcAft>
              <a:buNone/>
            </a:pP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68304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E2584-E6DA-4E73-9E07-24F714012399}"/>
              </a:ext>
            </a:extLst>
          </p:cNvPr>
          <p:cNvSpPr>
            <a:spLocks noGrp="1"/>
          </p:cNvSpPr>
          <p:nvPr>
            <p:ph idx="1"/>
          </p:nvPr>
        </p:nvSpPr>
        <p:spPr>
          <a:xfrm>
            <a:off x="363070" y="642282"/>
            <a:ext cx="11282083" cy="5247529"/>
          </a:xfrm>
        </p:spPr>
        <p:txBody>
          <a:bodyPr>
            <a:normAutofit fontScale="92500" lnSpcReduction="10000"/>
          </a:bodyPr>
          <a:lstStyle/>
          <a:p>
            <a:pPr algn="just" eaLnBrk="0" fontAlgn="base" hangingPunct="0">
              <a:lnSpc>
                <a:spcPct val="100000"/>
              </a:lnSpc>
              <a:spcBef>
                <a:spcPct val="0"/>
              </a:spcBef>
              <a:spcAft>
                <a:spcPct val="0"/>
              </a:spcAft>
            </a:pPr>
            <a:r>
              <a:rPr kumimoji="0" lang="en-US" altLang="en-US" sz="2800" b="1" i="0" u="none" strike="noStrike" cap="none" normalizeH="0" baseline="0" dirty="0">
                <a:ln>
                  <a:noFill/>
                </a:ln>
                <a:solidFill>
                  <a:schemeClr val="tx1"/>
                </a:solidFill>
                <a:effectLst/>
                <a:latin typeface="freight-text-pro"/>
              </a:rPr>
              <a:t>229.If a builder builds a house for a man and does not make its construction firm, and the house which he has built collapses and causes the death of the owner of the house, that builder shall be put to death.</a:t>
            </a:r>
          </a:p>
          <a:p>
            <a:pPr algn="just" eaLnBrk="0" fontAlgn="base" hangingPunct="0">
              <a:lnSpc>
                <a:spcPct val="100000"/>
              </a:lnSpc>
              <a:spcBef>
                <a:spcPct val="0"/>
              </a:spcBef>
              <a:spcAft>
                <a:spcPct val="0"/>
              </a:spcAft>
            </a:pPr>
            <a:r>
              <a:rPr kumimoji="0" lang="en-US" altLang="en-US" sz="2800" b="1" i="0" u="none" strike="noStrike" cap="none" normalizeH="0" baseline="0" dirty="0">
                <a:ln>
                  <a:noFill/>
                </a:ln>
                <a:solidFill>
                  <a:schemeClr val="tx1"/>
                </a:solidFill>
                <a:effectLst/>
                <a:latin typeface="freight-text-pro"/>
              </a:rPr>
              <a:t>230.If it causes the death of the son of the owner of the house, they shall put to death a son of that builder.</a:t>
            </a:r>
          </a:p>
          <a:p>
            <a:pPr algn="just"/>
            <a:r>
              <a:rPr lang="en-GB" b="1" dirty="0"/>
              <a:t>231.If it causes the death of a slave of the owner of the house, he shall give to the owner of the house a slave of equal value.</a:t>
            </a:r>
          </a:p>
          <a:p>
            <a:pPr algn="just"/>
            <a:r>
              <a:rPr lang="en-GB" b="1" dirty="0"/>
              <a:t>232.If it destroys property, he shall restore whatever it destroyed, and because he did not make the house which he builds firm and it collapsed, he shall rebuild the house which collapsed at his own expense.</a:t>
            </a:r>
          </a:p>
          <a:p>
            <a:pPr algn="just"/>
            <a:r>
              <a:rPr lang="en-GB" b="1" dirty="0"/>
              <a:t>233.If a builder builds a house for a man and does not make its construction meet the requirements and a wall falls in, that builder shall strengthen the wall at his own expense.</a:t>
            </a:r>
          </a:p>
          <a:p>
            <a:pPr marL="0" indent="0">
              <a:buNone/>
            </a:pPr>
            <a:r>
              <a:rPr lang="en-GB" sz="2600" b="1" i="0" u="none" strike="noStrike" baseline="0" dirty="0">
                <a:solidFill>
                  <a:srgbClr val="FF0000"/>
                </a:solidFill>
                <a:latin typeface="Times New Roman" panose="02020603050405020304" pitchFamily="18" charset="0"/>
              </a:rPr>
              <a:t>             This code was expected to put in self-regulation seriously in those years.</a:t>
            </a:r>
            <a:endParaRPr lang="en-IN" sz="2600" b="1" dirty="0">
              <a:solidFill>
                <a:srgbClr val="FF0000"/>
              </a:solidFill>
            </a:endParaRPr>
          </a:p>
        </p:txBody>
      </p:sp>
    </p:spTree>
    <p:extLst>
      <p:ext uri="{BB962C8B-B14F-4D97-AF65-F5344CB8AC3E}">
        <p14:creationId xmlns:p14="http://schemas.microsoft.com/office/powerpoint/2010/main" val="16527921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65CC-7A62-4705-ADEE-855AD964F1DC}"/>
              </a:ext>
            </a:extLst>
          </p:cNvPr>
          <p:cNvSpPr>
            <a:spLocks noGrp="1"/>
          </p:cNvSpPr>
          <p:nvPr>
            <p:ph type="title"/>
          </p:nvPr>
        </p:nvSpPr>
        <p:spPr>
          <a:xfrm>
            <a:off x="838200" y="365126"/>
            <a:ext cx="10515600" cy="235510"/>
          </a:xfrm>
        </p:spPr>
        <p:txBody>
          <a:bodyPr>
            <a:normAutofit fontScale="90000"/>
          </a:bodyPr>
          <a:lstStyle/>
          <a:p>
            <a:pPr algn="ctr"/>
            <a:r>
              <a:rPr lang="de-DE" sz="2400" b="1" i="0" u="none" strike="noStrike" baseline="0" dirty="0">
                <a:latin typeface="+mn-lt"/>
              </a:rPr>
              <a:t>Steam Boat Code in USA</a:t>
            </a:r>
            <a:endParaRPr lang="en-IN" sz="2400" dirty="0">
              <a:latin typeface="+mn-lt"/>
            </a:endParaRPr>
          </a:p>
        </p:txBody>
      </p:sp>
      <p:sp>
        <p:nvSpPr>
          <p:cNvPr id="3" name="Content Placeholder 2">
            <a:extLst>
              <a:ext uri="{FF2B5EF4-FFF2-40B4-BE49-F238E27FC236}">
                <a16:creationId xmlns:a16="http://schemas.microsoft.com/office/drawing/2014/main" id="{8B20DFE8-06F1-4D42-8B62-AD9E9F05BE55}"/>
              </a:ext>
            </a:extLst>
          </p:cNvPr>
          <p:cNvSpPr>
            <a:spLocks noGrp="1"/>
          </p:cNvSpPr>
          <p:nvPr>
            <p:ph idx="1"/>
          </p:nvPr>
        </p:nvSpPr>
        <p:spPr>
          <a:xfrm>
            <a:off x="475129" y="788894"/>
            <a:ext cx="10878671" cy="4473669"/>
          </a:xfrm>
        </p:spPr>
        <p:txBody>
          <a:bodyPr>
            <a:normAutofit fontScale="77500" lnSpcReduction="20000"/>
          </a:bodyPr>
          <a:lstStyle/>
          <a:p>
            <a:pPr algn="just"/>
            <a:r>
              <a:rPr lang="en-GB" b="1" i="0" dirty="0">
                <a:solidFill>
                  <a:srgbClr val="000000"/>
                </a:solidFill>
                <a:effectLst/>
                <a:latin typeface="Arial" panose="020B0604020202020204" pitchFamily="34" charset="0"/>
              </a:rPr>
              <a:t>The steam engines used for travel during those days were really heavy and bulky. James Watt who invented steam engine worked with two more scientists Oliver Evans and Richard Trevithick who had modified the old steam engines by removing condensers and made them compact.</a:t>
            </a:r>
          </a:p>
          <a:p>
            <a:pPr algn="just"/>
            <a:r>
              <a:rPr lang="en-GB" b="1" i="0" dirty="0">
                <a:solidFill>
                  <a:srgbClr val="000000"/>
                </a:solidFill>
                <a:effectLst/>
                <a:latin typeface="Arial" panose="020B0604020202020204" pitchFamily="34" charset="0"/>
              </a:rPr>
              <a:t>These redesigned engines though made lighter, couldn’t solve the problem of boiler explosions. The speed of the boats if increased led to the explosion of the boilers on steam boats causing disasters. </a:t>
            </a:r>
          </a:p>
          <a:p>
            <a:pPr algn="just"/>
            <a:r>
              <a:rPr lang="en-GB" b="1" i="0" dirty="0">
                <a:solidFill>
                  <a:srgbClr val="000000"/>
                </a:solidFill>
                <a:effectLst/>
                <a:latin typeface="Arial" panose="020B0604020202020204" pitchFamily="34" charset="0"/>
              </a:rPr>
              <a:t>Then Alfred Guthrie, an engineer of Illinois had inspected around 200 steam boats with his own funding and found out the reasons for the boiler explosions and later prepared a report relating to the care that could be taken later.</a:t>
            </a:r>
          </a:p>
          <a:p>
            <a:pPr algn="just"/>
            <a:r>
              <a:rPr lang="en-GB" b="1" i="0" dirty="0">
                <a:solidFill>
                  <a:srgbClr val="000000"/>
                </a:solidFill>
                <a:effectLst/>
                <a:latin typeface="Arial" panose="020B0604020202020204" pitchFamily="34" charset="0"/>
              </a:rPr>
              <a:t>The recommendations made by him were published by Senator Shields of Illinois and incorporated in senate documents which later was made a law, which made the mechanical engineers of America (ASME), to formulate the standards in the manufacturing of steam boats.</a:t>
            </a:r>
          </a:p>
          <a:p>
            <a:endParaRPr lang="en-IN" dirty="0"/>
          </a:p>
        </p:txBody>
      </p:sp>
    </p:spTree>
    <p:extLst>
      <p:ext uri="{BB962C8B-B14F-4D97-AF65-F5344CB8AC3E}">
        <p14:creationId xmlns:p14="http://schemas.microsoft.com/office/powerpoint/2010/main" val="4722007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8CDBB-36F6-47CF-AF31-11650FA3192C}"/>
              </a:ext>
            </a:extLst>
          </p:cNvPr>
          <p:cNvSpPr>
            <a:spLocks noGrp="1"/>
          </p:cNvSpPr>
          <p:nvPr>
            <p:ph idx="1"/>
          </p:nvPr>
        </p:nvSpPr>
        <p:spPr>
          <a:xfrm>
            <a:off x="407894" y="722966"/>
            <a:ext cx="11228294" cy="4351338"/>
          </a:xfrm>
        </p:spPr>
        <p:txBody>
          <a:bodyPr>
            <a:normAutofit/>
          </a:bodyPr>
          <a:lstStyle/>
          <a:p>
            <a:pPr algn="just"/>
            <a:r>
              <a:rPr lang="en-GB" sz="2400" b="1" i="0" dirty="0">
                <a:solidFill>
                  <a:srgbClr val="575757"/>
                </a:solidFill>
                <a:effectLst/>
              </a:rPr>
              <a:t>Congress responded to these maritime disasters by establishing precise standards for steamboat boiler construction, including rules about safety valves and operating pressures. </a:t>
            </a:r>
          </a:p>
          <a:p>
            <a:pPr algn="just"/>
            <a:endParaRPr lang="en-GB" sz="2400" b="1" dirty="0">
              <a:solidFill>
                <a:srgbClr val="575757"/>
              </a:solidFill>
            </a:endParaRPr>
          </a:p>
          <a:p>
            <a:pPr algn="just"/>
            <a:r>
              <a:rPr lang="en-GB" sz="2400" b="1" i="0" dirty="0">
                <a:solidFill>
                  <a:srgbClr val="575757"/>
                </a:solidFill>
                <a:effectLst/>
              </a:rPr>
              <a:t>It also set up a licensing system for all operators of passenger steamboats. Licensing came under the purview of the U.S. Department of Treasury, which hired civilian inspectors. The Steamboat Act of 1852 was the basis for the U.S. Steamboat Inspection Service.</a:t>
            </a:r>
            <a:endParaRPr lang="en-IN" sz="2400" b="1" dirty="0"/>
          </a:p>
        </p:txBody>
      </p:sp>
    </p:spTree>
    <p:extLst>
      <p:ext uri="{BB962C8B-B14F-4D97-AF65-F5344CB8AC3E}">
        <p14:creationId xmlns:p14="http://schemas.microsoft.com/office/powerpoint/2010/main" val="41623578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DA80-4B83-4425-AD09-E839E792D15B}"/>
              </a:ext>
            </a:extLst>
          </p:cNvPr>
          <p:cNvSpPr>
            <a:spLocks noGrp="1"/>
          </p:cNvSpPr>
          <p:nvPr>
            <p:ph type="title"/>
          </p:nvPr>
        </p:nvSpPr>
        <p:spPr>
          <a:xfrm>
            <a:off x="838200" y="365125"/>
            <a:ext cx="10515600" cy="477557"/>
          </a:xfrm>
        </p:spPr>
        <p:txBody>
          <a:bodyPr>
            <a:noAutofit/>
          </a:bodyPr>
          <a:lstStyle/>
          <a:p>
            <a:pPr algn="ctr"/>
            <a:r>
              <a:rPr lang="sv-SE" sz="2400" b="1" dirty="0">
                <a:solidFill>
                  <a:srgbClr val="000000"/>
                </a:solidFill>
                <a:latin typeface="Linux Libertine"/>
              </a:rPr>
              <a:t>1969 Santa Barbara oil spill</a:t>
            </a:r>
            <a:br>
              <a:rPr lang="sv-SE" sz="2400" b="1" dirty="0">
                <a:solidFill>
                  <a:srgbClr val="000000"/>
                </a:solidFill>
                <a:latin typeface="Linux Libertine"/>
              </a:rPr>
            </a:br>
            <a:endParaRPr lang="en-IN" sz="2400" b="1" dirty="0"/>
          </a:p>
        </p:txBody>
      </p:sp>
      <p:sp>
        <p:nvSpPr>
          <p:cNvPr id="3" name="Content Placeholder 2">
            <a:extLst>
              <a:ext uri="{FF2B5EF4-FFF2-40B4-BE49-F238E27FC236}">
                <a16:creationId xmlns:a16="http://schemas.microsoft.com/office/drawing/2014/main" id="{6977268D-965E-49B4-AA40-04D3311ACBA2}"/>
              </a:ext>
            </a:extLst>
          </p:cNvPr>
          <p:cNvSpPr>
            <a:spLocks noGrp="1"/>
          </p:cNvSpPr>
          <p:nvPr>
            <p:ph idx="1"/>
          </p:nvPr>
        </p:nvSpPr>
        <p:spPr>
          <a:xfrm>
            <a:off x="632011" y="982943"/>
            <a:ext cx="11120717" cy="4351338"/>
          </a:xfrm>
        </p:spPr>
        <p:txBody>
          <a:bodyPr>
            <a:noAutofit/>
          </a:bodyPr>
          <a:lstStyle/>
          <a:p>
            <a:pPr algn="just"/>
            <a:r>
              <a:rPr lang="en-GB" sz="2000" b="0" i="0" dirty="0">
                <a:solidFill>
                  <a:srgbClr val="202122"/>
                </a:solidFill>
                <a:effectLst/>
              </a:rPr>
              <a:t>The </a:t>
            </a:r>
            <a:r>
              <a:rPr lang="en-GB" sz="2000" b="1" i="0" dirty="0">
                <a:solidFill>
                  <a:srgbClr val="202122"/>
                </a:solidFill>
                <a:effectLst/>
              </a:rPr>
              <a:t>Santa Barbara oil spill</a:t>
            </a:r>
            <a:r>
              <a:rPr lang="en-GB" sz="2000" b="0" i="0" dirty="0">
                <a:solidFill>
                  <a:srgbClr val="202122"/>
                </a:solidFill>
                <a:effectLst/>
              </a:rPr>
              <a:t> occurred in January and February 1969 in the </a:t>
            </a:r>
            <a:r>
              <a:rPr lang="en-GB" sz="2000" b="0" i="0" u="none" strike="noStrike" dirty="0">
                <a:solidFill>
                  <a:srgbClr val="0645AD"/>
                </a:solidFill>
                <a:effectLst/>
                <a:hlinkClick r:id="rId2" tooltip="Santa Barbara Channel"/>
              </a:rPr>
              <a:t>Santa Barbara Channel</a:t>
            </a:r>
            <a:r>
              <a:rPr lang="en-GB" sz="2000" b="0" i="0" dirty="0">
                <a:solidFill>
                  <a:srgbClr val="202122"/>
                </a:solidFill>
                <a:effectLst/>
              </a:rPr>
              <a:t>, near the city of </a:t>
            </a:r>
            <a:r>
              <a:rPr lang="en-GB" sz="2000" b="0" i="0" u="none" strike="noStrike" dirty="0">
                <a:solidFill>
                  <a:srgbClr val="0645AD"/>
                </a:solidFill>
                <a:effectLst/>
                <a:hlinkClick r:id="rId3" tooltip="Santa Barbara, California"/>
              </a:rPr>
              <a:t>Santa Barbara</a:t>
            </a:r>
            <a:r>
              <a:rPr lang="en-GB" sz="2000" b="0" i="0" dirty="0">
                <a:solidFill>
                  <a:srgbClr val="202122"/>
                </a:solidFill>
                <a:effectLst/>
              </a:rPr>
              <a:t> in </a:t>
            </a:r>
            <a:r>
              <a:rPr lang="en-GB" sz="2000" b="0" i="0" u="none" strike="noStrike" dirty="0">
                <a:solidFill>
                  <a:srgbClr val="0645AD"/>
                </a:solidFill>
                <a:effectLst/>
                <a:hlinkClick r:id="rId4" tooltip="Southern California"/>
              </a:rPr>
              <a:t>Southern California</a:t>
            </a:r>
            <a:r>
              <a:rPr lang="en-GB" sz="2000" b="0" i="0" dirty="0">
                <a:solidFill>
                  <a:srgbClr val="202122"/>
                </a:solidFill>
                <a:effectLst/>
              </a:rPr>
              <a:t>. It was the largest oil spill in </a:t>
            </a:r>
            <a:r>
              <a:rPr lang="en-GB" sz="2000" b="0" i="0" u="none" strike="noStrike" dirty="0">
                <a:solidFill>
                  <a:srgbClr val="0645AD"/>
                </a:solidFill>
                <a:effectLst/>
                <a:hlinkClick r:id="rId5" tooltip="United States territory"/>
              </a:rPr>
              <a:t>United States waters</a:t>
            </a:r>
            <a:r>
              <a:rPr lang="en-GB" sz="2000" b="0" i="0" dirty="0">
                <a:solidFill>
                  <a:srgbClr val="202122"/>
                </a:solidFill>
                <a:effectLst/>
              </a:rPr>
              <a:t> by that time, and now ranks third after the 2010 </a:t>
            </a:r>
            <a:r>
              <a:rPr lang="en-GB" sz="2000" b="0" i="0" u="none" strike="noStrike" dirty="0">
                <a:solidFill>
                  <a:srgbClr val="0645AD"/>
                </a:solidFill>
                <a:effectLst/>
                <a:hlinkClick r:id="rId6" tooltip="Deepwater Horizon oil spill"/>
              </a:rPr>
              <a:t>Deepwater Horizon</a:t>
            </a:r>
            <a:r>
              <a:rPr lang="en-GB" sz="2000" b="0" i="0" dirty="0">
                <a:solidFill>
                  <a:srgbClr val="202122"/>
                </a:solidFill>
                <a:effectLst/>
              </a:rPr>
              <a:t> and 1989 </a:t>
            </a:r>
            <a:r>
              <a:rPr lang="en-GB" sz="2000" b="0" i="0" u="none" strike="noStrike" dirty="0">
                <a:solidFill>
                  <a:srgbClr val="0645AD"/>
                </a:solidFill>
                <a:effectLst/>
                <a:hlinkClick r:id="rId7" tooltip="Exxon Valdez oil spill"/>
              </a:rPr>
              <a:t>Exxon Valdez</a:t>
            </a:r>
            <a:r>
              <a:rPr lang="en-GB" sz="2000" b="0" i="0" dirty="0">
                <a:solidFill>
                  <a:srgbClr val="202122"/>
                </a:solidFill>
                <a:effectLst/>
              </a:rPr>
              <a:t> spills. It remains the largest oil spill to have occurred in the waters off California</a:t>
            </a:r>
            <a:r>
              <a:rPr lang="en-GB" sz="2000" b="0" i="0" dirty="0">
                <a:solidFill>
                  <a:srgbClr val="202122"/>
                </a:solidFill>
                <a:effectLst/>
                <a:latin typeface="Arial" panose="020B0604020202020204" pitchFamily="34" charset="0"/>
              </a:rPr>
              <a:t>.</a:t>
            </a:r>
          </a:p>
          <a:p>
            <a:pPr algn="just"/>
            <a:r>
              <a:rPr lang="en-GB" sz="2000" b="0" i="0" dirty="0">
                <a:solidFill>
                  <a:srgbClr val="202122"/>
                </a:solidFill>
                <a:effectLst/>
                <a:latin typeface="Arial" panose="020B0604020202020204" pitchFamily="34" charset="0"/>
              </a:rPr>
              <a:t>The source of the spill was a </a:t>
            </a:r>
            <a:r>
              <a:rPr lang="en-GB" sz="2000" b="0" i="0" u="none" strike="noStrike" dirty="0">
                <a:solidFill>
                  <a:srgbClr val="0645AD"/>
                </a:solidFill>
                <a:effectLst/>
                <a:latin typeface="Arial" panose="020B0604020202020204" pitchFamily="34" charset="0"/>
                <a:hlinkClick r:id="rId8" tooltip="Blowout (well drilling)"/>
              </a:rPr>
              <a:t>blow-out</a:t>
            </a:r>
            <a:r>
              <a:rPr lang="en-GB" sz="2000" b="0" i="0" dirty="0">
                <a:solidFill>
                  <a:srgbClr val="202122"/>
                </a:solidFill>
                <a:effectLst/>
                <a:latin typeface="Arial" panose="020B0604020202020204" pitchFamily="34" charset="0"/>
              </a:rPr>
              <a:t> on January 28, 1969, 6 miles (10 km) from the coast on </a:t>
            </a:r>
            <a:r>
              <a:rPr lang="en-GB" sz="2000" b="0" i="0" u="none" strike="noStrike" dirty="0">
                <a:solidFill>
                  <a:srgbClr val="0645AD"/>
                </a:solidFill>
                <a:effectLst/>
                <a:latin typeface="Arial" panose="020B0604020202020204" pitchFamily="34" charset="0"/>
                <a:hlinkClick r:id="rId9" tooltip="Union Oil"/>
              </a:rPr>
              <a:t>Union Oil</a:t>
            </a:r>
            <a:r>
              <a:rPr lang="en-GB" sz="2000" b="0" i="0" dirty="0">
                <a:solidFill>
                  <a:srgbClr val="202122"/>
                </a:solidFill>
                <a:effectLst/>
                <a:latin typeface="Arial" panose="020B0604020202020204" pitchFamily="34" charset="0"/>
              </a:rPr>
              <a:t>'s Platform A in the </a:t>
            </a:r>
            <a:r>
              <a:rPr lang="en-GB" sz="2000" b="0" i="0" u="none" strike="noStrike" dirty="0">
                <a:solidFill>
                  <a:srgbClr val="0645AD"/>
                </a:solidFill>
                <a:effectLst/>
                <a:latin typeface="Arial" panose="020B0604020202020204" pitchFamily="34" charset="0"/>
                <a:hlinkClick r:id="rId10" tooltip="Dos Cuadras Offshore Oil Field"/>
              </a:rPr>
              <a:t>Dos </a:t>
            </a:r>
            <a:r>
              <a:rPr lang="en-GB" sz="2000" b="0" i="0" u="none" strike="noStrike" dirty="0" err="1">
                <a:solidFill>
                  <a:srgbClr val="0645AD"/>
                </a:solidFill>
                <a:effectLst/>
                <a:latin typeface="Arial" panose="020B0604020202020204" pitchFamily="34" charset="0"/>
                <a:hlinkClick r:id="rId10" tooltip="Dos Cuadras Offshore Oil Field"/>
              </a:rPr>
              <a:t>Cuadras</a:t>
            </a:r>
            <a:r>
              <a:rPr lang="en-GB" sz="2000" b="0" i="0" u="none" strike="noStrike" dirty="0">
                <a:solidFill>
                  <a:srgbClr val="0645AD"/>
                </a:solidFill>
                <a:effectLst/>
                <a:latin typeface="Arial" panose="020B0604020202020204" pitchFamily="34" charset="0"/>
                <a:hlinkClick r:id="rId10" tooltip="Dos Cuadras Offshore Oil Field"/>
              </a:rPr>
              <a:t> Offshore Oil Field</a:t>
            </a:r>
            <a:r>
              <a:rPr lang="en-GB" sz="2000" b="0" i="0" dirty="0">
                <a:solidFill>
                  <a:srgbClr val="202122"/>
                </a:solidFill>
                <a:effectLst/>
                <a:latin typeface="Arial" panose="020B0604020202020204" pitchFamily="34" charset="0"/>
              </a:rPr>
              <a:t>. Within a ten-day period, an estimated 80,000 to 100,000 barrels (13,000 to 16,000 m</a:t>
            </a:r>
            <a:r>
              <a:rPr lang="en-GB" sz="2000" b="0" i="0" baseline="30000" dirty="0">
                <a:solidFill>
                  <a:srgbClr val="202122"/>
                </a:solidFill>
                <a:effectLst/>
                <a:latin typeface="Arial" panose="020B0604020202020204" pitchFamily="34" charset="0"/>
              </a:rPr>
              <a:t>3</a:t>
            </a:r>
            <a:r>
              <a:rPr lang="en-GB" sz="2000" b="0" i="0" dirty="0">
                <a:solidFill>
                  <a:srgbClr val="202122"/>
                </a:solidFill>
                <a:effectLst/>
                <a:latin typeface="Arial" panose="020B0604020202020204" pitchFamily="34" charset="0"/>
              </a:rPr>
              <a:t>)</a:t>
            </a:r>
            <a:r>
              <a:rPr lang="en-GB" sz="2000" b="0" i="0" u="none" strike="noStrike" baseline="30000" dirty="0">
                <a:solidFill>
                  <a:srgbClr val="0645AD"/>
                </a:solidFill>
                <a:effectLst/>
                <a:latin typeface="Arial" panose="020B0604020202020204" pitchFamily="34" charset="0"/>
                <a:hlinkClick r:id="rId11"/>
              </a:rPr>
              <a:t>[1]</a:t>
            </a:r>
            <a:r>
              <a:rPr lang="en-GB" sz="2000" b="0" i="0" dirty="0">
                <a:solidFill>
                  <a:srgbClr val="202122"/>
                </a:solidFill>
                <a:effectLst/>
                <a:latin typeface="Arial" panose="020B0604020202020204" pitchFamily="34" charset="0"/>
              </a:rPr>
              <a:t> of </a:t>
            </a:r>
            <a:r>
              <a:rPr lang="en-GB" sz="2000" b="0" i="0" u="none" strike="noStrike" dirty="0">
                <a:solidFill>
                  <a:srgbClr val="0645AD"/>
                </a:solidFill>
                <a:effectLst/>
                <a:latin typeface="Arial" panose="020B0604020202020204" pitchFamily="34" charset="0"/>
                <a:hlinkClick r:id="rId12" tooltip="Crude oil"/>
              </a:rPr>
              <a:t>crude oil</a:t>
            </a:r>
            <a:r>
              <a:rPr lang="en-GB" sz="2000" b="0" i="0" dirty="0">
                <a:solidFill>
                  <a:srgbClr val="202122"/>
                </a:solidFill>
                <a:effectLst/>
                <a:latin typeface="Arial" panose="020B0604020202020204" pitchFamily="34" charset="0"/>
              </a:rPr>
              <a:t> spilled into the Channel and onto the beaches of </a:t>
            </a:r>
            <a:r>
              <a:rPr lang="en-GB" sz="2000" b="0" i="0" u="none" strike="noStrike" dirty="0">
                <a:solidFill>
                  <a:srgbClr val="0645AD"/>
                </a:solidFill>
                <a:effectLst/>
                <a:latin typeface="Arial" panose="020B0604020202020204" pitchFamily="34" charset="0"/>
                <a:hlinkClick r:id="rId13" tooltip="Santa Barbara County, California"/>
              </a:rPr>
              <a:t>Santa Barbara County</a:t>
            </a:r>
            <a:r>
              <a:rPr lang="en-GB" sz="2000" b="0" i="0" dirty="0">
                <a:solidFill>
                  <a:srgbClr val="202122"/>
                </a:solidFill>
                <a:effectLst/>
                <a:latin typeface="Arial" panose="020B0604020202020204" pitchFamily="34" charset="0"/>
              </a:rPr>
              <a:t> in Southern California, fouling the coastline from </a:t>
            </a:r>
            <a:r>
              <a:rPr lang="en-GB" sz="2000" b="0" i="0" u="none" strike="noStrike" dirty="0">
                <a:solidFill>
                  <a:srgbClr val="0645AD"/>
                </a:solidFill>
                <a:effectLst/>
                <a:latin typeface="Arial" panose="020B0604020202020204" pitchFamily="34" charset="0"/>
                <a:hlinkClick r:id="rId14" tooltip="Goleta, California"/>
              </a:rPr>
              <a:t>Goleta</a:t>
            </a:r>
            <a:r>
              <a:rPr lang="en-GB" sz="2000" b="0" i="0" dirty="0">
                <a:solidFill>
                  <a:srgbClr val="202122"/>
                </a:solidFill>
                <a:effectLst/>
                <a:latin typeface="Arial" panose="020B0604020202020204" pitchFamily="34" charset="0"/>
              </a:rPr>
              <a:t> to </a:t>
            </a:r>
            <a:r>
              <a:rPr lang="en-GB" sz="2000" b="0" i="0" u="none" strike="noStrike" dirty="0">
                <a:solidFill>
                  <a:srgbClr val="0645AD"/>
                </a:solidFill>
                <a:effectLst/>
                <a:latin typeface="Arial" panose="020B0604020202020204" pitchFamily="34" charset="0"/>
                <a:hlinkClick r:id="rId15" tooltip="Ventura, California"/>
              </a:rPr>
              <a:t>Ventura</a:t>
            </a:r>
            <a:r>
              <a:rPr lang="en-GB" sz="2000" b="0" i="0" dirty="0">
                <a:solidFill>
                  <a:srgbClr val="202122"/>
                </a:solidFill>
                <a:effectLst/>
                <a:latin typeface="Arial" panose="020B0604020202020204" pitchFamily="34" charset="0"/>
              </a:rPr>
              <a:t> as well as the northern shores of the four northern </a:t>
            </a:r>
            <a:r>
              <a:rPr lang="en-GB" sz="2000" b="0" i="0" u="none" strike="noStrike" dirty="0">
                <a:solidFill>
                  <a:srgbClr val="0645AD"/>
                </a:solidFill>
                <a:effectLst/>
                <a:latin typeface="Arial" panose="020B0604020202020204" pitchFamily="34" charset="0"/>
                <a:hlinkClick r:id="rId16" tooltip="Channel Islands of California"/>
              </a:rPr>
              <a:t>Channel Islands</a:t>
            </a:r>
            <a:r>
              <a:rPr lang="en-GB" sz="2000" b="0" i="0" dirty="0">
                <a:solidFill>
                  <a:srgbClr val="202122"/>
                </a:solidFill>
                <a:effectLst/>
                <a:latin typeface="Arial" panose="020B0604020202020204" pitchFamily="34" charset="0"/>
              </a:rPr>
              <a:t>.</a:t>
            </a:r>
          </a:p>
          <a:p>
            <a:pPr algn="just"/>
            <a:r>
              <a:rPr lang="en-GB" sz="2000" b="0" i="0" dirty="0">
                <a:solidFill>
                  <a:srgbClr val="202122"/>
                </a:solidFill>
                <a:effectLst/>
                <a:latin typeface="Arial" panose="020B0604020202020204" pitchFamily="34" charset="0"/>
              </a:rPr>
              <a:t> The spill had a significant impact on marine life in the Channel, killing an estimated 3,500 sea birds,</a:t>
            </a:r>
            <a:r>
              <a:rPr lang="en-GB" sz="2000" b="0" i="0" u="none" strike="noStrike" baseline="30000" dirty="0">
                <a:solidFill>
                  <a:srgbClr val="0645AD"/>
                </a:solidFill>
                <a:effectLst/>
                <a:latin typeface="Arial" panose="020B0604020202020204" pitchFamily="34" charset="0"/>
                <a:hlinkClick r:id="rId17"/>
              </a:rPr>
              <a:t>[2]</a:t>
            </a:r>
            <a:r>
              <a:rPr lang="en-GB" sz="2000" b="0" i="0" dirty="0">
                <a:solidFill>
                  <a:srgbClr val="202122"/>
                </a:solidFill>
                <a:effectLst/>
                <a:latin typeface="Arial" panose="020B0604020202020204" pitchFamily="34" charset="0"/>
              </a:rPr>
              <a:t> as well as marine animals such as dolphins, elephant seals, and sea lions. The public outrage engendered by the spill, which received prominent media coverage in the United States, resulted in numerous pieces of environmental legislation within the next several years, legislation that forms the legal and regulatory framework for the modern environmental movement in the U.S</a:t>
            </a:r>
            <a:endParaRPr lang="en-IN" sz="2000" dirty="0"/>
          </a:p>
        </p:txBody>
      </p:sp>
    </p:spTree>
    <p:extLst>
      <p:ext uri="{BB962C8B-B14F-4D97-AF65-F5344CB8AC3E}">
        <p14:creationId xmlns:p14="http://schemas.microsoft.com/office/powerpoint/2010/main" val="31335714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221F-631F-48D6-A4B4-E08B9E247603}"/>
              </a:ext>
            </a:extLst>
          </p:cNvPr>
          <p:cNvSpPr>
            <a:spLocks noGrp="1"/>
          </p:cNvSpPr>
          <p:nvPr>
            <p:ph type="title"/>
          </p:nvPr>
        </p:nvSpPr>
        <p:spPr>
          <a:xfrm>
            <a:off x="838200" y="365126"/>
            <a:ext cx="10515600" cy="334121"/>
          </a:xfrm>
        </p:spPr>
        <p:txBody>
          <a:bodyPr>
            <a:normAutofit fontScale="90000"/>
          </a:bodyPr>
          <a:lstStyle/>
          <a:p>
            <a:pPr algn="ctr"/>
            <a:r>
              <a:rPr lang="en-IN" sz="2400" b="1" i="0" u="none" strike="noStrike" baseline="0" dirty="0">
                <a:latin typeface="+mn-lt"/>
              </a:rPr>
              <a:t>Proper Role of Laws</a:t>
            </a:r>
            <a:endParaRPr lang="en-IN" sz="2400" dirty="0">
              <a:latin typeface="+mn-lt"/>
            </a:endParaRPr>
          </a:p>
        </p:txBody>
      </p:sp>
      <p:sp>
        <p:nvSpPr>
          <p:cNvPr id="3" name="Content Placeholder 2">
            <a:extLst>
              <a:ext uri="{FF2B5EF4-FFF2-40B4-BE49-F238E27FC236}">
                <a16:creationId xmlns:a16="http://schemas.microsoft.com/office/drawing/2014/main" id="{16B07AD6-8333-46C4-9F5D-E5E32FD2C54D}"/>
              </a:ext>
            </a:extLst>
          </p:cNvPr>
          <p:cNvSpPr>
            <a:spLocks noGrp="1"/>
          </p:cNvSpPr>
          <p:nvPr>
            <p:ph idx="1"/>
          </p:nvPr>
        </p:nvSpPr>
        <p:spPr>
          <a:xfrm>
            <a:off x="226358" y="699246"/>
            <a:ext cx="11965642" cy="6087035"/>
          </a:xfrm>
        </p:spPr>
        <p:txBody>
          <a:bodyPr>
            <a:noAutofit/>
          </a:bodyPr>
          <a:lstStyle/>
          <a:p>
            <a:pPr algn="l">
              <a:lnSpc>
                <a:spcPct val="150000"/>
              </a:lnSpc>
            </a:pPr>
            <a:r>
              <a:rPr lang="en-GB" sz="1800" b="0" i="0" u="none" strike="noStrike" baseline="0" dirty="0">
                <a:latin typeface="Times New Roman" panose="02020603050405020304" pitchFamily="18" charset="0"/>
              </a:rPr>
              <a:t>Good laws when enforced effectively produce benefits. They establish minimal standards of professional conduct and provide a motivation to people. Further they serve as moral support and </a:t>
            </a:r>
            <a:r>
              <a:rPr lang="en-GB" sz="1800" b="0" i="0" u="none" strike="noStrike" baseline="0" dirty="0" err="1">
                <a:latin typeface="Times New Roman" panose="02020603050405020304" pitchFamily="18" charset="0"/>
              </a:rPr>
              <a:t>defense</a:t>
            </a:r>
            <a:r>
              <a:rPr lang="en-GB" sz="1800" b="0" i="0" u="none" strike="noStrike" baseline="0" dirty="0">
                <a:latin typeface="Times New Roman" panose="02020603050405020304" pitchFamily="18" charset="0"/>
              </a:rPr>
              <a:t> for the people who are willing to act ethically.</a:t>
            </a:r>
          </a:p>
          <a:p>
            <a:pPr marL="0" indent="0" algn="l">
              <a:lnSpc>
                <a:spcPct val="150000"/>
              </a:lnSpc>
              <a:buNone/>
            </a:pPr>
            <a:r>
              <a:rPr lang="en-GB" sz="1800" b="0" i="0" u="none" strike="noStrike" baseline="0" dirty="0">
                <a:latin typeface="Times New Roman" panose="02020603050405020304" pitchFamily="18" charset="0"/>
              </a:rPr>
              <a:t>Thus, it is concluded that:</a:t>
            </a:r>
          </a:p>
          <a:p>
            <a:pPr algn="l">
              <a:lnSpc>
                <a:spcPct val="150000"/>
              </a:lnSpc>
            </a:pPr>
            <a:r>
              <a:rPr lang="en-GB" sz="1800" b="0" i="0" u="none" strike="noStrike" baseline="0" dirty="0">
                <a:latin typeface="Times New Roman" panose="02020603050405020304" pitchFamily="18" charset="0"/>
              </a:rPr>
              <a:t>1. The rules which govern engineering practice should be construed as of responsible experimentation rather than rules of a game. This makes the engineer responsible for the safe conduct of the experiment.</a:t>
            </a:r>
          </a:p>
          <a:p>
            <a:pPr algn="l">
              <a:lnSpc>
                <a:spcPct val="150000"/>
              </a:lnSpc>
            </a:pPr>
            <a:r>
              <a:rPr lang="en-GB" sz="1800" b="0" i="0" u="none" strike="noStrike" baseline="0" dirty="0">
                <a:latin typeface="Times New Roman" panose="02020603050405020304" pitchFamily="18" charset="0"/>
              </a:rPr>
              <a:t>2. Precise rules and sanctions are suitable in case of ethical misconduct that involves the violation of established engineering procedures, which are aimed at the safety and the welfare of the </a:t>
            </a:r>
            <a:r>
              <a:rPr lang="en-IN" sz="1800" b="0" i="0" u="none" strike="noStrike" baseline="0" dirty="0">
                <a:latin typeface="Times New Roman" panose="02020603050405020304" pitchFamily="18" charset="0"/>
              </a:rPr>
              <a:t>public.</a:t>
            </a:r>
          </a:p>
          <a:p>
            <a:pPr algn="l">
              <a:lnSpc>
                <a:spcPct val="150000"/>
              </a:lnSpc>
            </a:pPr>
            <a:r>
              <a:rPr lang="en-GB" sz="1800" b="0" i="0" u="none" strike="noStrike" baseline="0" dirty="0">
                <a:latin typeface="Times New Roman" panose="02020603050405020304" pitchFamily="18" charset="0"/>
              </a:rPr>
              <a:t>3. In situations where the experimentation is large and time consuming, the rules must not try to cover all possible outcomes, and they should not compel the engineers to follow rigid </a:t>
            </a:r>
            <a:r>
              <a:rPr lang="en-IN" sz="1800" b="0" i="0" u="none" strike="noStrike" baseline="0" dirty="0">
                <a:latin typeface="Times New Roman" panose="02020603050405020304" pitchFamily="18" charset="0"/>
              </a:rPr>
              <a:t>courses of action.</a:t>
            </a:r>
          </a:p>
          <a:p>
            <a:pPr algn="l">
              <a:lnSpc>
                <a:spcPct val="150000"/>
              </a:lnSpc>
            </a:pPr>
            <a:r>
              <a:rPr lang="en-GB" sz="1800" b="0" i="0" u="none" strike="noStrike" baseline="0" dirty="0">
                <a:latin typeface="Times New Roman" panose="02020603050405020304" pitchFamily="18" charset="0"/>
              </a:rPr>
              <a:t>4. The regulation should be broad, but make engineers accountable for their decisions, and</a:t>
            </a:r>
          </a:p>
          <a:p>
            <a:pPr algn="l">
              <a:lnSpc>
                <a:spcPct val="150000"/>
              </a:lnSpc>
            </a:pPr>
            <a:r>
              <a:rPr lang="en-GB" sz="1800" b="0" i="0" u="none" strike="noStrike" baseline="0" dirty="0">
                <a:latin typeface="Times New Roman" panose="02020603050405020304" pitchFamily="18" charset="0"/>
              </a:rPr>
              <a:t>5. Through their professional societies, the engineers can facilitate framing the rules, amend wherever necessary, and enforce them, but without giving-in for conflicts of interest.</a:t>
            </a:r>
            <a:endParaRPr lang="en-IN" sz="1800" dirty="0"/>
          </a:p>
        </p:txBody>
      </p:sp>
    </p:spTree>
    <p:extLst>
      <p:ext uri="{BB962C8B-B14F-4D97-AF65-F5344CB8AC3E}">
        <p14:creationId xmlns:p14="http://schemas.microsoft.com/office/powerpoint/2010/main" val="9472994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16E4-B88E-451A-B7E2-2C09A69DBB81}"/>
              </a:ext>
            </a:extLst>
          </p:cNvPr>
          <p:cNvSpPr>
            <a:spLocks noGrp="1"/>
          </p:cNvSpPr>
          <p:nvPr>
            <p:ph type="title"/>
          </p:nvPr>
        </p:nvSpPr>
        <p:spPr>
          <a:xfrm>
            <a:off x="838200" y="365125"/>
            <a:ext cx="10515600" cy="468593"/>
          </a:xfrm>
        </p:spPr>
        <p:txBody>
          <a:bodyPr>
            <a:normAutofit/>
          </a:bodyPr>
          <a:lstStyle/>
          <a:p>
            <a:pPr algn="ctr"/>
            <a:r>
              <a:rPr lang="en-IN" sz="2400" b="1" i="0" u="none" strike="noStrike" baseline="0" dirty="0">
                <a:latin typeface="+mn-lt"/>
              </a:rPr>
              <a:t>CASE STUDY: THE CHALLENGER</a:t>
            </a:r>
            <a:endParaRPr lang="en-IN" sz="2400" dirty="0">
              <a:latin typeface="+mn-lt"/>
            </a:endParaRPr>
          </a:p>
        </p:txBody>
      </p:sp>
      <p:sp>
        <p:nvSpPr>
          <p:cNvPr id="3" name="Content Placeholder 2">
            <a:extLst>
              <a:ext uri="{FF2B5EF4-FFF2-40B4-BE49-F238E27FC236}">
                <a16:creationId xmlns:a16="http://schemas.microsoft.com/office/drawing/2014/main" id="{BC6683D3-B36E-423C-9434-7F10C9DB1C62}"/>
              </a:ext>
            </a:extLst>
          </p:cNvPr>
          <p:cNvSpPr>
            <a:spLocks noGrp="1"/>
          </p:cNvSpPr>
          <p:nvPr>
            <p:ph idx="1"/>
          </p:nvPr>
        </p:nvSpPr>
        <p:spPr>
          <a:xfrm>
            <a:off x="179294" y="938119"/>
            <a:ext cx="11681012" cy="5247528"/>
          </a:xfrm>
        </p:spPr>
        <p:txBody>
          <a:bodyPr>
            <a:normAutofit/>
          </a:bodyPr>
          <a:lstStyle/>
          <a:p>
            <a:pPr marL="0" indent="0" algn="l">
              <a:buNone/>
            </a:pPr>
            <a:r>
              <a:rPr lang="en-IN" sz="1800" b="1" i="0" u="none" strike="noStrike" baseline="0" dirty="0">
                <a:latin typeface="Arial" panose="020B0604020202020204" pitchFamily="34" charset="0"/>
              </a:rPr>
              <a:t>What happened?</a:t>
            </a:r>
          </a:p>
          <a:p>
            <a:pPr algn="just"/>
            <a:r>
              <a:rPr lang="en-GB" sz="1800" b="0" i="0" u="none" strike="noStrike" baseline="0" dirty="0">
                <a:latin typeface="Times New Roman" panose="02020603050405020304" pitchFamily="18" charset="0"/>
              </a:rPr>
              <a:t>The orbiter of the Challenger had three main engines fuelled by liquid hydrogen. The fuel was carried in an external fuel tank which was jettisoned when empty. During lift-off, the main engines fire for about nine minutes, although initially the thrust was provided by the two booster rockets. These booster rockets are of the solid fuel type, each burning a million pound load of </a:t>
            </a:r>
            <a:r>
              <a:rPr lang="en-GB" sz="1800" b="0" i="0" u="none" strike="noStrike" baseline="0" dirty="0" err="1">
                <a:latin typeface="Times New Roman" panose="02020603050405020304" pitchFamily="18" charset="0"/>
              </a:rPr>
              <a:t>aluminum</a:t>
            </a:r>
            <a:r>
              <a:rPr lang="en-GB" sz="1800" b="0" i="0" u="none" strike="noStrike" baseline="0" dirty="0">
                <a:latin typeface="Times New Roman" panose="02020603050405020304" pitchFamily="18" charset="0"/>
              </a:rPr>
              <a:t>, potassium chloride, </a:t>
            </a:r>
            <a:r>
              <a:rPr lang="en-IN" sz="1800" b="0" i="0" u="none" strike="noStrike" baseline="0" dirty="0">
                <a:latin typeface="Times New Roman" panose="02020603050405020304" pitchFamily="18" charset="0"/>
              </a:rPr>
              <a:t>and iron oxide.</a:t>
            </a:r>
          </a:p>
          <a:p>
            <a:pPr algn="just"/>
            <a:r>
              <a:rPr lang="en-GB" sz="1800" b="0" i="0" u="none" strike="noStrike" baseline="0" dirty="0">
                <a:latin typeface="Times New Roman" panose="02020603050405020304" pitchFamily="18" charset="0"/>
              </a:rPr>
              <a:t>The casing of each booster rocket is about 150 feet long and 12 feet in diameter. This consists of cylindrical segments that </a:t>
            </a:r>
            <a:r>
              <a:rPr lang="en-GB" sz="1800" b="0" i="0" u="none" strike="noStrike" baseline="0" dirty="0" err="1">
                <a:latin typeface="Times New Roman" panose="02020603050405020304" pitchFamily="18" charset="0"/>
              </a:rPr>
              <a:t>aconsisting</a:t>
            </a:r>
            <a:r>
              <a:rPr lang="en-GB" sz="1800" b="0" i="0" u="none" strike="noStrike" baseline="0" dirty="0">
                <a:latin typeface="Times New Roman" panose="02020603050405020304" pitchFamily="18" charset="0"/>
              </a:rPr>
              <a:t> of pairs of O-rings made of vulcanized rubber. The O-rings work with a putty barrier made </a:t>
            </a:r>
            <a:r>
              <a:rPr lang="en-IN" sz="1800" b="0" i="0" u="none" strike="noStrike" baseline="0" dirty="0">
                <a:latin typeface="Times New Roman" panose="02020603050405020304" pitchFamily="18" charset="0"/>
              </a:rPr>
              <a:t>of zinc chromate.</a:t>
            </a:r>
          </a:p>
          <a:p>
            <a:pPr algn="just"/>
            <a:r>
              <a:rPr lang="en-GB" sz="1800" b="0" i="0" u="none" strike="noStrike" baseline="0" dirty="0">
                <a:latin typeface="Times New Roman" panose="02020603050405020304" pitchFamily="18" charset="0"/>
              </a:rPr>
              <a:t>The engineers were employed with Rockwell International (manufacturers for the orbiter and main rocket), </a:t>
            </a:r>
            <a:r>
              <a:rPr lang="en-GB" sz="1800" b="1" i="0" u="none" strike="noStrike" baseline="0" dirty="0">
                <a:latin typeface="Times New Roman" panose="02020603050405020304" pitchFamily="18" charset="0"/>
              </a:rPr>
              <a:t>Morton-Thiokol </a:t>
            </a:r>
            <a:r>
              <a:rPr lang="en-GB" sz="1800" b="0" i="0" u="none" strike="noStrike" baseline="0" dirty="0">
                <a:latin typeface="Times New Roman" panose="02020603050405020304" pitchFamily="18" charset="0"/>
              </a:rPr>
              <a:t>(maker of booster rockets), and they worked for NASA. After many postponements, the launch of Challenger was set for morning of Jan 28, 1986. </a:t>
            </a:r>
            <a:r>
              <a:rPr lang="en-GB" sz="1800" b="1" i="0" u="none" strike="noStrike" baseline="0" dirty="0">
                <a:latin typeface="Times New Roman" panose="02020603050405020304" pitchFamily="18" charset="0"/>
              </a:rPr>
              <a:t>Allan J. McDonald </a:t>
            </a:r>
            <a:r>
              <a:rPr lang="en-GB" sz="1800" b="0" i="0" u="none" strike="noStrike" baseline="0" dirty="0">
                <a:latin typeface="Times New Roman" panose="02020603050405020304" pitchFamily="18" charset="0"/>
              </a:rPr>
              <a:t>was an engineer from Morton-Thiokol and the director of the Solid Rocket Booster Project. He was </a:t>
            </a:r>
            <a:r>
              <a:rPr lang="en-GB" sz="1800" b="0" i="0" u="none" strike="noStrike" baseline="0" dirty="0" err="1">
                <a:latin typeface="Times New Roman" panose="02020603050405020304" pitchFamily="18" charset="0"/>
              </a:rPr>
              <a:t>skeptic</a:t>
            </a:r>
            <a:r>
              <a:rPr lang="en-GB" sz="1800" b="0" i="0" u="none" strike="noStrike" baseline="0" dirty="0">
                <a:latin typeface="Times New Roman" panose="02020603050405020304" pitchFamily="18" charset="0"/>
              </a:rPr>
              <a:t> about the freezing temperature conditions forecast for that morning, which was lower than the previous launch conditions. A teleconference between NASA engineers and MT engineers was arranged by </a:t>
            </a:r>
            <a:r>
              <a:rPr lang="en-IN" sz="1800" b="0" i="0" u="none" strike="noStrike" baseline="0" dirty="0">
                <a:latin typeface="Times New Roman" panose="02020603050405020304" pitchFamily="18" charset="0"/>
              </a:rPr>
              <a:t>Allan.</a:t>
            </a:r>
            <a:r>
              <a:rPr lang="en-GB" sz="1800" b="0" i="0" u="none" strike="noStrike" baseline="0" dirty="0">
                <a:latin typeface="Times New Roman" panose="02020603050405020304" pitchFamily="18" charset="0"/>
              </a:rPr>
              <a:t>re assembled at the launch site. There are four-field joints and they use seals</a:t>
            </a:r>
            <a:endParaRPr lang="en-IN" dirty="0"/>
          </a:p>
        </p:txBody>
      </p:sp>
      <p:sp>
        <p:nvSpPr>
          <p:cNvPr id="5" name="TextBox 4">
            <a:extLst>
              <a:ext uri="{FF2B5EF4-FFF2-40B4-BE49-F238E27FC236}">
                <a16:creationId xmlns:a16="http://schemas.microsoft.com/office/drawing/2014/main" id="{27D72193-1C4B-4354-A9B8-A298AE24BF12}"/>
              </a:ext>
            </a:extLst>
          </p:cNvPr>
          <p:cNvSpPr txBox="1"/>
          <p:nvPr/>
        </p:nvSpPr>
        <p:spPr>
          <a:xfrm>
            <a:off x="179294" y="4643126"/>
            <a:ext cx="11008660" cy="646331"/>
          </a:xfrm>
          <a:prstGeom prst="rect">
            <a:avLst/>
          </a:prstGeom>
          <a:noFill/>
        </p:spPr>
        <p:txBody>
          <a:bodyPr wrap="square">
            <a:spAutoFit/>
          </a:bodyPr>
          <a:lstStyle/>
          <a:p>
            <a:pPr marL="285750" indent="-285750" algn="just">
              <a:buFont typeface="Arial" panose="020B0604020202020204" pitchFamily="34" charset="0"/>
              <a:buChar char="•"/>
            </a:pPr>
            <a:r>
              <a:rPr lang="en-GB" sz="1800" b="1" i="0" u="none" strike="noStrike" baseline="0" dirty="0">
                <a:latin typeface="Times New Roman" panose="02020603050405020304" pitchFamily="18" charset="0"/>
              </a:rPr>
              <a:t>Arnold Thompson </a:t>
            </a:r>
            <a:r>
              <a:rPr lang="en-GB" sz="1800" b="0" i="0" u="none" strike="noStrike" baseline="0" dirty="0">
                <a:latin typeface="Times New Roman" panose="02020603050405020304" pitchFamily="18" charset="0"/>
              </a:rPr>
              <a:t>and </a:t>
            </a:r>
            <a:r>
              <a:rPr lang="en-GB" sz="1800" b="1" i="0" u="none" strike="noStrike" baseline="0" dirty="0">
                <a:latin typeface="Times New Roman" panose="02020603050405020304" pitchFamily="18" charset="0"/>
              </a:rPr>
              <a:t>Roger </a:t>
            </a:r>
            <a:r>
              <a:rPr lang="en-GB" sz="1800" b="1" i="0" u="none" strike="noStrike" baseline="0" dirty="0" err="1">
                <a:latin typeface="Times New Roman" panose="02020603050405020304" pitchFamily="18" charset="0"/>
              </a:rPr>
              <a:t>Boisjoly</a:t>
            </a:r>
            <a:r>
              <a:rPr lang="en-GB" sz="1800" b="0" i="0" u="none" strike="noStrike" baseline="0" dirty="0">
                <a:latin typeface="Times New Roman" panose="02020603050405020304" pitchFamily="18" charset="0"/>
              </a:rPr>
              <a:t>, the seal experts at MT explained to the other engineers how the booster rocket walls would bulge upon launch and combustion gases can blow past the O-rings </a:t>
            </a:r>
            <a:r>
              <a:rPr lang="en-IN" sz="1800" b="0" i="0" u="none" strike="noStrike" baseline="0" dirty="0">
                <a:latin typeface="Times New Roman" panose="02020603050405020304" pitchFamily="18" charset="0"/>
              </a:rPr>
              <a:t>of the field joints</a:t>
            </a:r>
            <a:endParaRPr lang="en-IN" dirty="0"/>
          </a:p>
        </p:txBody>
      </p:sp>
    </p:spTree>
    <p:extLst>
      <p:ext uri="{BB962C8B-B14F-4D97-AF65-F5344CB8AC3E}">
        <p14:creationId xmlns:p14="http://schemas.microsoft.com/office/powerpoint/2010/main" val="9426459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6CBBD5-3976-4300-8C32-83B9D7765B00}"/>
              </a:ext>
            </a:extLst>
          </p:cNvPr>
          <p:cNvPicPr>
            <a:picLocks noGrp="1" noChangeAspect="1"/>
          </p:cNvPicPr>
          <p:nvPr>
            <p:ph idx="1"/>
          </p:nvPr>
        </p:nvPicPr>
        <p:blipFill>
          <a:blip r:embed="rId2"/>
          <a:stretch>
            <a:fillRect/>
          </a:stretch>
        </p:blipFill>
        <p:spPr>
          <a:xfrm>
            <a:off x="2042512" y="678142"/>
            <a:ext cx="7872453" cy="5425329"/>
          </a:xfrm>
        </p:spPr>
      </p:pic>
    </p:spTree>
    <p:extLst>
      <p:ext uri="{BB962C8B-B14F-4D97-AF65-F5344CB8AC3E}">
        <p14:creationId xmlns:p14="http://schemas.microsoft.com/office/powerpoint/2010/main" val="368746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180E1-3B16-465F-9023-D2C0ACACCCB7}"/>
              </a:ext>
            </a:extLst>
          </p:cNvPr>
          <p:cNvSpPr>
            <a:spLocks noGrp="1"/>
          </p:cNvSpPr>
          <p:nvPr>
            <p:ph idx="1"/>
          </p:nvPr>
        </p:nvSpPr>
        <p:spPr>
          <a:xfrm>
            <a:off x="838200" y="967786"/>
            <a:ext cx="10515600" cy="4351338"/>
          </a:xfrm>
        </p:spPr>
        <p:txBody>
          <a:bodyPr>
            <a:normAutofit fontScale="92500" lnSpcReduction="10000"/>
          </a:bodyPr>
          <a:lstStyle/>
          <a:p>
            <a:r>
              <a:rPr lang="en-GB" dirty="0"/>
              <a:t>A description is just what you think it is: It describes a situation or what a philosopher might call a state of affairs. For example, “The car is red,” “The river is flowing quickly,” “I’m sad that my juicer is broken,” “Brutus killed Caesar.” </a:t>
            </a:r>
          </a:p>
          <a:p>
            <a:endParaRPr lang="en-GB" dirty="0"/>
          </a:p>
          <a:p>
            <a:r>
              <a:rPr lang="en-GB" dirty="0"/>
              <a:t>A normative statement is a claim about how things ought to be. For example, “Jazz is better than pop music,” “If you want to pass the exam you should study,” “Killing an innocent person is wrong.”</a:t>
            </a:r>
          </a:p>
          <a:p>
            <a:endParaRPr lang="en-GB" dirty="0"/>
          </a:p>
          <a:p>
            <a:r>
              <a:rPr lang="en-GB" dirty="0"/>
              <a:t>Descriptive Claim	                                                            Normative Claim</a:t>
            </a:r>
          </a:p>
          <a:p>
            <a:pPr marL="0" indent="0">
              <a:buNone/>
            </a:pPr>
            <a:r>
              <a:rPr lang="en-GB" dirty="0"/>
              <a:t> No one knows what happens after death.	     No one should fear death.</a:t>
            </a:r>
            <a:endParaRPr lang="en-IN" dirty="0"/>
          </a:p>
        </p:txBody>
      </p:sp>
    </p:spTree>
    <p:extLst>
      <p:ext uri="{BB962C8B-B14F-4D97-AF65-F5344CB8AC3E}">
        <p14:creationId xmlns:p14="http://schemas.microsoft.com/office/powerpoint/2010/main" val="29377933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020527-92D0-46BE-BD84-922E1B98FF27}"/>
              </a:ext>
            </a:extLst>
          </p:cNvPr>
          <p:cNvPicPr>
            <a:picLocks noGrp="1" noChangeAspect="1"/>
          </p:cNvPicPr>
          <p:nvPr>
            <p:ph idx="1"/>
          </p:nvPr>
        </p:nvPicPr>
        <p:blipFill>
          <a:blip r:embed="rId2"/>
          <a:stretch>
            <a:fillRect/>
          </a:stretch>
        </p:blipFill>
        <p:spPr>
          <a:xfrm>
            <a:off x="866716" y="767789"/>
            <a:ext cx="11267703" cy="5005481"/>
          </a:xfrm>
        </p:spPr>
      </p:pic>
    </p:spTree>
    <p:extLst>
      <p:ext uri="{BB962C8B-B14F-4D97-AF65-F5344CB8AC3E}">
        <p14:creationId xmlns:p14="http://schemas.microsoft.com/office/powerpoint/2010/main" val="1386529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232B98-5929-45D2-9D2A-781A6C1548E8}"/>
              </a:ext>
            </a:extLst>
          </p:cNvPr>
          <p:cNvSpPr>
            <a:spLocks noGrp="1"/>
          </p:cNvSpPr>
          <p:nvPr>
            <p:ph idx="1"/>
          </p:nvPr>
        </p:nvSpPr>
        <p:spPr>
          <a:xfrm>
            <a:off x="497540" y="678142"/>
            <a:ext cx="11344835" cy="4351338"/>
          </a:xfrm>
        </p:spPr>
        <p:txBody>
          <a:bodyPr/>
          <a:lstStyle/>
          <a:p>
            <a:pPr algn="just"/>
            <a:r>
              <a:rPr lang="en-GB" sz="1800" b="0" i="0" u="none" strike="noStrike" baseline="0" dirty="0">
                <a:latin typeface="Times New Roman" panose="02020603050405020304" pitchFamily="18" charset="0"/>
              </a:rPr>
              <a:t>On many of the previous flights the rings have been found to have charred and eroded. In freezing temperature, the rings and the putty packing are less pliable. From the past data gathered, at temperature less than 65 °F the O-rings failure was certain. But these data were not deliberated at that conference as the launch time was fast approaching.</a:t>
            </a:r>
          </a:p>
          <a:p>
            <a:pPr algn="just"/>
            <a:r>
              <a:rPr lang="en-GB" sz="1800" b="0" i="0" u="none" strike="noStrike" baseline="0" dirty="0">
                <a:latin typeface="Times New Roman" panose="02020603050405020304" pitchFamily="18" charset="0"/>
              </a:rPr>
              <a:t>The engineering managers </a:t>
            </a:r>
            <a:r>
              <a:rPr lang="en-GB" sz="1800" b="1" i="0" u="none" strike="noStrike" baseline="0" dirty="0">
                <a:latin typeface="Times New Roman" panose="02020603050405020304" pitchFamily="18" charset="0"/>
              </a:rPr>
              <a:t>Bob Lund </a:t>
            </a:r>
            <a:r>
              <a:rPr lang="en-GB" sz="1800" b="0" i="0" u="none" strike="noStrike" baseline="0" dirty="0">
                <a:latin typeface="Times New Roman" panose="02020603050405020304" pitchFamily="18" charset="0"/>
              </a:rPr>
              <a:t>and </a:t>
            </a:r>
            <a:r>
              <a:rPr lang="en-GB" sz="1800" b="1" i="0" u="none" strike="noStrike" baseline="0" dirty="0">
                <a:latin typeface="Times New Roman" panose="02020603050405020304" pitchFamily="18" charset="0"/>
              </a:rPr>
              <a:t>Joe </a:t>
            </a:r>
            <a:r>
              <a:rPr lang="en-GB" sz="1800" b="1" i="0" u="none" strike="noStrike" baseline="0" dirty="0" err="1">
                <a:latin typeface="Times New Roman" panose="02020603050405020304" pitchFamily="18" charset="0"/>
              </a:rPr>
              <a:t>Kilminster</a:t>
            </a:r>
            <a:r>
              <a:rPr lang="en-GB" sz="1800" b="1"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agreed that there was a safety problem. </a:t>
            </a:r>
            <a:r>
              <a:rPr lang="en-GB" sz="1800" b="0" i="0" u="none" strike="noStrike" baseline="0" dirty="0" err="1">
                <a:latin typeface="Times New Roman" panose="02020603050405020304" pitchFamily="18" charset="0"/>
              </a:rPr>
              <a:t>Boisjoly</a:t>
            </a:r>
            <a:r>
              <a:rPr lang="en-GB" sz="1800" b="0" i="0" u="none" strike="noStrike" baseline="0" dirty="0">
                <a:latin typeface="Times New Roman" panose="02020603050405020304" pitchFamily="18" charset="0"/>
              </a:rPr>
              <a:t> testified and recommended that no launch should be attempted with temperature less than 53 °F. These managers were annoyed to postpone the launch yet again. The top management of MT was planning for the renewal of contract with NASA, for making booster rocket. The managers told Bob Lund “to take-off the engineering hat and put on your management hat”. The judgment of the engineers was not given weightage. The inability of these engineers to substantiate that the launch would be unsafe was taken by NASA as an approval by Rockwell to launch.</a:t>
            </a:r>
            <a:endParaRPr lang="en-IN" dirty="0"/>
          </a:p>
        </p:txBody>
      </p:sp>
      <p:sp>
        <p:nvSpPr>
          <p:cNvPr id="5" name="TextBox 4">
            <a:extLst>
              <a:ext uri="{FF2B5EF4-FFF2-40B4-BE49-F238E27FC236}">
                <a16:creationId xmlns:a16="http://schemas.microsoft.com/office/drawing/2014/main" id="{57E52718-A417-4C35-B1D0-90ECEF039061}"/>
              </a:ext>
            </a:extLst>
          </p:cNvPr>
          <p:cNvSpPr txBox="1"/>
          <p:nvPr/>
        </p:nvSpPr>
        <p:spPr>
          <a:xfrm>
            <a:off x="434787" y="3429000"/>
            <a:ext cx="11196919" cy="2031325"/>
          </a:xfrm>
          <a:prstGeom prst="rect">
            <a:avLst/>
          </a:prstGeom>
          <a:noFill/>
        </p:spPr>
        <p:txBody>
          <a:bodyPr wrap="square">
            <a:spAutoFit/>
          </a:bodyPr>
          <a:lstStyle/>
          <a:p>
            <a:pPr marL="285750" indent="-285750" algn="just">
              <a:buFont typeface="Arial" panose="020B0604020202020204" pitchFamily="34" charset="0"/>
              <a:buChar char="•"/>
            </a:pPr>
            <a:r>
              <a:rPr lang="en-GB" sz="1800" b="0" i="0" u="none" strike="noStrike" baseline="0" dirty="0">
                <a:latin typeface="Times New Roman" panose="02020603050405020304" pitchFamily="18" charset="0"/>
              </a:rPr>
              <a:t>At 11.38 a.m. the rockets along with Challenger rose up the sky. The cameras recorded smoke coming out of one of the filed joints on the right booster rocket. Soon there was a flame that hit the external fuel tank. At 76 seconds into the flight, the Challenger at a height of 10 miles was totally engulfed in a fireball. The crew cabin fell into the ocean killing all the seven aboard.</a:t>
            </a:r>
          </a:p>
          <a:p>
            <a:pPr algn="l"/>
            <a:endParaRPr lang="en-GB" sz="1800" b="0" i="0" u="none" strike="noStrike" baseline="0" dirty="0">
              <a:latin typeface="Times New Roman" panose="02020603050405020304" pitchFamily="18" charset="0"/>
            </a:endParaRPr>
          </a:p>
          <a:p>
            <a:pPr algn="l"/>
            <a:r>
              <a:rPr lang="en-GB" sz="1800" b="0" i="0" u="none" strike="noStrike" baseline="0" dirty="0">
                <a:latin typeface="Times New Roman" panose="02020603050405020304" pitchFamily="18" charset="0"/>
              </a:rPr>
              <a:t>    Some of the factual issues, conceptual issues and moral/normative issues in the space shuttle challenger incident, are highlighted hereunder for further study.</a:t>
            </a:r>
            <a:endParaRPr lang="en-IN" dirty="0"/>
          </a:p>
        </p:txBody>
      </p:sp>
    </p:spTree>
    <p:extLst>
      <p:ext uri="{BB962C8B-B14F-4D97-AF65-F5344CB8AC3E}">
        <p14:creationId xmlns:p14="http://schemas.microsoft.com/office/powerpoint/2010/main" val="36465232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60B3F8-F680-489B-AF7E-2B4EEA646A32}"/>
              </a:ext>
            </a:extLst>
          </p:cNvPr>
          <p:cNvPicPr>
            <a:picLocks noGrp="1" noChangeAspect="1"/>
          </p:cNvPicPr>
          <p:nvPr>
            <p:ph idx="1"/>
          </p:nvPr>
        </p:nvPicPr>
        <p:blipFill>
          <a:blip r:embed="rId2"/>
          <a:stretch>
            <a:fillRect/>
          </a:stretch>
        </p:blipFill>
        <p:spPr>
          <a:xfrm>
            <a:off x="681318" y="379177"/>
            <a:ext cx="9242611" cy="6225260"/>
          </a:xfrm>
        </p:spPr>
      </p:pic>
    </p:spTree>
    <p:extLst>
      <p:ext uri="{BB962C8B-B14F-4D97-AF65-F5344CB8AC3E}">
        <p14:creationId xmlns:p14="http://schemas.microsoft.com/office/powerpoint/2010/main" val="19387955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D88F-3DF0-4710-95BC-9E6A61619A12}"/>
              </a:ext>
            </a:extLst>
          </p:cNvPr>
          <p:cNvSpPr>
            <a:spLocks noGrp="1"/>
          </p:cNvSpPr>
          <p:nvPr>
            <p:ph type="title"/>
          </p:nvPr>
        </p:nvSpPr>
        <p:spPr>
          <a:xfrm>
            <a:off x="838200" y="365126"/>
            <a:ext cx="10515600" cy="315912"/>
          </a:xfrm>
        </p:spPr>
        <p:txBody>
          <a:bodyPr>
            <a:normAutofit fontScale="90000"/>
          </a:bodyPr>
          <a:lstStyle/>
          <a:p>
            <a:r>
              <a:rPr lang="en-IN" dirty="0"/>
              <a:t>Safety and Risk</a:t>
            </a:r>
          </a:p>
        </p:txBody>
      </p:sp>
      <p:sp>
        <p:nvSpPr>
          <p:cNvPr id="3" name="Content Placeholder 2">
            <a:extLst>
              <a:ext uri="{FF2B5EF4-FFF2-40B4-BE49-F238E27FC236}">
                <a16:creationId xmlns:a16="http://schemas.microsoft.com/office/drawing/2014/main" id="{D291D687-693A-4D2A-8F9C-315E5B70ACAF}"/>
              </a:ext>
            </a:extLst>
          </p:cNvPr>
          <p:cNvSpPr>
            <a:spLocks noGrp="1"/>
          </p:cNvSpPr>
          <p:nvPr>
            <p:ph idx="1"/>
          </p:nvPr>
        </p:nvSpPr>
        <p:spPr>
          <a:xfrm>
            <a:off x="354106" y="848472"/>
            <a:ext cx="10515600" cy="4351338"/>
          </a:xfrm>
        </p:spPr>
        <p:txBody>
          <a:bodyPr/>
          <a:lstStyle/>
          <a:p>
            <a:r>
              <a:rPr lang="en-GB" b="0" i="0" dirty="0">
                <a:solidFill>
                  <a:srgbClr val="000000"/>
                </a:solidFill>
                <a:effectLst/>
                <a:latin typeface="Arial" panose="020B0604020202020204" pitchFamily="34" charset="0"/>
              </a:rPr>
              <a:t>The terms of safety and risk are inter-related.</a:t>
            </a:r>
          </a:p>
          <a:p>
            <a:r>
              <a:rPr lang="en-GB" b="0" i="0" dirty="0">
                <a:solidFill>
                  <a:srgbClr val="000000"/>
                </a:solidFill>
                <a:effectLst/>
                <a:latin typeface="Arial" panose="020B0604020202020204" pitchFamily="34" charset="0"/>
              </a:rPr>
              <a:t> According to William W Lowrance, the famous consultant of those times, Safety was defined as “</a:t>
            </a:r>
            <a:r>
              <a:rPr lang="en-GB" b="1" i="0" dirty="0">
                <a:solidFill>
                  <a:srgbClr val="000000"/>
                </a:solidFill>
                <a:effectLst/>
                <a:latin typeface="Arial" panose="020B0604020202020204" pitchFamily="34" charset="0"/>
              </a:rPr>
              <a:t>A thing is safe if its risks are judged to be acceptable</a:t>
            </a:r>
            <a:r>
              <a:rPr lang="en-GB" b="0" i="0" dirty="0">
                <a:solidFill>
                  <a:srgbClr val="000000"/>
                </a:solidFill>
                <a:effectLst/>
                <a:latin typeface="Arial" panose="020B0604020202020204" pitchFamily="34" charset="0"/>
              </a:rPr>
              <a:t>.</a:t>
            </a:r>
          </a:p>
          <a:p>
            <a:endParaRPr lang="en-GB" dirty="0">
              <a:solidFill>
                <a:srgbClr val="000000"/>
              </a:solidFill>
              <a:latin typeface="Arial" panose="020B0604020202020204" pitchFamily="34" charset="0"/>
            </a:endParaRPr>
          </a:p>
          <a:p>
            <a:endParaRPr lang="en-IN" dirty="0"/>
          </a:p>
        </p:txBody>
      </p:sp>
      <p:pic>
        <p:nvPicPr>
          <p:cNvPr id="5" name="Picture 4">
            <a:extLst>
              <a:ext uri="{FF2B5EF4-FFF2-40B4-BE49-F238E27FC236}">
                <a16:creationId xmlns:a16="http://schemas.microsoft.com/office/drawing/2014/main" id="{56121C6D-E011-49F9-86A8-46C0FB6196BA}"/>
              </a:ext>
            </a:extLst>
          </p:cNvPr>
          <p:cNvPicPr>
            <a:picLocks noChangeAspect="1"/>
          </p:cNvPicPr>
          <p:nvPr/>
        </p:nvPicPr>
        <p:blipFill>
          <a:blip r:embed="rId2"/>
          <a:stretch>
            <a:fillRect/>
          </a:stretch>
        </p:blipFill>
        <p:spPr>
          <a:xfrm>
            <a:off x="481013" y="2889996"/>
            <a:ext cx="10113026" cy="2928097"/>
          </a:xfrm>
          <a:prstGeom prst="rect">
            <a:avLst/>
          </a:prstGeom>
        </p:spPr>
      </p:pic>
    </p:spTree>
    <p:extLst>
      <p:ext uri="{BB962C8B-B14F-4D97-AF65-F5344CB8AC3E}">
        <p14:creationId xmlns:p14="http://schemas.microsoft.com/office/powerpoint/2010/main" val="40229579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514EB-8738-45BE-A785-2B00D901E476}"/>
              </a:ext>
            </a:extLst>
          </p:cNvPr>
          <p:cNvSpPr>
            <a:spLocks noGrp="1"/>
          </p:cNvSpPr>
          <p:nvPr>
            <p:ph idx="1"/>
          </p:nvPr>
        </p:nvSpPr>
        <p:spPr>
          <a:xfrm>
            <a:off x="0" y="3796956"/>
            <a:ext cx="11851341" cy="1043986"/>
          </a:xfrm>
        </p:spPr>
        <p:txBody>
          <a:bodyPr>
            <a:normAutofit fontScale="92500"/>
          </a:bodyPr>
          <a:lstStyle/>
          <a:p>
            <a:r>
              <a:rPr lang="en-GB" sz="2000" b="0" i="0" dirty="0">
                <a:solidFill>
                  <a:srgbClr val="202124"/>
                </a:solidFill>
                <a:effectLst/>
                <a:latin typeface="arial" panose="020B0604020202020204" pitchFamily="34" charset="0"/>
              </a:rPr>
              <a:t>To help engineering teams assess the "buildability" of their project concept, they often create prototypes. A prototype is a working model of a product that is used for testing before it is manufactured. ... A prototype is </a:t>
            </a:r>
            <a:r>
              <a:rPr lang="en-GB" sz="2000" b="1" i="0" dirty="0">
                <a:solidFill>
                  <a:srgbClr val="202124"/>
                </a:solidFill>
                <a:effectLst/>
                <a:latin typeface="arial" panose="020B0604020202020204" pitchFamily="34" charset="0"/>
              </a:rPr>
              <a:t>used to test different working aspects of a product before the design is finalized</a:t>
            </a:r>
            <a:r>
              <a:rPr lang="en-GB" sz="2000" b="0" i="0" dirty="0">
                <a:solidFill>
                  <a:srgbClr val="202124"/>
                </a:solidFill>
                <a:effectLst/>
                <a:latin typeface="arial" panose="020B0604020202020204" pitchFamily="34" charset="0"/>
              </a:rPr>
              <a:t>.</a:t>
            </a:r>
            <a:endParaRPr lang="en-IN" sz="2000" dirty="0"/>
          </a:p>
        </p:txBody>
      </p:sp>
      <p:sp>
        <p:nvSpPr>
          <p:cNvPr id="5" name="TextBox 4">
            <a:extLst>
              <a:ext uri="{FF2B5EF4-FFF2-40B4-BE49-F238E27FC236}">
                <a16:creationId xmlns:a16="http://schemas.microsoft.com/office/drawing/2014/main" id="{39AFD455-AC69-4541-8AC0-3983EBAE1D7D}"/>
              </a:ext>
            </a:extLst>
          </p:cNvPr>
          <p:cNvSpPr txBox="1"/>
          <p:nvPr/>
        </p:nvSpPr>
        <p:spPr>
          <a:xfrm>
            <a:off x="363070" y="225549"/>
            <a:ext cx="11228295" cy="2862322"/>
          </a:xfrm>
          <a:prstGeom prst="rect">
            <a:avLst/>
          </a:prstGeom>
          <a:noFill/>
        </p:spPr>
        <p:txBody>
          <a:bodyPr wrap="square">
            <a:spAutoFit/>
          </a:bodyPr>
          <a:lstStyle/>
          <a:p>
            <a:pPr algn="l"/>
            <a:r>
              <a:rPr lang="en-GB" sz="1800" b="0" i="0" u="none" strike="noStrike" baseline="0" dirty="0">
                <a:latin typeface="Times New Roman" panose="02020603050405020304" pitchFamily="18" charset="0"/>
              </a:rPr>
              <a:t>Different methods are available to determine the risk (testing for safety)</a:t>
            </a:r>
          </a:p>
          <a:p>
            <a:pPr algn="l"/>
            <a:r>
              <a:rPr lang="en-GB" sz="1800" b="0" i="0" u="none" strike="noStrike" baseline="0" dirty="0">
                <a:latin typeface="Times New Roman" panose="02020603050405020304" pitchFamily="18" charset="0"/>
              </a:rPr>
              <a:t>1. Testing on the functions of the safety-system components.</a:t>
            </a:r>
          </a:p>
          <a:p>
            <a:pPr algn="l"/>
            <a:r>
              <a:rPr lang="en-GB" sz="1800" b="0" i="0" u="none" strike="noStrike" baseline="0" dirty="0">
                <a:latin typeface="Times New Roman" panose="02020603050405020304" pitchFamily="18" charset="0"/>
              </a:rPr>
              <a:t>2. </a:t>
            </a:r>
            <a:r>
              <a:rPr lang="en-GB" sz="1800" b="0" i="1" u="none" strike="noStrike" baseline="0" dirty="0">
                <a:latin typeface="Times New Roman" panose="02020603050405020304" pitchFamily="18" charset="0"/>
              </a:rPr>
              <a:t>Destructive testing</a:t>
            </a:r>
            <a:r>
              <a:rPr lang="en-GB" sz="1800" b="0" i="0" u="none" strike="noStrike" baseline="0" dirty="0">
                <a:latin typeface="Times New Roman" panose="02020603050405020304" pitchFamily="18" charset="0"/>
              </a:rPr>
              <a:t>: In this approach, testing is done till the component fails. It is too expensive,</a:t>
            </a:r>
          </a:p>
          <a:p>
            <a:pPr algn="l"/>
            <a:r>
              <a:rPr lang="en-GB" sz="1800" b="0" i="0" u="none" strike="noStrike" baseline="0" dirty="0">
                <a:latin typeface="Times New Roman" panose="02020603050405020304" pitchFamily="18" charset="0"/>
              </a:rPr>
              <a:t>but very realistic and useful.</a:t>
            </a:r>
          </a:p>
          <a:p>
            <a:pPr algn="l"/>
            <a:r>
              <a:rPr lang="en-GB" sz="1800" b="0" i="0" u="none" strike="noStrike" baseline="0" dirty="0">
                <a:latin typeface="Times New Roman" panose="02020603050405020304" pitchFamily="18" charset="0"/>
              </a:rPr>
              <a:t>3. </a:t>
            </a:r>
            <a:r>
              <a:rPr lang="en-GB" sz="1800" b="0" i="1" u="none" strike="noStrike" baseline="0" dirty="0">
                <a:latin typeface="Times New Roman" panose="02020603050405020304" pitchFamily="18" charset="0"/>
              </a:rPr>
              <a:t>Prototype testing</a:t>
            </a:r>
            <a:r>
              <a:rPr lang="en-GB" sz="1800" b="0" i="0" u="none" strike="noStrike" baseline="0" dirty="0">
                <a:latin typeface="Times New Roman" panose="02020603050405020304" pitchFamily="18" charset="0"/>
              </a:rPr>
              <a:t>: In this approach, the testing is done on a proportional scale model with all</a:t>
            </a:r>
          </a:p>
          <a:p>
            <a:pPr algn="l"/>
            <a:r>
              <a:rPr lang="en-GB" sz="1800" b="0" i="0" u="none" strike="noStrike" baseline="0" dirty="0">
                <a:latin typeface="Times New Roman" panose="02020603050405020304" pitchFamily="18" charset="0"/>
              </a:rPr>
              <a:t>vital components fixed in the system. Dimensional analysis could be used to project the</a:t>
            </a:r>
          </a:p>
          <a:p>
            <a:pPr algn="l"/>
            <a:r>
              <a:rPr lang="en-GB" sz="1800" b="0" i="0" u="none" strike="noStrike" baseline="0" dirty="0">
                <a:latin typeface="Times New Roman" panose="02020603050405020304" pitchFamily="18" charset="0"/>
              </a:rPr>
              <a:t>results at the actual conditions.</a:t>
            </a:r>
          </a:p>
          <a:p>
            <a:pPr algn="l"/>
            <a:r>
              <a:rPr lang="en-GB" sz="1800" b="0" i="0" u="none" strike="noStrike" baseline="0" dirty="0">
                <a:latin typeface="Times New Roman" panose="02020603050405020304" pitchFamily="18" charset="0"/>
              </a:rPr>
              <a:t>4. </a:t>
            </a:r>
            <a:r>
              <a:rPr lang="en-GB" sz="1800" b="0" i="1" u="none" strike="noStrike" baseline="0" dirty="0">
                <a:latin typeface="Times New Roman" panose="02020603050405020304" pitchFamily="18" charset="0"/>
              </a:rPr>
              <a:t>Simulation testing</a:t>
            </a:r>
            <a:r>
              <a:rPr lang="en-GB" sz="1800" b="0" i="0" u="none" strike="noStrike" baseline="0" dirty="0">
                <a:latin typeface="Times New Roman" panose="02020603050405020304" pitchFamily="18" charset="0"/>
              </a:rPr>
              <a:t>: With the help of computer, the simulations are done. The safe boundary</a:t>
            </a:r>
          </a:p>
          <a:p>
            <a:pPr algn="l"/>
            <a:r>
              <a:rPr lang="en-GB" sz="1800" b="0" i="0" u="none" strike="noStrike" baseline="0" dirty="0">
                <a:latin typeface="Times New Roman" panose="02020603050405020304" pitchFamily="18" charset="0"/>
              </a:rPr>
              <a:t>may be obtained. The effects of some controlled input variables on the outcomes can be</a:t>
            </a:r>
          </a:p>
          <a:p>
            <a:pPr algn="l"/>
            <a:r>
              <a:rPr lang="en-GB" sz="1800" b="0" i="0" u="none" strike="noStrike" baseline="0" dirty="0">
                <a:latin typeface="Times New Roman" panose="02020603050405020304" pitchFamily="18" charset="0"/>
              </a:rPr>
              <a:t>predicted in a better way.</a:t>
            </a:r>
            <a:endParaRPr lang="en-IN" dirty="0"/>
          </a:p>
        </p:txBody>
      </p:sp>
      <p:sp>
        <p:nvSpPr>
          <p:cNvPr id="7" name="TextBox 6">
            <a:extLst>
              <a:ext uri="{FF2B5EF4-FFF2-40B4-BE49-F238E27FC236}">
                <a16:creationId xmlns:a16="http://schemas.microsoft.com/office/drawing/2014/main" id="{7BFC0B86-CBA9-41DC-BC8A-2302853B1EBA}"/>
              </a:ext>
            </a:extLst>
          </p:cNvPr>
          <p:cNvSpPr txBox="1"/>
          <p:nvPr/>
        </p:nvSpPr>
        <p:spPr>
          <a:xfrm>
            <a:off x="163605" y="3087871"/>
            <a:ext cx="11358282" cy="646331"/>
          </a:xfrm>
          <a:prstGeom prst="rect">
            <a:avLst/>
          </a:prstGeom>
          <a:noFill/>
        </p:spPr>
        <p:txBody>
          <a:bodyPr wrap="square">
            <a:spAutoFit/>
          </a:bodyPr>
          <a:lstStyle/>
          <a:p>
            <a:r>
              <a:rPr lang="en-GB" b="1" i="0" dirty="0">
                <a:solidFill>
                  <a:srgbClr val="002D5E"/>
                </a:solidFill>
                <a:effectLst/>
                <a:latin typeface="Open Sans" panose="020B0606030504020204" pitchFamily="34" charset="0"/>
              </a:rPr>
              <a:t>Destructive testing is undertaken in order to understand a specimen’s performance or material behaviour, these procedures are carried out to the test specimen’s failure. </a:t>
            </a:r>
            <a:endParaRPr lang="en-IN" dirty="0"/>
          </a:p>
        </p:txBody>
      </p:sp>
      <p:sp>
        <p:nvSpPr>
          <p:cNvPr id="9" name="TextBox 8">
            <a:extLst>
              <a:ext uri="{FF2B5EF4-FFF2-40B4-BE49-F238E27FC236}">
                <a16:creationId xmlns:a16="http://schemas.microsoft.com/office/drawing/2014/main" id="{6EF3646C-3506-4234-9B3F-920EA7554A5B}"/>
              </a:ext>
            </a:extLst>
          </p:cNvPr>
          <p:cNvSpPr txBox="1"/>
          <p:nvPr/>
        </p:nvSpPr>
        <p:spPr>
          <a:xfrm>
            <a:off x="611839" y="4748190"/>
            <a:ext cx="10755407" cy="1200329"/>
          </a:xfrm>
          <a:prstGeom prst="rect">
            <a:avLst/>
          </a:prstGeom>
          <a:noFill/>
        </p:spPr>
        <p:txBody>
          <a:bodyPr wrap="square">
            <a:spAutoFit/>
          </a:bodyPr>
          <a:lstStyle/>
          <a:p>
            <a:r>
              <a:rPr lang="en-GB" b="0" i="0" dirty="0">
                <a:solidFill>
                  <a:srgbClr val="202124"/>
                </a:solidFill>
                <a:effectLst/>
                <a:latin typeface="arial" panose="020B0604020202020204" pitchFamily="34" charset="0"/>
              </a:rPr>
              <a:t>Simulation tests are </a:t>
            </a:r>
            <a:r>
              <a:rPr lang="en-GB" b="1" i="0" dirty="0">
                <a:solidFill>
                  <a:srgbClr val="202124"/>
                </a:solidFill>
                <a:effectLst/>
                <a:latin typeface="arial" panose="020B0604020202020204" pitchFamily="34" charset="0"/>
              </a:rPr>
              <a:t>used to assess how you would react to situations you can encounter while working and how you would solve problems</a:t>
            </a:r>
            <a:r>
              <a:rPr lang="en-GB" b="0" i="0" dirty="0">
                <a:solidFill>
                  <a:srgbClr val="202124"/>
                </a:solidFill>
                <a:effectLst/>
                <a:latin typeface="arial" panose="020B0604020202020204" pitchFamily="34" charset="0"/>
              </a:rPr>
              <a:t>. ... They are one of the most used psychometric tests because the employer gets a good insight into your attitudes, ability to solve problems, and how you handle real-life situations.</a:t>
            </a:r>
            <a:endParaRPr lang="en-IN" dirty="0"/>
          </a:p>
        </p:txBody>
      </p:sp>
    </p:spTree>
    <p:extLst>
      <p:ext uri="{BB962C8B-B14F-4D97-AF65-F5344CB8AC3E}">
        <p14:creationId xmlns:p14="http://schemas.microsoft.com/office/powerpoint/2010/main" val="23608097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D8001-2716-496C-99D0-9C15C9A7909C}"/>
              </a:ext>
            </a:extLst>
          </p:cNvPr>
          <p:cNvSpPr>
            <a:spLocks noGrp="1"/>
          </p:cNvSpPr>
          <p:nvPr>
            <p:ph idx="1"/>
          </p:nvPr>
        </p:nvSpPr>
        <p:spPr>
          <a:xfrm>
            <a:off x="407894" y="454025"/>
            <a:ext cx="10515600" cy="4351338"/>
          </a:xfrm>
        </p:spPr>
        <p:txBody>
          <a:bodyPr>
            <a:normAutofit fontScale="62500" lnSpcReduction="20000"/>
          </a:bodyPr>
          <a:lstStyle/>
          <a:p>
            <a:pPr algn="l"/>
            <a:r>
              <a:rPr lang="en-GB" b="0" i="0" dirty="0">
                <a:effectLst/>
                <a:latin typeface="Arial" panose="020B0604020202020204" pitchFamily="34" charset="0"/>
              </a:rPr>
              <a:t>Acceptability of Risk</a:t>
            </a:r>
          </a:p>
          <a:p>
            <a:pPr algn="just"/>
            <a:r>
              <a:rPr lang="en-GB" b="0" i="0" dirty="0">
                <a:solidFill>
                  <a:srgbClr val="000000"/>
                </a:solidFill>
                <a:effectLst/>
                <a:latin typeface="Arial" panose="020B0604020202020204" pitchFamily="34" charset="0"/>
              </a:rPr>
              <a:t>Lowrance in his definition observed safety as acceptable risk. Let us relate to this and further see the definition by William D. Rowe, “</a:t>
            </a:r>
            <a:r>
              <a:rPr lang="en-GB" b="1" i="0" dirty="0">
                <a:solidFill>
                  <a:srgbClr val="000000"/>
                </a:solidFill>
                <a:effectLst/>
                <a:latin typeface="Arial" panose="020B0604020202020204" pitchFamily="34" charset="0"/>
              </a:rPr>
              <a:t>a risk is acceptable when those affected are generally no longer apprehensive about it</a:t>
            </a:r>
            <a:r>
              <a:rPr lang="en-GB" b="0" i="0" dirty="0">
                <a:solidFill>
                  <a:srgbClr val="000000"/>
                </a:solidFill>
                <a:effectLst/>
                <a:latin typeface="Arial" panose="020B0604020202020204" pitchFamily="34" charset="0"/>
              </a:rPr>
              <a:t>”.</a:t>
            </a:r>
          </a:p>
          <a:p>
            <a:pPr algn="just"/>
            <a:r>
              <a:rPr lang="en-GB" b="0" i="0" dirty="0">
                <a:solidFill>
                  <a:srgbClr val="000000"/>
                </a:solidFill>
                <a:effectLst/>
                <a:latin typeface="Arial" panose="020B0604020202020204" pitchFamily="34" charset="0"/>
              </a:rPr>
              <a:t>Influential factors that lead to such apprehension are −</a:t>
            </a:r>
          </a:p>
          <a:p>
            <a:pPr algn="just">
              <a:buFont typeface="Arial" panose="020B0604020202020204" pitchFamily="34" charset="0"/>
              <a:buChar char="•"/>
            </a:pPr>
            <a:r>
              <a:rPr lang="en-GB" b="0" i="0" dirty="0">
                <a:solidFill>
                  <a:srgbClr val="000000"/>
                </a:solidFill>
                <a:effectLst/>
                <a:latin typeface="Arial" panose="020B0604020202020204" pitchFamily="34" charset="0"/>
              </a:rPr>
              <a:t>Whether the risk is accepted voluntarily.</a:t>
            </a:r>
          </a:p>
          <a:p>
            <a:pPr algn="just">
              <a:buFont typeface="Arial" panose="020B0604020202020204" pitchFamily="34" charset="0"/>
              <a:buChar char="•"/>
            </a:pPr>
            <a:r>
              <a:rPr lang="en-GB" b="0" i="0" dirty="0">
                <a:solidFill>
                  <a:srgbClr val="000000"/>
                </a:solidFill>
                <a:effectLst/>
                <a:latin typeface="Arial" panose="020B0604020202020204" pitchFamily="34" charset="0"/>
              </a:rPr>
              <a:t>The effects of knowledge on how the probabilities of harm (or benefit) are known or perceived.</a:t>
            </a:r>
          </a:p>
          <a:p>
            <a:pPr algn="just">
              <a:buFont typeface="Arial" panose="020B0604020202020204" pitchFamily="34" charset="0"/>
              <a:buChar char="•"/>
            </a:pPr>
            <a:r>
              <a:rPr lang="en-GB" b="0" i="0" dirty="0">
                <a:solidFill>
                  <a:srgbClr val="000000"/>
                </a:solidFill>
                <a:effectLst/>
                <a:latin typeface="Arial" panose="020B0604020202020204" pitchFamily="34" charset="0"/>
              </a:rPr>
              <a:t>If the risks are job-related or other pressures exist that cause people to be aware of or to overlook risks.</a:t>
            </a:r>
          </a:p>
          <a:p>
            <a:pPr algn="just">
              <a:buFont typeface="Arial" panose="020B0604020202020204" pitchFamily="34" charset="0"/>
              <a:buChar char="•"/>
            </a:pPr>
            <a:r>
              <a:rPr lang="en-GB" b="0" i="0" dirty="0">
                <a:solidFill>
                  <a:srgbClr val="000000"/>
                </a:solidFill>
                <a:effectLst/>
                <a:latin typeface="Arial" panose="020B0604020202020204" pitchFamily="34" charset="0"/>
              </a:rPr>
              <a:t>Whether the effects of a risky activity or situation are immediately noticeable or are close at hand.</a:t>
            </a:r>
          </a:p>
          <a:p>
            <a:pPr algn="just">
              <a:buFont typeface="Arial" panose="020B0604020202020204" pitchFamily="34" charset="0"/>
              <a:buChar char="•"/>
            </a:pPr>
            <a:r>
              <a:rPr lang="en-GB" b="0" i="0" dirty="0">
                <a:solidFill>
                  <a:srgbClr val="000000"/>
                </a:solidFill>
                <a:effectLst/>
                <a:latin typeface="Arial" panose="020B0604020202020204" pitchFamily="34" charset="0"/>
              </a:rPr>
              <a:t>Whether the potential victims are identifiable beforehand.</a:t>
            </a:r>
          </a:p>
          <a:p>
            <a:pPr algn="just"/>
            <a:r>
              <a:rPr lang="en-GB" b="0" i="0" dirty="0">
                <a:solidFill>
                  <a:srgbClr val="000000"/>
                </a:solidFill>
                <a:effectLst/>
                <a:latin typeface="Arial" panose="020B0604020202020204" pitchFamily="34" charset="0"/>
              </a:rPr>
              <a:t>The acceptability of risk depends upon the types of risks such as voluntary and involuntary risks, short term and long term consequences, expected probability, reversible effects, threshold levels for risk, delayed and immediate risk, etc.</a:t>
            </a:r>
          </a:p>
          <a:p>
            <a:endParaRPr lang="en-IN" dirty="0"/>
          </a:p>
        </p:txBody>
      </p:sp>
      <p:sp>
        <p:nvSpPr>
          <p:cNvPr id="5" name="TextBox 4">
            <a:extLst>
              <a:ext uri="{FF2B5EF4-FFF2-40B4-BE49-F238E27FC236}">
                <a16:creationId xmlns:a16="http://schemas.microsoft.com/office/drawing/2014/main" id="{597BC9A4-6EBB-443F-9665-6A5B7180DFEE}"/>
              </a:ext>
            </a:extLst>
          </p:cNvPr>
          <p:cNvSpPr txBox="1"/>
          <p:nvPr/>
        </p:nvSpPr>
        <p:spPr>
          <a:xfrm>
            <a:off x="618564" y="4272677"/>
            <a:ext cx="10838329" cy="1754326"/>
          </a:xfrm>
          <a:prstGeom prst="rect">
            <a:avLst/>
          </a:prstGeom>
          <a:noFill/>
        </p:spPr>
        <p:txBody>
          <a:bodyPr wrap="square">
            <a:spAutoFit/>
          </a:bodyPr>
          <a:lstStyle/>
          <a:p>
            <a:pPr algn="l"/>
            <a:r>
              <a:rPr lang="en-GB" b="0" i="0" dirty="0">
                <a:effectLst/>
                <a:latin typeface="Arial" panose="020B0604020202020204" pitchFamily="34" charset="0"/>
              </a:rPr>
              <a:t>Voluntarism and Control</a:t>
            </a:r>
          </a:p>
          <a:p>
            <a:pPr algn="just"/>
            <a:r>
              <a:rPr lang="en-GB" b="0" i="0" dirty="0">
                <a:solidFill>
                  <a:srgbClr val="000000"/>
                </a:solidFill>
                <a:effectLst/>
                <a:latin typeface="Arial" panose="020B0604020202020204" pitchFamily="34" charset="0"/>
              </a:rPr>
              <a:t>In our daily life, we come across many such things where the scopes of risk might or might not be low. The person who breaks a red signal, is prone to be a victim of an accident, but risks. A person who lives near a dumping yard is prone to ill-health, but neglects. A boy who rides a vehicle at a high speed cannot rely on the perfect functioning of the brakes. But these people take </a:t>
            </a:r>
            <a:r>
              <a:rPr lang="en-GB" b="1" i="0" dirty="0">
                <a:solidFill>
                  <a:srgbClr val="000000"/>
                </a:solidFill>
                <a:effectLst/>
                <a:latin typeface="Arial" panose="020B0604020202020204" pitchFamily="34" charset="0"/>
              </a:rPr>
              <a:t>voluntary</a:t>
            </a:r>
            <a:r>
              <a:rPr lang="en-GB" b="0" i="0" dirty="0">
                <a:solidFill>
                  <a:srgbClr val="000000"/>
                </a:solidFill>
                <a:effectLst/>
                <a:latin typeface="Arial" panose="020B0604020202020204" pitchFamily="34" charset="0"/>
              </a:rPr>
              <a:t> risks thinking they can </a:t>
            </a:r>
            <a:r>
              <a:rPr lang="en-GB" b="1" i="0" dirty="0">
                <a:solidFill>
                  <a:srgbClr val="000000"/>
                </a:solidFill>
                <a:effectLst/>
                <a:latin typeface="Arial" panose="020B0604020202020204" pitchFamily="34" charset="0"/>
              </a:rPr>
              <a:t>control</a:t>
            </a:r>
            <a:r>
              <a:rPr lang="en-GB"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14673061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61833-AF9A-4CDB-B1B3-63E16A52E5AA}"/>
              </a:ext>
            </a:extLst>
          </p:cNvPr>
          <p:cNvSpPr>
            <a:spLocks noGrp="1"/>
          </p:cNvSpPr>
          <p:nvPr>
            <p:ph idx="1"/>
          </p:nvPr>
        </p:nvSpPr>
        <p:spPr>
          <a:xfrm>
            <a:off x="542364" y="382307"/>
            <a:ext cx="11470342" cy="4351338"/>
          </a:xfrm>
        </p:spPr>
        <p:txBody>
          <a:bodyPr>
            <a:normAutofit fontScale="92500" lnSpcReduction="10000"/>
          </a:bodyPr>
          <a:lstStyle/>
          <a:p>
            <a:pPr algn="l"/>
            <a:r>
              <a:rPr lang="en-GB" b="0" i="0" dirty="0">
                <a:effectLst/>
                <a:latin typeface="Arial" panose="020B0604020202020204" pitchFamily="34" charset="0"/>
              </a:rPr>
              <a:t>Effective information on Risk assessment</a:t>
            </a:r>
          </a:p>
          <a:p>
            <a:pPr algn="just"/>
            <a:r>
              <a:rPr lang="en-GB" b="0" i="0" dirty="0">
                <a:solidFill>
                  <a:srgbClr val="000000"/>
                </a:solidFill>
                <a:effectLst/>
                <a:latin typeface="Arial" panose="020B0604020202020204" pitchFamily="34" charset="0"/>
              </a:rPr>
              <a:t>The acceptance of risks also depends on the manner in which </a:t>
            </a:r>
            <a:r>
              <a:rPr lang="en-GB" b="1" i="0" dirty="0">
                <a:solidFill>
                  <a:srgbClr val="000000"/>
                </a:solidFill>
                <a:effectLst/>
                <a:latin typeface="Arial" panose="020B0604020202020204" pitchFamily="34" charset="0"/>
              </a:rPr>
              <a:t>information</a:t>
            </a:r>
            <a:r>
              <a:rPr lang="en-GB" b="0" i="0" dirty="0">
                <a:solidFill>
                  <a:srgbClr val="000000"/>
                </a:solidFill>
                <a:effectLst/>
                <a:latin typeface="Arial" panose="020B0604020202020204" pitchFamily="34" charset="0"/>
              </a:rPr>
              <a:t> necessary for decision making is presented. A person can be motivated to violate the safety rules by explaining the higher probability of success, whereas the same person can be demotivated from such task, by explaining the probability of failure and the fatal effects of it.</a:t>
            </a:r>
          </a:p>
          <a:p>
            <a:pPr algn="l"/>
            <a:r>
              <a:rPr lang="en-GB" b="0" i="0" dirty="0">
                <a:effectLst/>
                <a:latin typeface="Arial" panose="020B0604020202020204" pitchFamily="34" charset="0"/>
              </a:rPr>
              <a:t>Job-related Risks</a:t>
            </a:r>
          </a:p>
          <a:p>
            <a:pPr algn="just"/>
            <a:r>
              <a:rPr lang="en-GB" b="0" i="0" dirty="0">
                <a:solidFill>
                  <a:srgbClr val="000000"/>
                </a:solidFill>
                <a:effectLst/>
                <a:latin typeface="Arial" panose="020B0604020202020204" pitchFamily="34" charset="0"/>
              </a:rPr>
              <a:t>In some jobs where the workers are exposed to chemicals, radiations and poisonous gases etc., they are not informed about the probable risks the workers would be facing, in doing their </a:t>
            </a:r>
            <a:r>
              <a:rPr lang="en-GB" b="1" i="0" dirty="0">
                <a:solidFill>
                  <a:srgbClr val="000000"/>
                </a:solidFill>
                <a:effectLst/>
                <a:latin typeface="Arial" panose="020B0604020202020204" pitchFamily="34" charset="0"/>
              </a:rPr>
              <a:t>jobs</a:t>
            </a:r>
            <a:r>
              <a:rPr lang="en-GB" b="0" i="0" dirty="0">
                <a:solidFill>
                  <a:srgbClr val="000000"/>
                </a:solidFill>
                <a:effectLst/>
                <a:latin typeface="Arial" panose="020B0604020202020204" pitchFamily="34" charset="0"/>
              </a:rPr>
              <a:t>. These are such dangers where the toxic environments cannot readily be seen, smelled, heard or sensed otherwise.</a:t>
            </a:r>
          </a:p>
          <a:p>
            <a:endParaRPr lang="en-IN" dirty="0"/>
          </a:p>
        </p:txBody>
      </p:sp>
      <p:sp>
        <p:nvSpPr>
          <p:cNvPr id="5" name="TextBox 4">
            <a:extLst>
              <a:ext uri="{FF2B5EF4-FFF2-40B4-BE49-F238E27FC236}">
                <a16:creationId xmlns:a16="http://schemas.microsoft.com/office/drawing/2014/main" id="{C873068C-44B5-4EBB-B0B7-895798FE7982}"/>
              </a:ext>
            </a:extLst>
          </p:cNvPr>
          <p:cNvSpPr txBox="1"/>
          <p:nvPr/>
        </p:nvSpPr>
        <p:spPr>
          <a:xfrm>
            <a:off x="744071" y="4733645"/>
            <a:ext cx="11268635" cy="1477328"/>
          </a:xfrm>
          <a:prstGeom prst="rect">
            <a:avLst/>
          </a:prstGeom>
          <a:noFill/>
        </p:spPr>
        <p:txBody>
          <a:bodyPr wrap="square">
            <a:spAutoFit/>
          </a:bodyPr>
          <a:lstStyle/>
          <a:p>
            <a:pPr algn="l"/>
            <a:r>
              <a:rPr lang="en-GB" b="0" i="0" dirty="0">
                <a:effectLst/>
                <a:latin typeface="Arial" panose="020B0604020202020204" pitchFamily="34" charset="0"/>
              </a:rPr>
              <a:t>Magnitude and Proximity</a:t>
            </a:r>
          </a:p>
          <a:p>
            <a:pPr algn="just"/>
            <a:r>
              <a:rPr lang="en-GB" b="0" i="0" dirty="0">
                <a:solidFill>
                  <a:srgbClr val="000000"/>
                </a:solidFill>
                <a:effectLst/>
                <a:latin typeface="Arial" panose="020B0604020202020204" pitchFamily="34" charset="0"/>
              </a:rPr>
              <a:t>It is unfortunate that most of us, realize the </a:t>
            </a:r>
            <a:r>
              <a:rPr lang="en-GB" b="1" i="0" dirty="0">
                <a:solidFill>
                  <a:srgbClr val="000000"/>
                </a:solidFill>
                <a:effectLst/>
                <a:latin typeface="Arial" panose="020B0604020202020204" pitchFamily="34" charset="0"/>
              </a:rPr>
              <a:t>magnitude</a:t>
            </a:r>
            <a:r>
              <a:rPr lang="en-GB" b="0" i="0" dirty="0">
                <a:solidFill>
                  <a:srgbClr val="000000"/>
                </a:solidFill>
                <a:effectLst/>
                <a:latin typeface="Arial" panose="020B0604020202020204" pitchFamily="34" charset="0"/>
              </a:rPr>
              <a:t> of risk only when we ourselves or the person who is in our close </a:t>
            </a:r>
            <a:r>
              <a:rPr lang="en-GB" b="1" i="0" dirty="0">
                <a:solidFill>
                  <a:srgbClr val="000000"/>
                </a:solidFill>
                <a:effectLst/>
                <a:latin typeface="Arial" panose="020B0604020202020204" pitchFamily="34" charset="0"/>
              </a:rPr>
              <a:t>proximity</a:t>
            </a:r>
            <a:r>
              <a:rPr lang="en-GB" b="0" i="0" dirty="0">
                <a:solidFill>
                  <a:srgbClr val="000000"/>
                </a:solidFill>
                <a:effectLst/>
                <a:latin typeface="Arial" panose="020B0604020202020204" pitchFamily="34" charset="0"/>
              </a:rPr>
              <a:t> or a relative, gets affected. A group of 20 friends including us, if gets affected or if had a narrow escape from death, affects us more than the incident occurred to a group of 50 strangers, in a group of a 1000. This proximity effect arises in perceptions of risk over time as well.</a:t>
            </a:r>
          </a:p>
        </p:txBody>
      </p:sp>
    </p:spTree>
    <p:extLst>
      <p:ext uri="{BB962C8B-B14F-4D97-AF65-F5344CB8AC3E}">
        <p14:creationId xmlns:p14="http://schemas.microsoft.com/office/powerpoint/2010/main" val="35066143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DE9E1-069B-4DC9-9D34-81A56695EFFC}"/>
              </a:ext>
            </a:extLst>
          </p:cNvPr>
          <p:cNvSpPr>
            <a:spLocks noGrp="1"/>
          </p:cNvSpPr>
          <p:nvPr>
            <p:ph idx="1"/>
          </p:nvPr>
        </p:nvSpPr>
        <p:spPr>
          <a:xfrm>
            <a:off x="416859" y="534707"/>
            <a:ext cx="10515600" cy="6386045"/>
          </a:xfrm>
        </p:spPr>
        <p:txBody>
          <a:bodyPr>
            <a:normAutofit fontScale="62500" lnSpcReduction="20000"/>
          </a:bodyPr>
          <a:lstStyle/>
          <a:p>
            <a:pPr algn="ctr"/>
            <a:r>
              <a:rPr lang="en-GB" b="0" i="0" dirty="0">
                <a:effectLst/>
                <a:latin typeface="Arial" panose="020B0604020202020204" pitchFamily="34" charset="0"/>
              </a:rPr>
              <a:t>Risk Analysis</a:t>
            </a:r>
          </a:p>
          <a:p>
            <a:pPr algn="just"/>
            <a:r>
              <a:rPr lang="en-GB" b="0" i="0" dirty="0">
                <a:solidFill>
                  <a:srgbClr val="000000"/>
                </a:solidFill>
                <a:effectLst/>
                <a:latin typeface="Arial" panose="020B0604020202020204" pitchFamily="34" charset="0"/>
              </a:rPr>
              <a:t>The study of risk analysis covers other areas such as risk identification, risk analysis, risk assessment, risk rating, suggestions on risk control and risk mitigation. In fact, risk analysis can be deeply discussed with a view on risk management study. The risk management study also includes residual risk transfer, risk financing, etc.</a:t>
            </a:r>
          </a:p>
          <a:p>
            <a:pPr algn="just"/>
            <a:r>
              <a:rPr lang="en-GB" b="0" i="0" dirty="0">
                <a:solidFill>
                  <a:srgbClr val="000000"/>
                </a:solidFill>
                <a:effectLst/>
                <a:latin typeface="Arial" panose="020B0604020202020204" pitchFamily="34" charset="0"/>
              </a:rPr>
              <a:t>A step-wise risk analysis includes −</a:t>
            </a:r>
          </a:p>
          <a:p>
            <a:pPr algn="just">
              <a:buFont typeface="Arial" panose="020B0604020202020204" pitchFamily="34" charset="0"/>
              <a:buChar char="•"/>
            </a:pPr>
            <a:r>
              <a:rPr lang="en-GB" b="0" i="0" dirty="0">
                <a:solidFill>
                  <a:srgbClr val="000000"/>
                </a:solidFill>
                <a:effectLst/>
                <a:latin typeface="Arial" panose="020B0604020202020204" pitchFamily="34" charset="0"/>
              </a:rPr>
              <a:t>Hazards identification</a:t>
            </a:r>
          </a:p>
          <a:p>
            <a:pPr algn="just">
              <a:buFont typeface="Arial" panose="020B0604020202020204" pitchFamily="34" charset="0"/>
              <a:buChar char="•"/>
            </a:pPr>
            <a:r>
              <a:rPr lang="en-GB" b="0" i="0" dirty="0">
                <a:solidFill>
                  <a:srgbClr val="000000"/>
                </a:solidFill>
                <a:effectLst/>
                <a:latin typeface="Arial" panose="020B0604020202020204" pitchFamily="34" charset="0"/>
              </a:rPr>
              <a:t>Failure modes and frequencies evaluation from established sources and best practices.</a:t>
            </a:r>
          </a:p>
          <a:p>
            <a:pPr algn="just">
              <a:buFont typeface="Arial" panose="020B0604020202020204" pitchFamily="34" charset="0"/>
              <a:buChar char="•"/>
            </a:pPr>
            <a:r>
              <a:rPr lang="en-GB" b="0" i="0" dirty="0">
                <a:solidFill>
                  <a:srgbClr val="000000"/>
                </a:solidFill>
                <a:effectLst/>
                <a:latin typeface="Arial" panose="020B0604020202020204" pitchFamily="34" charset="0"/>
              </a:rPr>
              <a:t>Selection of credible scenarios and risks.</a:t>
            </a:r>
          </a:p>
          <a:p>
            <a:pPr algn="just">
              <a:buFont typeface="Arial" panose="020B0604020202020204" pitchFamily="34" charset="0"/>
              <a:buChar char="•"/>
            </a:pPr>
            <a:r>
              <a:rPr lang="en-GB" b="0" i="0" dirty="0">
                <a:solidFill>
                  <a:srgbClr val="000000"/>
                </a:solidFill>
                <a:effectLst/>
                <a:latin typeface="Arial" panose="020B0604020202020204" pitchFamily="34" charset="0"/>
              </a:rPr>
              <a:t>Fault and event trees for various scenarios.</a:t>
            </a:r>
          </a:p>
          <a:p>
            <a:pPr algn="just">
              <a:buFont typeface="Arial" panose="020B0604020202020204" pitchFamily="34" charset="0"/>
              <a:buChar char="•"/>
            </a:pPr>
            <a:r>
              <a:rPr lang="en-GB" b="0" i="0" dirty="0">
                <a:solidFill>
                  <a:srgbClr val="000000"/>
                </a:solidFill>
                <a:effectLst/>
                <a:latin typeface="Arial" panose="020B0604020202020204" pitchFamily="34" charset="0"/>
              </a:rPr>
              <a:t>Consequences-effect calculations with work out from models.</a:t>
            </a:r>
          </a:p>
          <a:p>
            <a:pPr algn="just">
              <a:buFont typeface="Arial" panose="020B0604020202020204" pitchFamily="34" charset="0"/>
              <a:buChar char="•"/>
            </a:pPr>
            <a:r>
              <a:rPr lang="en-GB" b="0" i="0" dirty="0">
                <a:solidFill>
                  <a:srgbClr val="000000"/>
                </a:solidFill>
                <a:effectLst/>
                <a:latin typeface="Arial" panose="020B0604020202020204" pitchFamily="34" charset="0"/>
              </a:rPr>
              <a:t>Individual and societal risks.</a:t>
            </a:r>
          </a:p>
          <a:p>
            <a:pPr algn="just">
              <a:buFont typeface="Arial" panose="020B0604020202020204" pitchFamily="34" charset="0"/>
              <a:buChar char="•"/>
            </a:pPr>
            <a:r>
              <a:rPr lang="en-GB" b="0" i="0" dirty="0">
                <a:solidFill>
                  <a:srgbClr val="000000"/>
                </a:solidFill>
                <a:effectLst/>
                <a:latin typeface="Arial" panose="020B0604020202020204" pitchFamily="34" charset="0"/>
              </a:rPr>
              <a:t>ISO risk contours superimposed on layouts for various scenarios.</a:t>
            </a:r>
          </a:p>
          <a:p>
            <a:pPr algn="just">
              <a:buFont typeface="Arial" panose="020B0604020202020204" pitchFamily="34" charset="0"/>
              <a:buChar char="•"/>
            </a:pPr>
            <a:r>
              <a:rPr lang="en-GB" b="0" i="0" dirty="0">
                <a:solidFill>
                  <a:srgbClr val="000000"/>
                </a:solidFill>
                <a:effectLst/>
                <a:latin typeface="Arial" panose="020B0604020202020204" pitchFamily="34" charset="0"/>
              </a:rPr>
              <a:t>Probability and frequency analysis.</a:t>
            </a:r>
          </a:p>
          <a:p>
            <a:pPr algn="just">
              <a:buFont typeface="Arial" panose="020B0604020202020204" pitchFamily="34" charset="0"/>
              <a:buChar char="•"/>
            </a:pPr>
            <a:r>
              <a:rPr lang="en-GB" b="0" i="0" dirty="0">
                <a:solidFill>
                  <a:srgbClr val="000000"/>
                </a:solidFill>
                <a:effectLst/>
                <a:latin typeface="Arial" panose="020B0604020202020204" pitchFamily="34" charset="0"/>
              </a:rPr>
              <a:t>Established risk criteria of countries, bodies, standards.</a:t>
            </a:r>
          </a:p>
          <a:p>
            <a:pPr algn="just">
              <a:buFont typeface="Arial" panose="020B0604020202020204" pitchFamily="34" charset="0"/>
              <a:buChar char="•"/>
            </a:pPr>
            <a:r>
              <a:rPr lang="en-GB" b="0" i="0" dirty="0">
                <a:solidFill>
                  <a:srgbClr val="000000"/>
                </a:solidFill>
                <a:effectLst/>
                <a:latin typeface="Arial" panose="020B0604020202020204" pitchFamily="34" charset="0"/>
              </a:rPr>
              <a:t>Comparison of risk against defined risk criteria.</a:t>
            </a:r>
          </a:p>
          <a:p>
            <a:pPr algn="just">
              <a:buFont typeface="Arial" panose="020B0604020202020204" pitchFamily="34" charset="0"/>
              <a:buChar char="•"/>
            </a:pPr>
            <a:r>
              <a:rPr lang="en-GB" b="0" i="0" dirty="0">
                <a:solidFill>
                  <a:srgbClr val="000000"/>
                </a:solidFill>
                <a:effectLst/>
                <a:latin typeface="Arial" panose="020B0604020202020204" pitchFamily="34" charset="0"/>
              </a:rPr>
              <a:t>Identification of risk beyond the location boundary, if any.</a:t>
            </a:r>
          </a:p>
          <a:p>
            <a:pPr algn="just">
              <a:buFont typeface="Arial" panose="020B0604020202020204" pitchFamily="34" charset="0"/>
              <a:buChar char="•"/>
            </a:pPr>
            <a:r>
              <a:rPr lang="en-GB" b="0" i="0" dirty="0">
                <a:solidFill>
                  <a:srgbClr val="000000"/>
                </a:solidFill>
                <a:effectLst/>
                <a:latin typeface="Arial" panose="020B0604020202020204" pitchFamily="34" charset="0"/>
              </a:rPr>
              <a:t>Risk mitigation measures.</a:t>
            </a:r>
          </a:p>
          <a:p>
            <a:pPr algn="just"/>
            <a:r>
              <a:rPr lang="en-GB" b="0" i="0" dirty="0">
                <a:solidFill>
                  <a:srgbClr val="000000"/>
                </a:solidFill>
                <a:effectLst/>
                <a:latin typeface="Arial" panose="020B0604020202020204" pitchFamily="34" charset="0"/>
              </a:rPr>
              <a:t>All of these again depend on how the risk is compared with the benefit in doing the work with some risk. How far it is beneficial to risk also counts the actions of a person while coming out of the safety bounds.</a:t>
            </a:r>
          </a:p>
          <a:p>
            <a:endParaRPr lang="en-IN" dirty="0"/>
          </a:p>
        </p:txBody>
      </p:sp>
    </p:spTree>
    <p:extLst>
      <p:ext uri="{BB962C8B-B14F-4D97-AF65-F5344CB8AC3E}">
        <p14:creationId xmlns:p14="http://schemas.microsoft.com/office/powerpoint/2010/main" val="7433219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B69F7-D1C5-42B7-A2AD-079D31C57880}"/>
              </a:ext>
            </a:extLst>
          </p:cNvPr>
          <p:cNvSpPr>
            <a:spLocks noGrp="1"/>
          </p:cNvSpPr>
          <p:nvPr>
            <p:ph idx="1"/>
          </p:nvPr>
        </p:nvSpPr>
        <p:spPr>
          <a:xfrm>
            <a:off x="183776" y="498848"/>
            <a:ext cx="12008223" cy="6143999"/>
          </a:xfrm>
        </p:spPr>
        <p:txBody>
          <a:bodyPr>
            <a:normAutofit lnSpcReduction="10000"/>
          </a:bodyPr>
          <a:lstStyle/>
          <a:p>
            <a:pPr algn="l"/>
            <a:r>
              <a:rPr lang="en-IN" sz="1800" b="1" i="0" u="none" strike="noStrike" baseline="0" dirty="0">
                <a:latin typeface="Arial" panose="020B0604020202020204" pitchFamily="34" charset="0"/>
              </a:rPr>
              <a:t>4.2.1 Analytical Methods</a:t>
            </a:r>
          </a:p>
          <a:p>
            <a:pPr algn="l"/>
            <a:r>
              <a:rPr lang="en-GB" sz="1800" b="0" i="0" u="none" strike="noStrike" baseline="0" dirty="0">
                <a:latin typeface="Times New Roman" panose="02020603050405020304" pitchFamily="18" charset="0"/>
              </a:rPr>
              <a:t>Several analytical methods are adopted in testing for safety of a product/project.</a:t>
            </a:r>
          </a:p>
          <a:p>
            <a:pPr algn="l"/>
            <a:r>
              <a:rPr lang="en-IN" sz="1800" b="1" i="1" u="none" strike="noStrike" baseline="0" dirty="0">
                <a:latin typeface="Arial" panose="020B0604020202020204" pitchFamily="34" charset="0"/>
              </a:rPr>
              <a:t>1. Scenario Analysis</a:t>
            </a:r>
          </a:p>
          <a:p>
            <a:pPr algn="l"/>
            <a:r>
              <a:rPr lang="en-GB" sz="1800" b="0" i="0" u="none" strike="noStrike" baseline="0" dirty="0">
                <a:latin typeface="Times New Roman" panose="02020603050405020304" pitchFamily="18" charset="0"/>
              </a:rPr>
              <a:t>This is the most common method of analysis. Starting from an event, different consequences are</a:t>
            </a:r>
          </a:p>
          <a:p>
            <a:pPr algn="l"/>
            <a:r>
              <a:rPr lang="en-GB" sz="1800" b="0" i="0" u="none" strike="noStrike" baseline="0" dirty="0">
                <a:latin typeface="Times New Roman" panose="02020603050405020304" pitchFamily="18" charset="0"/>
              </a:rPr>
              <a:t>studied. This is more a qualitative method.</a:t>
            </a:r>
          </a:p>
          <a:p>
            <a:pPr algn="l"/>
            <a:r>
              <a:rPr lang="en-GB" sz="1800" b="0" i="0" u="none" strike="noStrike" baseline="0" dirty="0">
                <a:latin typeface="Times New Roman" panose="02020603050405020304" pitchFamily="18" charset="0"/>
              </a:rPr>
              <a:t>For example, a disaster recovery plan, for an organization is discussed. When the probability and</a:t>
            </a:r>
          </a:p>
          <a:p>
            <a:pPr algn="l"/>
            <a:r>
              <a:rPr lang="en-GB" sz="1800" b="0" i="0" u="none" strike="noStrike" baseline="0" dirty="0">
                <a:latin typeface="Times New Roman" panose="02020603050405020304" pitchFamily="18" charset="0"/>
              </a:rPr>
              <a:t>size of loss (indicating possibility and financial significance, respectively) are both high, risk exists.</a:t>
            </a:r>
          </a:p>
          <a:p>
            <a:pPr algn="l"/>
            <a:r>
              <a:rPr lang="en-GB" sz="1800" b="0" i="0" u="none" strike="noStrike" baseline="0" dirty="0">
                <a:latin typeface="Times New Roman" panose="02020603050405020304" pitchFamily="18" charset="0"/>
              </a:rPr>
              <a:t>On the other hand, risk is not associated with very low probability of occurrence, or with losses that</a:t>
            </a:r>
          </a:p>
          <a:p>
            <a:pPr algn="l"/>
            <a:r>
              <a:rPr lang="en-GB" sz="1800" b="0" i="0" u="none" strike="noStrike" baseline="0" dirty="0">
                <a:latin typeface="Times New Roman" panose="02020603050405020304" pitchFamily="18" charset="0"/>
              </a:rPr>
              <a:t>under any other circumstances would be considered “affordable”. But there is a </a:t>
            </a:r>
            <a:r>
              <a:rPr lang="en-GB" sz="1800" b="0" i="0" u="none" strike="noStrike" baseline="0" dirty="0" err="1">
                <a:latin typeface="Times New Roman" panose="02020603050405020304" pitchFamily="18" charset="0"/>
              </a:rPr>
              <a:t>gray</a:t>
            </a:r>
            <a:r>
              <a:rPr lang="en-GB" sz="1800" b="0" i="0" u="none" strike="noStrike" baseline="0" dirty="0">
                <a:latin typeface="Times New Roman" panose="02020603050405020304" pitchFamily="18" charset="0"/>
              </a:rPr>
              <a:t> area between</a:t>
            </a:r>
          </a:p>
          <a:p>
            <a:pPr algn="l"/>
            <a:r>
              <a:rPr lang="en-GB" sz="1800" b="0" i="0" u="none" strike="noStrike" baseline="0" dirty="0">
                <a:latin typeface="Times New Roman" panose="02020603050405020304" pitchFamily="18" charset="0"/>
              </a:rPr>
              <a:t>probability/loss combinations that are truly risky, and those that are not. This reflects the fact that the</a:t>
            </a:r>
          </a:p>
          <a:p>
            <a:pPr algn="l"/>
            <a:r>
              <a:rPr lang="en-GB" sz="1800" b="0" i="0" u="none" strike="noStrike" baseline="0" dirty="0">
                <a:latin typeface="Times New Roman" panose="02020603050405020304" pitchFamily="18" charset="0"/>
              </a:rPr>
              <a:t>boundary between risky and non-risky events is fuzzy, not exact.</a:t>
            </a:r>
          </a:p>
          <a:p>
            <a:pPr algn="l"/>
            <a:r>
              <a:rPr lang="en-GB" sz="1800" b="0" i="0" u="none" strike="noStrike" baseline="0" dirty="0">
                <a:latin typeface="Times New Roman" panose="02020603050405020304" pitchFamily="18" charset="0"/>
              </a:rPr>
              <a:t>To assess the risk faced by the organization, the planner matches the probability and loss</a:t>
            </a:r>
          </a:p>
          <a:p>
            <a:pPr algn="l"/>
            <a:r>
              <a:rPr lang="en-GB" sz="1800" b="0" i="0" u="none" strike="noStrike" baseline="0" dirty="0">
                <a:latin typeface="Times New Roman" panose="02020603050405020304" pitchFamily="18" charset="0"/>
              </a:rPr>
              <a:t>characteristics of various exposures to one’s intuition of risk. This exposure analysis can be most</a:t>
            </a:r>
          </a:p>
          <a:p>
            <a:pPr algn="l"/>
            <a:r>
              <a:rPr lang="en-GB" sz="1800" b="0" i="0" u="none" strike="noStrike" baseline="0" dirty="0">
                <a:latin typeface="Times New Roman" panose="02020603050405020304" pitchFamily="18" charset="0"/>
              </a:rPr>
              <a:t>effectively carried out using ‘loss scenarios’. A scenario is a synopsis of events or conditions leading to</a:t>
            </a:r>
          </a:p>
          <a:p>
            <a:pPr algn="l"/>
            <a:r>
              <a:rPr lang="en-GB" sz="1800" b="0" i="0" u="none" strike="noStrike" baseline="0" dirty="0">
                <a:latin typeface="Times New Roman" panose="02020603050405020304" pitchFamily="18" charset="0"/>
              </a:rPr>
              <a:t>an accident and subsequent loss. Scenarios may be specified informally, in the form of narrative, or</a:t>
            </a:r>
          </a:p>
          <a:p>
            <a:pPr algn="l"/>
            <a:r>
              <a:rPr lang="en-GB" sz="1800" b="0" i="0" u="none" strike="noStrike" baseline="0" dirty="0">
                <a:latin typeface="Times New Roman" panose="02020603050405020304" pitchFamily="18" charset="0"/>
              </a:rPr>
              <a:t>formally using diagrams and flow charts.</a:t>
            </a:r>
          </a:p>
          <a:p>
            <a:pPr algn="l"/>
            <a:r>
              <a:rPr lang="en-IN" sz="1800" b="1" i="0" u="none" strike="noStrike" baseline="0" dirty="0">
                <a:latin typeface="Times New Roman" panose="02020603050405020304" pitchFamily="18" charset="0"/>
              </a:rPr>
              <a:t>Steps for</a:t>
            </a:r>
            <a:endParaRPr lang="en-IN" dirty="0"/>
          </a:p>
        </p:txBody>
      </p:sp>
    </p:spTree>
    <p:extLst>
      <p:ext uri="{BB962C8B-B14F-4D97-AF65-F5344CB8AC3E}">
        <p14:creationId xmlns:p14="http://schemas.microsoft.com/office/powerpoint/2010/main" val="17813913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76E4-F577-4A58-B16C-E5CE71462F8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3A2E5D2-6611-4673-9324-1DE2A198CD53}"/>
              </a:ext>
            </a:extLst>
          </p:cNvPr>
          <p:cNvPicPr>
            <a:picLocks noGrp="1" noChangeAspect="1"/>
          </p:cNvPicPr>
          <p:nvPr>
            <p:ph idx="1"/>
          </p:nvPr>
        </p:nvPicPr>
        <p:blipFill>
          <a:blip r:embed="rId2"/>
          <a:stretch>
            <a:fillRect/>
          </a:stretch>
        </p:blipFill>
        <p:spPr>
          <a:xfrm>
            <a:off x="965719" y="1825625"/>
            <a:ext cx="10260562" cy="4351338"/>
          </a:xfrm>
        </p:spPr>
      </p:pic>
    </p:spTree>
    <p:extLst>
      <p:ext uri="{BB962C8B-B14F-4D97-AF65-F5344CB8AC3E}">
        <p14:creationId xmlns:p14="http://schemas.microsoft.com/office/powerpoint/2010/main" val="184453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B71AAE-9CF0-42DE-A37D-69E1ADC95D2A}"/>
              </a:ext>
            </a:extLst>
          </p:cNvPr>
          <p:cNvPicPr>
            <a:picLocks noGrp="1" noChangeAspect="1"/>
          </p:cNvPicPr>
          <p:nvPr>
            <p:ph idx="1"/>
          </p:nvPr>
        </p:nvPicPr>
        <p:blipFill rotWithShape="1">
          <a:blip r:embed="rId2"/>
          <a:srcRect l="-188" t="-1484" r="188" b="9714"/>
          <a:stretch/>
        </p:blipFill>
        <p:spPr>
          <a:xfrm>
            <a:off x="798457" y="546756"/>
            <a:ext cx="10061222" cy="5137608"/>
          </a:xfrm>
          <a:prstGeom prst="rect">
            <a:avLst/>
          </a:prstGeom>
        </p:spPr>
      </p:pic>
    </p:spTree>
    <p:extLst>
      <p:ext uri="{BB962C8B-B14F-4D97-AF65-F5344CB8AC3E}">
        <p14:creationId xmlns:p14="http://schemas.microsoft.com/office/powerpoint/2010/main" val="25656035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1469B2-03FE-4202-95B8-138DE588D6D2}"/>
              </a:ext>
            </a:extLst>
          </p:cNvPr>
          <p:cNvPicPr>
            <a:picLocks noGrp="1" noChangeAspect="1"/>
          </p:cNvPicPr>
          <p:nvPr>
            <p:ph idx="1"/>
          </p:nvPr>
        </p:nvPicPr>
        <p:blipFill>
          <a:blip r:embed="rId2"/>
          <a:stretch>
            <a:fillRect/>
          </a:stretch>
        </p:blipFill>
        <p:spPr>
          <a:xfrm>
            <a:off x="255494" y="1304365"/>
            <a:ext cx="11936506" cy="1229341"/>
          </a:xfrm>
        </p:spPr>
      </p:pic>
      <p:pic>
        <p:nvPicPr>
          <p:cNvPr id="7" name="Picture 6">
            <a:extLst>
              <a:ext uri="{FF2B5EF4-FFF2-40B4-BE49-F238E27FC236}">
                <a16:creationId xmlns:a16="http://schemas.microsoft.com/office/drawing/2014/main" id="{A82611E6-38C2-497B-83E7-4DA216030FD6}"/>
              </a:ext>
            </a:extLst>
          </p:cNvPr>
          <p:cNvPicPr>
            <a:picLocks noChangeAspect="1"/>
          </p:cNvPicPr>
          <p:nvPr/>
        </p:nvPicPr>
        <p:blipFill>
          <a:blip r:embed="rId3"/>
          <a:stretch>
            <a:fillRect/>
          </a:stretch>
        </p:blipFill>
        <p:spPr>
          <a:xfrm>
            <a:off x="425822" y="2391615"/>
            <a:ext cx="11766177" cy="3419475"/>
          </a:xfrm>
          <a:prstGeom prst="rect">
            <a:avLst/>
          </a:prstGeom>
        </p:spPr>
      </p:pic>
    </p:spTree>
    <p:extLst>
      <p:ext uri="{BB962C8B-B14F-4D97-AF65-F5344CB8AC3E}">
        <p14:creationId xmlns:p14="http://schemas.microsoft.com/office/powerpoint/2010/main" val="18918209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94D97-5DFC-48AA-A067-B92054994AEA}"/>
              </a:ext>
            </a:extLst>
          </p:cNvPr>
          <p:cNvSpPr>
            <a:spLocks noGrp="1"/>
          </p:cNvSpPr>
          <p:nvPr>
            <p:ph idx="1"/>
          </p:nvPr>
        </p:nvSpPr>
        <p:spPr>
          <a:xfrm>
            <a:off x="614081" y="830543"/>
            <a:ext cx="11362765" cy="5229598"/>
          </a:xfrm>
        </p:spPr>
        <p:txBody>
          <a:bodyPr>
            <a:normAutofit fontScale="92500" lnSpcReduction="10000"/>
          </a:bodyPr>
          <a:lstStyle/>
          <a:p>
            <a:pPr algn="l"/>
            <a:r>
              <a:rPr lang="en-GB" sz="1800" b="1" i="0" u="none" strike="noStrike" baseline="0" dirty="0">
                <a:latin typeface="Times New Roman" panose="02020603050405020304" pitchFamily="18" charset="0"/>
              </a:rPr>
              <a:t>A. STEPS TO CONDUCT FMEA</a:t>
            </a:r>
          </a:p>
          <a:p>
            <a:pPr algn="l"/>
            <a:r>
              <a:rPr lang="en-GB" sz="1800" b="0" i="0" u="none" strike="noStrike" baseline="0" dirty="0">
                <a:latin typeface="Times New Roman" panose="02020603050405020304" pitchFamily="18" charset="0"/>
              </a:rPr>
              <a:t>FMEA is a cross-functional team management. Throughout the product development cycles,</a:t>
            </a:r>
          </a:p>
          <a:p>
            <a:pPr algn="l"/>
            <a:r>
              <a:rPr lang="en-GB" sz="1800" b="0" i="0" u="none" strike="noStrike" baseline="0" dirty="0">
                <a:latin typeface="Times New Roman" panose="02020603050405020304" pitchFamily="18" charset="0"/>
              </a:rPr>
              <a:t>changes and updates will be introduced to the product and process. These changes have to be reviewed</a:t>
            </a:r>
          </a:p>
          <a:p>
            <a:pPr algn="l"/>
            <a:r>
              <a:rPr lang="en-GB" sz="1800" b="0" i="0" u="none" strike="noStrike" baseline="0" dirty="0">
                <a:latin typeface="Times New Roman" panose="02020603050405020304" pitchFamily="18" charset="0"/>
              </a:rPr>
              <a:t>because they can introduce new risks or failure modes. It is thus necessary to review and update</a:t>
            </a:r>
          </a:p>
          <a:p>
            <a:pPr algn="l"/>
            <a:r>
              <a:rPr lang="en-IN" sz="1800" b="0" i="0" u="none" strike="noStrike" baseline="0" dirty="0">
                <a:latin typeface="Times New Roman" panose="02020603050405020304" pitchFamily="18" charset="0"/>
              </a:rPr>
              <a:t>changes.</a:t>
            </a:r>
          </a:p>
          <a:p>
            <a:pPr algn="l"/>
            <a:r>
              <a:rPr lang="en-GB" sz="1800" b="0" i="0" u="none" strike="noStrike" baseline="0" dirty="0">
                <a:latin typeface="Times New Roman" panose="02020603050405020304" pitchFamily="18" charset="0"/>
              </a:rPr>
              <a:t>1. Product/process and its function must be understood first. This is the most fundamental</a:t>
            </a:r>
          </a:p>
          <a:p>
            <a:pPr algn="l"/>
            <a:r>
              <a:rPr lang="en-GB" sz="1800" b="0" i="0" u="none" strike="noStrike" baseline="0" dirty="0">
                <a:latin typeface="Times New Roman" panose="02020603050405020304" pitchFamily="18" charset="0"/>
              </a:rPr>
              <a:t>concept to be adopted in this methodology. This understanding helps the engineer to identify</a:t>
            </a:r>
          </a:p>
          <a:p>
            <a:pPr algn="l"/>
            <a:r>
              <a:rPr lang="en-GB" sz="1800" b="0" i="0" u="none" strike="noStrike" baseline="0" dirty="0">
                <a:latin typeface="Times New Roman" panose="02020603050405020304" pitchFamily="18" charset="0"/>
              </a:rPr>
              <a:t>product/process function that fall with the intended and unintended users.</a:t>
            </a:r>
          </a:p>
          <a:p>
            <a:pPr algn="l"/>
            <a:r>
              <a:rPr lang="en-GB" sz="1800" b="0" i="0" u="none" strike="noStrike" baseline="0" dirty="0">
                <a:latin typeface="Times New Roman" panose="02020603050405020304" pitchFamily="18" charset="0"/>
              </a:rPr>
              <a:t>2. Block diagram of product/process is created and developed. The diagram shows the major</a:t>
            </a:r>
          </a:p>
          <a:p>
            <a:pPr algn="l"/>
            <a:r>
              <a:rPr lang="en-GB" sz="1800" b="0" i="0" u="none" strike="noStrike" baseline="0" dirty="0">
                <a:latin typeface="Times New Roman" panose="02020603050405020304" pitchFamily="18" charset="0"/>
              </a:rPr>
              <a:t>components or process steps as blocks, identifies their relations namely, input, function and</a:t>
            </a:r>
          </a:p>
          <a:p>
            <a:pPr algn="l"/>
            <a:r>
              <a:rPr lang="en-GB" sz="1800" b="0" i="0" u="none" strike="noStrike" baseline="0" dirty="0">
                <a:latin typeface="Times New Roman" panose="02020603050405020304" pitchFamily="18" charset="0"/>
              </a:rPr>
              <a:t>output of the design. The diagram shows logical relationship of components and establishes</a:t>
            </a:r>
          </a:p>
          <a:p>
            <a:pPr algn="l"/>
            <a:r>
              <a:rPr lang="en-GB" sz="1800" b="0" i="0" u="none" strike="noStrike" baseline="0" dirty="0">
                <a:latin typeface="Times New Roman" panose="02020603050405020304" pitchFamily="18" charset="0"/>
              </a:rPr>
              <a:t>a structure for FMEA. The block diagram should always be included in the FMEA form.</a:t>
            </a:r>
          </a:p>
          <a:p>
            <a:pPr algn="l"/>
            <a:r>
              <a:rPr lang="en-GB" sz="1800" b="0" i="0" u="none" strike="noStrike" baseline="0" dirty="0">
                <a:latin typeface="Times New Roman" panose="02020603050405020304" pitchFamily="18" charset="0"/>
              </a:rPr>
              <a:t>3. Header on FMEA form is completed. FMEA form includes part/process name, model date,</a:t>
            </a:r>
          </a:p>
          <a:p>
            <a:pPr algn="l"/>
            <a:r>
              <a:rPr lang="en-IN" sz="1800" b="0" i="0" u="none" strike="noStrike" baseline="0" dirty="0">
                <a:latin typeface="Times New Roman" panose="02020603050405020304" pitchFamily="18" charset="0"/>
              </a:rPr>
              <a:t>revision date, and responsibility.</a:t>
            </a:r>
          </a:p>
          <a:p>
            <a:pPr algn="l"/>
            <a:r>
              <a:rPr lang="en-GB" sz="1800" b="0" i="0" u="none" strike="noStrike" baseline="0" dirty="0">
                <a:latin typeface="Times New Roman" panose="02020603050405020304" pitchFamily="18" charset="0"/>
              </a:rPr>
              <a:t>4. The items/functions are listed logically in the FMEA form, based on the block diagram</a:t>
            </a:r>
            <a:endParaRPr lang="en-IN" dirty="0"/>
          </a:p>
        </p:txBody>
      </p:sp>
    </p:spTree>
    <p:extLst>
      <p:ext uri="{BB962C8B-B14F-4D97-AF65-F5344CB8AC3E}">
        <p14:creationId xmlns:p14="http://schemas.microsoft.com/office/powerpoint/2010/main" val="828896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6D379-E16C-4FCD-B65A-D8FF3B14BEE6}"/>
              </a:ext>
            </a:extLst>
          </p:cNvPr>
          <p:cNvSpPr>
            <a:spLocks noGrp="1"/>
          </p:cNvSpPr>
          <p:nvPr>
            <p:ph idx="1"/>
          </p:nvPr>
        </p:nvSpPr>
        <p:spPr>
          <a:xfrm>
            <a:off x="273424" y="525742"/>
            <a:ext cx="12097870" cy="5615081"/>
          </a:xfrm>
        </p:spPr>
        <p:txBody>
          <a:bodyPr>
            <a:normAutofit/>
          </a:bodyPr>
          <a:lstStyle/>
          <a:p>
            <a:pPr algn="l"/>
            <a:r>
              <a:rPr lang="en-GB" sz="1800" b="0" i="0" u="none" strike="noStrike" baseline="0" dirty="0">
                <a:latin typeface="Times New Roman" panose="02020603050405020304" pitchFamily="18" charset="0"/>
              </a:rPr>
              <a:t>5. Then failure modes are identified. A failure mode is defined wherein a component, subsystem,</a:t>
            </a:r>
          </a:p>
          <a:p>
            <a:pPr algn="l"/>
            <a:r>
              <a:rPr lang="en-GB" sz="1800" b="0" i="0" u="none" strike="noStrike" baseline="0" dirty="0">
                <a:latin typeface="Times New Roman" panose="02020603050405020304" pitchFamily="18" charset="0"/>
              </a:rPr>
              <a:t>system, and process could potentially fail to meet the design intent.</a:t>
            </a:r>
          </a:p>
          <a:p>
            <a:pPr algn="l"/>
            <a:r>
              <a:rPr lang="en-GB" sz="1800" b="0" i="0" u="none" strike="noStrike" baseline="0" dirty="0">
                <a:latin typeface="Times New Roman" panose="02020603050405020304" pitchFamily="18" charset="0"/>
              </a:rPr>
              <a:t>6. A failure mode in one component can cause failure in another. Each failure should be listed</a:t>
            </a:r>
          </a:p>
          <a:p>
            <a:pPr algn="l"/>
            <a:r>
              <a:rPr lang="en-GB" sz="1800" b="0" i="0" u="none" strike="noStrike" baseline="0" dirty="0">
                <a:latin typeface="Times New Roman" panose="02020603050405020304" pitchFamily="18" charset="0"/>
              </a:rPr>
              <a:t>in </a:t>
            </a:r>
            <a:r>
              <a:rPr lang="en-GB" sz="1800" b="0" i="0" u="none" strike="noStrike" baseline="0" dirty="0" err="1">
                <a:latin typeface="Times New Roman" panose="02020603050405020304" pitchFamily="18" charset="0"/>
              </a:rPr>
              <a:t>echnical</a:t>
            </a:r>
            <a:r>
              <a:rPr lang="en-GB" sz="1800" b="0" i="0" u="none" strike="noStrike" baseline="0" dirty="0">
                <a:latin typeface="Times New Roman" panose="02020603050405020304" pitchFamily="18" charset="0"/>
              </a:rPr>
              <a:t> terms. Listing should be done component- or process-wise.</a:t>
            </a:r>
          </a:p>
          <a:p>
            <a:pPr algn="l"/>
            <a:r>
              <a:rPr lang="en-GB" sz="1800" b="0" i="0" u="none" strike="noStrike" baseline="0" dirty="0">
                <a:latin typeface="Times New Roman" panose="02020603050405020304" pitchFamily="18" charset="0"/>
              </a:rPr>
              <a:t>7. Then the effects of each risk/failure mode are described. This is done as perceived by both</a:t>
            </a:r>
          </a:p>
          <a:p>
            <a:pPr algn="l"/>
            <a:r>
              <a:rPr lang="en-GB" sz="1800" b="0" i="0" u="none" strike="noStrike" baseline="0" dirty="0">
                <a:latin typeface="Times New Roman" panose="02020603050405020304" pitchFamily="18" charset="0"/>
              </a:rPr>
              <a:t>internal and external customers. The examples of risk/failure effect may include injury to</a:t>
            </a:r>
          </a:p>
          <a:p>
            <a:pPr algn="l"/>
            <a:r>
              <a:rPr lang="en-GB" sz="1800" b="0" i="0" u="none" strike="noStrike" baseline="0" dirty="0">
                <a:latin typeface="Times New Roman" panose="02020603050405020304" pitchFamily="18" charset="0"/>
              </a:rPr>
              <a:t>the user, environment, equipment, and degraded performance. Then a numerical ranking is</a:t>
            </a:r>
          </a:p>
          <a:p>
            <a:pPr algn="l"/>
            <a:r>
              <a:rPr lang="en-GB" sz="1800" b="0" i="0" u="none" strike="noStrike" baseline="0" dirty="0">
                <a:latin typeface="Times New Roman" panose="02020603050405020304" pitchFamily="18" charset="0"/>
              </a:rPr>
              <a:t>assigned to each risk or failure. It depends upon the severity of the effect. Commonly, in the</a:t>
            </a:r>
          </a:p>
          <a:p>
            <a:pPr algn="l"/>
            <a:r>
              <a:rPr lang="en-GB" sz="1800" b="0" i="0" u="none" strike="noStrike" baseline="0" dirty="0">
                <a:latin typeface="Times New Roman" panose="02020603050405020304" pitchFamily="18" charset="0"/>
              </a:rPr>
              <a:t>scale, No.1 is used to represent no effect and 10 to indicate very severe failure, affecting</a:t>
            </a:r>
          </a:p>
          <a:p>
            <a:pPr algn="l"/>
            <a:r>
              <a:rPr lang="en-GB" sz="1800" b="0" i="0" u="none" strike="noStrike" baseline="0" dirty="0">
                <a:latin typeface="Times New Roman" panose="02020603050405020304" pitchFamily="18" charset="0"/>
              </a:rPr>
              <a:t>system of operation and user. By this, the failures can be prioritized and real critical risks</a:t>
            </a:r>
          </a:p>
          <a:p>
            <a:pPr algn="l"/>
            <a:r>
              <a:rPr lang="en-IN" sz="1800" b="0" i="0" u="none" strike="noStrike" baseline="0" dirty="0">
                <a:latin typeface="Times New Roman" panose="02020603050405020304" pitchFamily="18" charset="0"/>
              </a:rPr>
              <a:t>can be addressed first.</a:t>
            </a:r>
          </a:p>
          <a:p>
            <a:pPr algn="l"/>
            <a:r>
              <a:rPr lang="en-GB" sz="1800" b="0" i="0" u="none" strike="noStrike" baseline="0" dirty="0">
                <a:latin typeface="Times New Roman" panose="02020603050405020304" pitchFamily="18" charset="0"/>
              </a:rPr>
              <a:t>8. Then the causes of each failure mode have to be identified. A cause is defined as a design</a:t>
            </a:r>
          </a:p>
          <a:p>
            <a:pPr algn="l"/>
            <a:r>
              <a:rPr lang="en-GB" sz="1800" b="0" i="0" u="none" strike="noStrike" baseline="0" dirty="0">
                <a:latin typeface="Times New Roman" panose="02020603050405020304" pitchFamily="18" charset="0"/>
              </a:rPr>
              <a:t>weakness that results in a failure. The potential causes for each failure mode are identified.</a:t>
            </a:r>
          </a:p>
          <a:p>
            <a:pPr algn="l"/>
            <a:r>
              <a:rPr lang="en-GB" sz="1800" b="0" i="0" u="none" strike="noStrike" baseline="0" dirty="0">
                <a:latin typeface="Times New Roman" panose="02020603050405020304" pitchFamily="18" charset="0"/>
              </a:rPr>
              <a:t>The potential causes, for example, may be improper torque or contamination or excessive</a:t>
            </a:r>
          </a:p>
          <a:p>
            <a:pPr algn="l"/>
            <a:r>
              <a:rPr lang="en-IN" sz="1800" b="0" i="0" u="none" strike="noStrike" baseline="0" dirty="0">
                <a:latin typeface="Times New Roman" panose="02020603050405020304" pitchFamily="18" charset="0"/>
              </a:rPr>
              <a:t>loading or external vibration</a:t>
            </a:r>
            <a:endParaRPr lang="en-IN" dirty="0"/>
          </a:p>
        </p:txBody>
      </p:sp>
    </p:spTree>
    <p:extLst>
      <p:ext uri="{BB962C8B-B14F-4D97-AF65-F5344CB8AC3E}">
        <p14:creationId xmlns:p14="http://schemas.microsoft.com/office/powerpoint/2010/main" val="23290280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05DE9B-746A-43EB-9A91-757AF46E36C4}"/>
              </a:ext>
            </a:extLst>
          </p:cNvPr>
          <p:cNvPicPr>
            <a:picLocks noGrp="1" noChangeAspect="1"/>
          </p:cNvPicPr>
          <p:nvPr>
            <p:ph idx="1"/>
          </p:nvPr>
        </p:nvPicPr>
        <p:blipFill>
          <a:blip r:embed="rId2"/>
          <a:stretch>
            <a:fillRect/>
          </a:stretch>
        </p:blipFill>
        <p:spPr>
          <a:xfrm>
            <a:off x="68075" y="725254"/>
            <a:ext cx="10029825" cy="4095750"/>
          </a:xfrm>
        </p:spPr>
      </p:pic>
    </p:spTree>
    <p:extLst>
      <p:ext uri="{BB962C8B-B14F-4D97-AF65-F5344CB8AC3E}">
        <p14:creationId xmlns:p14="http://schemas.microsoft.com/office/powerpoint/2010/main" val="7736482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6AD8AB-B00C-4E8B-9216-AFC742566207}"/>
              </a:ext>
            </a:extLst>
          </p:cNvPr>
          <p:cNvPicPr>
            <a:picLocks noGrp="1" noChangeAspect="1"/>
          </p:cNvPicPr>
          <p:nvPr>
            <p:ph idx="1"/>
          </p:nvPr>
        </p:nvPicPr>
        <p:blipFill>
          <a:blip r:embed="rId2"/>
          <a:stretch>
            <a:fillRect/>
          </a:stretch>
        </p:blipFill>
        <p:spPr>
          <a:xfrm>
            <a:off x="0" y="874916"/>
            <a:ext cx="10515600" cy="2362073"/>
          </a:xfrm>
        </p:spPr>
      </p:pic>
    </p:spTree>
    <p:extLst>
      <p:ext uri="{BB962C8B-B14F-4D97-AF65-F5344CB8AC3E}">
        <p14:creationId xmlns:p14="http://schemas.microsoft.com/office/powerpoint/2010/main" val="17746587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A90E-B3F4-41A7-AD89-EFC586409CE6}"/>
              </a:ext>
            </a:extLst>
          </p:cNvPr>
          <p:cNvSpPr>
            <a:spLocks noGrp="1"/>
          </p:cNvSpPr>
          <p:nvPr>
            <p:ph type="title"/>
          </p:nvPr>
        </p:nvSpPr>
        <p:spPr>
          <a:xfrm>
            <a:off x="1033181" y="96184"/>
            <a:ext cx="10515600" cy="638921"/>
          </a:xfrm>
        </p:spPr>
        <p:txBody>
          <a:bodyPr>
            <a:normAutofit/>
          </a:bodyPr>
          <a:lstStyle/>
          <a:p>
            <a:r>
              <a:rPr lang="en-IN" sz="2000" b="1" u="none" strike="noStrike" baseline="0" dirty="0">
                <a:latin typeface="+mn-lt"/>
              </a:rPr>
              <a:t>Fault-tree Analysis</a:t>
            </a:r>
            <a:endParaRPr lang="en-IN" sz="2000" b="1" dirty="0">
              <a:latin typeface="+mn-lt"/>
            </a:endParaRPr>
          </a:p>
        </p:txBody>
      </p:sp>
      <p:sp>
        <p:nvSpPr>
          <p:cNvPr id="3" name="Content Placeholder 2">
            <a:extLst>
              <a:ext uri="{FF2B5EF4-FFF2-40B4-BE49-F238E27FC236}">
                <a16:creationId xmlns:a16="http://schemas.microsoft.com/office/drawing/2014/main" id="{20D87F1D-9DCF-4E89-AB36-8CAFB154CD2C}"/>
              </a:ext>
            </a:extLst>
          </p:cNvPr>
          <p:cNvSpPr>
            <a:spLocks noGrp="1"/>
          </p:cNvSpPr>
          <p:nvPr>
            <p:ph idx="1"/>
          </p:nvPr>
        </p:nvSpPr>
        <p:spPr>
          <a:xfrm>
            <a:off x="463923" y="561601"/>
            <a:ext cx="11264153" cy="4351338"/>
          </a:xfrm>
        </p:spPr>
        <p:txBody>
          <a:bodyPr/>
          <a:lstStyle/>
          <a:p>
            <a:pPr algn="just">
              <a:lnSpc>
                <a:spcPct val="150000"/>
              </a:lnSpc>
            </a:pPr>
            <a:r>
              <a:rPr lang="en-GB" sz="1800" b="0" i="0" u="none" strike="noStrike" baseline="0" dirty="0">
                <a:latin typeface="Times New Roman" panose="02020603050405020304" pitchFamily="18" charset="0"/>
              </a:rPr>
              <a:t>This is a qualitative method and was originated by Bell Telephones. It is technology-based deductive logic. The failure (undesirable event) is initially defined, and the events (causal relationships) leading to that failure are identified at different components level. This method can combine hardware failures </a:t>
            </a:r>
            <a:r>
              <a:rPr lang="en-IN" sz="1800" b="0" i="0" u="none" strike="noStrike" baseline="0" dirty="0">
                <a:latin typeface="Times New Roman" panose="02020603050405020304" pitchFamily="18" charset="0"/>
              </a:rPr>
              <a:t>and human failures</a:t>
            </a:r>
          </a:p>
          <a:p>
            <a:pPr marL="0" indent="0" algn="just">
              <a:lnSpc>
                <a:spcPct val="150000"/>
              </a:lnSpc>
              <a:buNone/>
            </a:pPr>
            <a:r>
              <a:rPr lang="en-GB" sz="1800" b="1" i="0" u="none" strike="noStrike" baseline="0" dirty="0">
                <a:latin typeface="Times New Roman" panose="02020603050405020304" pitchFamily="18" charset="0"/>
              </a:rPr>
              <a:t>Example 3: </a:t>
            </a:r>
            <a:r>
              <a:rPr lang="en-GB" sz="1800" b="0" i="0" u="none" strike="noStrike" baseline="0" dirty="0">
                <a:latin typeface="Times New Roman" panose="02020603050405020304" pitchFamily="18" charset="0"/>
              </a:rPr>
              <a:t>An automobile car does not start. The details of this case are shown in Fig.</a:t>
            </a:r>
          </a:p>
          <a:p>
            <a:pPr marL="0" indent="0" algn="just">
              <a:lnSpc>
                <a:spcPct val="150000"/>
              </a:lnSpc>
              <a:buNone/>
            </a:pPr>
            <a:endParaRPr lang="en-IN" dirty="0"/>
          </a:p>
        </p:txBody>
      </p:sp>
      <p:pic>
        <p:nvPicPr>
          <p:cNvPr id="5" name="Picture 4">
            <a:extLst>
              <a:ext uri="{FF2B5EF4-FFF2-40B4-BE49-F238E27FC236}">
                <a16:creationId xmlns:a16="http://schemas.microsoft.com/office/drawing/2014/main" id="{F79101F0-3D03-4E14-9A5D-D29BB2B56AA2}"/>
              </a:ext>
            </a:extLst>
          </p:cNvPr>
          <p:cNvPicPr>
            <a:picLocks noChangeAspect="1"/>
          </p:cNvPicPr>
          <p:nvPr/>
        </p:nvPicPr>
        <p:blipFill>
          <a:blip r:embed="rId2"/>
          <a:stretch>
            <a:fillRect/>
          </a:stretch>
        </p:blipFill>
        <p:spPr>
          <a:xfrm>
            <a:off x="1544275" y="2697723"/>
            <a:ext cx="6873584" cy="4023752"/>
          </a:xfrm>
          <a:prstGeom prst="rect">
            <a:avLst/>
          </a:prstGeom>
        </p:spPr>
      </p:pic>
    </p:spTree>
    <p:extLst>
      <p:ext uri="{BB962C8B-B14F-4D97-AF65-F5344CB8AC3E}">
        <p14:creationId xmlns:p14="http://schemas.microsoft.com/office/powerpoint/2010/main" val="14833621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37745E6-D40D-44E6-88A8-72DDB8EB98C2}"/>
              </a:ext>
            </a:extLst>
          </p:cNvPr>
          <p:cNvPicPr>
            <a:picLocks noGrp="1" noChangeAspect="1"/>
          </p:cNvPicPr>
          <p:nvPr>
            <p:ph idx="1"/>
          </p:nvPr>
        </p:nvPicPr>
        <p:blipFill>
          <a:blip r:embed="rId2"/>
          <a:stretch>
            <a:fillRect/>
          </a:stretch>
        </p:blipFill>
        <p:spPr>
          <a:xfrm>
            <a:off x="2984458" y="4211515"/>
            <a:ext cx="5710199" cy="2722706"/>
          </a:xfrm>
        </p:spPr>
      </p:pic>
      <p:pic>
        <p:nvPicPr>
          <p:cNvPr id="5" name="Picture 4">
            <a:extLst>
              <a:ext uri="{FF2B5EF4-FFF2-40B4-BE49-F238E27FC236}">
                <a16:creationId xmlns:a16="http://schemas.microsoft.com/office/drawing/2014/main" id="{1CE14F71-A228-482D-A265-66E698EBDFC2}"/>
              </a:ext>
            </a:extLst>
          </p:cNvPr>
          <p:cNvPicPr>
            <a:picLocks noChangeAspect="1"/>
          </p:cNvPicPr>
          <p:nvPr/>
        </p:nvPicPr>
        <p:blipFill>
          <a:blip r:embed="rId3"/>
          <a:stretch>
            <a:fillRect/>
          </a:stretch>
        </p:blipFill>
        <p:spPr>
          <a:xfrm>
            <a:off x="926125" y="393886"/>
            <a:ext cx="2578567" cy="287151"/>
          </a:xfrm>
          <a:prstGeom prst="rect">
            <a:avLst/>
          </a:prstGeom>
        </p:spPr>
      </p:pic>
      <p:pic>
        <p:nvPicPr>
          <p:cNvPr id="9" name="Picture 8">
            <a:extLst>
              <a:ext uri="{FF2B5EF4-FFF2-40B4-BE49-F238E27FC236}">
                <a16:creationId xmlns:a16="http://schemas.microsoft.com/office/drawing/2014/main" id="{68C3B05C-10DB-4167-AC97-C7ACE9FF85D6}"/>
              </a:ext>
            </a:extLst>
          </p:cNvPr>
          <p:cNvPicPr>
            <a:picLocks noChangeAspect="1"/>
          </p:cNvPicPr>
          <p:nvPr/>
        </p:nvPicPr>
        <p:blipFill>
          <a:blip r:embed="rId4"/>
          <a:stretch>
            <a:fillRect/>
          </a:stretch>
        </p:blipFill>
        <p:spPr>
          <a:xfrm>
            <a:off x="926125" y="975379"/>
            <a:ext cx="9826867" cy="3397054"/>
          </a:xfrm>
          <a:prstGeom prst="rect">
            <a:avLst/>
          </a:prstGeom>
        </p:spPr>
      </p:pic>
      <p:sp>
        <p:nvSpPr>
          <p:cNvPr id="6" name="TextBox 5">
            <a:extLst>
              <a:ext uri="{FF2B5EF4-FFF2-40B4-BE49-F238E27FC236}">
                <a16:creationId xmlns:a16="http://schemas.microsoft.com/office/drawing/2014/main" id="{6561709F-FC56-4910-B8EF-2D8D4519848D}"/>
              </a:ext>
            </a:extLst>
          </p:cNvPr>
          <p:cNvSpPr txBox="1"/>
          <p:nvPr/>
        </p:nvSpPr>
        <p:spPr>
          <a:xfrm>
            <a:off x="4033471" y="505043"/>
            <a:ext cx="6097464" cy="646331"/>
          </a:xfrm>
          <a:prstGeom prst="rect">
            <a:avLst/>
          </a:prstGeom>
          <a:noFill/>
        </p:spPr>
        <p:txBody>
          <a:bodyPr wrap="square">
            <a:spAutoFit/>
          </a:bodyPr>
          <a:lstStyle/>
          <a:p>
            <a:r>
              <a:rPr lang="en-GB" b="0" i="0" dirty="0">
                <a:solidFill>
                  <a:srgbClr val="202124"/>
                </a:solidFill>
                <a:effectLst/>
                <a:latin typeface="arial" panose="020B0604020202020204" pitchFamily="34" charset="0"/>
              </a:rPr>
              <a:t> Event tree analysis provides a model for examining the possible outcomes from a single event.</a:t>
            </a:r>
            <a:endParaRPr lang="en-IN" dirty="0"/>
          </a:p>
        </p:txBody>
      </p:sp>
    </p:spTree>
    <p:extLst>
      <p:ext uri="{BB962C8B-B14F-4D97-AF65-F5344CB8AC3E}">
        <p14:creationId xmlns:p14="http://schemas.microsoft.com/office/powerpoint/2010/main" val="17217292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7F519D-997D-43C2-AAA5-1D8DA9CD0F3F}"/>
              </a:ext>
            </a:extLst>
          </p:cNvPr>
          <p:cNvPicPr>
            <a:picLocks noGrp="1" noChangeAspect="1"/>
          </p:cNvPicPr>
          <p:nvPr>
            <p:ph idx="1"/>
          </p:nvPr>
        </p:nvPicPr>
        <p:blipFill>
          <a:blip r:embed="rId2"/>
          <a:stretch>
            <a:fillRect/>
          </a:stretch>
        </p:blipFill>
        <p:spPr>
          <a:xfrm>
            <a:off x="844063" y="191506"/>
            <a:ext cx="10920890" cy="5312479"/>
          </a:xfrm>
        </p:spPr>
      </p:pic>
      <p:pic>
        <p:nvPicPr>
          <p:cNvPr id="7" name="Picture 6">
            <a:extLst>
              <a:ext uri="{FF2B5EF4-FFF2-40B4-BE49-F238E27FC236}">
                <a16:creationId xmlns:a16="http://schemas.microsoft.com/office/drawing/2014/main" id="{71753664-4AE3-4E15-ACFB-C67428349405}"/>
              </a:ext>
            </a:extLst>
          </p:cNvPr>
          <p:cNvPicPr>
            <a:picLocks noChangeAspect="1"/>
          </p:cNvPicPr>
          <p:nvPr/>
        </p:nvPicPr>
        <p:blipFill>
          <a:blip r:embed="rId3"/>
          <a:stretch>
            <a:fillRect/>
          </a:stretch>
        </p:blipFill>
        <p:spPr>
          <a:xfrm>
            <a:off x="995362" y="5802922"/>
            <a:ext cx="10201275" cy="561975"/>
          </a:xfrm>
          <a:prstGeom prst="rect">
            <a:avLst/>
          </a:prstGeom>
        </p:spPr>
      </p:pic>
    </p:spTree>
    <p:extLst>
      <p:ext uri="{BB962C8B-B14F-4D97-AF65-F5344CB8AC3E}">
        <p14:creationId xmlns:p14="http://schemas.microsoft.com/office/powerpoint/2010/main" val="3530671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FFC3BF-2D0C-4BE6-8FAD-2E518AD418EC}"/>
              </a:ext>
            </a:extLst>
          </p:cNvPr>
          <p:cNvPicPr>
            <a:picLocks noGrp="1" noChangeAspect="1"/>
          </p:cNvPicPr>
          <p:nvPr>
            <p:ph idx="1"/>
          </p:nvPr>
        </p:nvPicPr>
        <p:blipFill>
          <a:blip r:embed="rId2"/>
          <a:stretch>
            <a:fillRect/>
          </a:stretch>
        </p:blipFill>
        <p:spPr>
          <a:xfrm>
            <a:off x="1180724" y="568325"/>
            <a:ext cx="10126184" cy="5840302"/>
          </a:xfrm>
        </p:spPr>
      </p:pic>
    </p:spTree>
    <p:extLst>
      <p:ext uri="{BB962C8B-B14F-4D97-AF65-F5344CB8AC3E}">
        <p14:creationId xmlns:p14="http://schemas.microsoft.com/office/powerpoint/2010/main" val="38214431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081E98-6701-473A-9917-498CFB58537E}"/>
              </a:ext>
            </a:extLst>
          </p:cNvPr>
          <p:cNvPicPr>
            <a:picLocks noGrp="1" noChangeAspect="1"/>
          </p:cNvPicPr>
          <p:nvPr>
            <p:ph idx="1"/>
          </p:nvPr>
        </p:nvPicPr>
        <p:blipFill>
          <a:blip r:embed="rId2"/>
          <a:stretch>
            <a:fillRect/>
          </a:stretch>
        </p:blipFill>
        <p:spPr>
          <a:xfrm>
            <a:off x="363415" y="861033"/>
            <a:ext cx="11749787" cy="3913190"/>
          </a:xfrm>
        </p:spPr>
      </p:pic>
    </p:spTree>
    <p:extLst>
      <p:ext uri="{BB962C8B-B14F-4D97-AF65-F5344CB8AC3E}">
        <p14:creationId xmlns:p14="http://schemas.microsoft.com/office/powerpoint/2010/main" val="142814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E84231-9685-4AF9-8FB6-D9DD0AFA7C2A}"/>
              </a:ext>
            </a:extLst>
          </p:cNvPr>
          <p:cNvPicPr>
            <a:picLocks noGrp="1" noChangeAspect="1"/>
          </p:cNvPicPr>
          <p:nvPr>
            <p:ph idx="1"/>
          </p:nvPr>
        </p:nvPicPr>
        <p:blipFill rotWithShape="1">
          <a:blip r:embed="rId2"/>
          <a:srcRect l="91" t="2287" r="-91" b="85296"/>
          <a:stretch/>
        </p:blipFill>
        <p:spPr>
          <a:xfrm>
            <a:off x="311104" y="782426"/>
            <a:ext cx="10369465" cy="716436"/>
          </a:xfrm>
          <a:prstGeom prst="rect">
            <a:avLst/>
          </a:prstGeom>
        </p:spPr>
      </p:pic>
      <p:sp>
        <p:nvSpPr>
          <p:cNvPr id="6" name="TextBox 5">
            <a:extLst>
              <a:ext uri="{FF2B5EF4-FFF2-40B4-BE49-F238E27FC236}">
                <a16:creationId xmlns:a16="http://schemas.microsoft.com/office/drawing/2014/main" id="{087DF355-AA7D-4A7F-84DF-F4C5A033678D}"/>
              </a:ext>
            </a:extLst>
          </p:cNvPr>
          <p:cNvSpPr txBox="1"/>
          <p:nvPr/>
        </p:nvSpPr>
        <p:spPr>
          <a:xfrm>
            <a:off x="113122" y="2450970"/>
            <a:ext cx="10812544" cy="1815882"/>
          </a:xfrm>
          <a:prstGeom prst="rect">
            <a:avLst/>
          </a:prstGeom>
          <a:noFill/>
        </p:spPr>
        <p:txBody>
          <a:bodyPr wrap="square">
            <a:spAutoFit/>
          </a:bodyPr>
          <a:lstStyle/>
          <a:p>
            <a:pPr algn="just"/>
            <a:r>
              <a:rPr lang="en-GB" sz="2800" dirty="0"/>
              <a:t>A critical moment or situation, especially one that occurs because of a shortage of time or resources: a year-end crunch; an energy crunch. c. A period of financial difficulty characterized by tight money and unavailability of credit.</a:t>
            </a:r>
          </a:p>
        </p:txBody>
      </p:sp>
    </p:spTree>
    <p:extLst>
      <p:ext uri="{BB962C8B-B14F-4D97-AF65-F5344CB8AC3E}">
        <p14:creationId xmlns:p14="http://schemas.microsoft.com/office/powerpoint/2010/main" val="10671568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512262-83BF-403B-9F6F-664B5E4ADF86}"/>
              </a:ext>
            </a:extLst>
          </p:cNvPr>
          <p:cNvPicPr>
            <a:picLocks noGrp="1" noChangeAspect="1"/>
          </p:cNvPicPr>
          <p:nvPr>
            <p:ph idx="1"/>
          </p:nvPr>
        </p:nvPicPr>
        <p:blipFill>
          <a:blip r:embed="rId2"/>
          <a:stretch>
            <a:fillRect/>
          </a:stretch>
        </p:blipFill>
        <p:spPr>
          <a:xfrm>
            <a:off x="871904" y="222433"/>
            <a:ext cx="10325100" cy="3724275"/>
          </a:xfrm>
        </p:spPr>
      </p:pic>
      <p:pic>
        <p:nvPicPr>
          <p:cNvPr id="7" name="Picture 6">
            <a:extLst>
              <a:ext uri="{FF2B5EF4-FFF2-40B4-BE49-F238E27FC236}">
                <a16:creationId xmlns:a16="http://schemas.microsoft.com/office/drawing/2014/main" id="{3B31283D-FDA6-4E1C-82B5-057642FC5EE3}"/>
              </a:ext>
            </a:extLst>
          </p:cNvPr>
          <p:cNvPicPr>
            <a:picLocks noChangeAspect="1"/>
          </p:cNvPicPr>
          <p:nvPr/>
        </p:nvPicPr>
        <p:blipFill>
          <a:blip r:embed="rId3"/>
          <a:stretch>
            <a:fillRect/>
          </a:stretch>
        </p:blipFill>
        <p:spPr>
          <a:xfrm>
            <a:off x="994996" y="3429000"/>
            <a:ext cx="10572750" cy="2324100"/>
          </a:xfrm>
          <a:prstGeom prst="rect">
            <a:avLst/>
          </a:prstGeom>
        </p:spPr>
      </p:pic>
    </p:spTree>
    <p:extLst>
      <p:ext uri="{BB962C8B-B14F-4D97-AF65-F5344CB8AC3E}">
        <p14:creationId xmlns:p14="http://schemas.microsoft.com/office/powerpoint/2010/main" val="25687529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50B764-0C4A-470C-A2CA-7455434FB639}"/>
              </a:ext>
            </a:extLst>
          </p:cNvPr>
          <p:cNvPicPr>
            <a:picLocks noGrp="1" noChangeAspect="1"/>
          </p:cNvPicPr>
          <p:nvPr>
            <p:ph idx="1"/>
          </p:nvPr>
        </p:nvPicPr>
        <p:blipFill>
          <a:blip r:embed="rId2"/>
          <a:stretch>
            <a:fillRect/>
          </a:stretch>
        </p:blipFill>
        <p:spPr>
          <a:xfrm>
            <a:off x="688731" y="1123107"/>
            <a:ext cx="10515600" cy="3681387"/>
          </a:xfrm>
        </p:spPr>
      </p:pic>
    </p:spTree>
    <p:extLst>
      <p:ext uri="{BB962C8B-B14F-4D97-AF65-F5344CB8AC3E}">
        <p14:creationId xmlns:p14="http://schemas.microsoft.com/office/powerpoint/2010/main" val="18037998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23302C8-DBE8-B499-A945-2E466F739202}"/>
              </a:ext>
            </a:extLst>
          </p:cNvPr>
          <p:cNvSpPr>
            <a:spLocks noGrp="1"/>
          </p:cNvSpPr>
          <p:nvPr>
            <p:ph type="title"/>
          </p:nvPr>
        </p:nvSpPr>
        <p:spPr/>
        <p:txBody>
          <a:bodyPr/>
          <a:lstStyle/>
          <a:p>
            <a:r>
              <a:rPr lang="en-US" altLang="en-US"/>
              <a:t>4.11 Risk Benefit Analysis</a:t>
            </a:r>
            <a:endParaRPr lang="en-IN" altLang="en-US"/>
          </a:p>
        </p:txBody>
      </p:sp>
      <p:sp>
        <p:nvSpPr>
          <p:cNvPr id="49155" name="Content Placeholder 2">
            <a:extLst>
              <a:ext uri="{FF2B5EF4-FFF2-40B4-BE49-F238E27FC236}">
                <a16:creationId xmlns:a16="http://schemas.microsoft.com/office/drawing/2014/main" id="{93D161A5-B303-1AE8-DCCD-4DCA0904D88A}"/>
              </a:ext>
            </a:extLst>
          </p:cNvPr>
          <p:cNvSpPr>
            <a:spLocks noGrp="1"/>
          </p:cNvSpPr>
          <p:nvPr>
            <p:ph idx="1"/>
          </p:nvPr>
        </p:nvSpPr>
        <p:spPr>
          <a:xfrm>
            <a:off x="1981200" y="990600"/>
            <a:ext cx="8229600" cy="4530725"/>
          </a:xfrm>
        </p:spPr>
        <p:txBody>
          <a:bodyPr/>
          <a:lstStyle/>
          <a:p>
            <a:r>
              <a:rPr lang="en-US" altLang="en-US"/>
              <a:t>It is technique, used to analyze the risk in project and to determine whether the project should be carried out or not</a:t>
            </a:r>
          </a:p>
          <a:p>
            <a:r>
              <a:rPr lang="en-US" altLang="en-US" sz="3200"/>
              <a:t>It answers the following questions</a:t>
            </a:r>
          </a:p>
          <a:p>
            <a:pPr lvl="1"/>
            <a:r>
              <a:rPr lang="en-US" altLang="en-US" sz="2800"/>
              <a:t>What are the benefits of product/project?</a:t>
            </a:r>
          </a:p>
          <a:p>
            <a:pPr lvl="1"/>
            <a:r>
              <a:rPr lang="en-US" altLang="en-US" sz="2800"/>
              <a:t>Is the project is worth for the risk?</a:t>
            </a:r>
          </a:p>
          <a:p>
            <a:pPr lvl="1"/>
            <a:r>
              <a:rPr lang="en-US" altLang="en-US" sz="2800"/>
              <a:t>Do benefits balance the risk?</a:t>
            </a:r>
          </a:p>
          <a:p>
            <a:r>
              <a:rPr lang="en-US" altLang="en-US" sz="3200"/>
              <a:t>Everyone is ready to accept certain level of risks</a:t>
            </a:r>
          </a:p>
          <a:p>
            <a:endParaRPr lang="en-US" altLang="en-US" sz="3200"/>
          </a:p>
          <a:p>
            <a:pPr lvl="1"/>
            <a:endParaRPr lang="en-US" altLang="en-US" sz="2800"/>
          </a:p>
          <a:p>
            <a:pPr lvl="1"/>
            <a:endParaRPr lang="en-US" altLang="en-US" sz="2800"/>
          </a:p>
          <a:p>
            <a:pPr eaLnBrk="1" hangingPunct="1">
              <a:lnSpc>
                <a:spcPct val="80000"/>
              </a:lnSpc>
            </a:pPr>
            <a:endParaRPr lang="en-US" altLang="en-US" sz="3200"/>
          </a:p>
          <a:p>
            <a:endParaRPr lang="en-IN"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447CB3D-A37E-52B7-E709-E7DACDAA4291}"/>
              </a:ext>
            </a:extLst>
          </p:cNvPr>
          <p:cNvSpPr>
            <a:spLocks noGrp="1"/>
          </p:cNvSpPr>
          <p:nvPr>
            <p:ph type="title"/>
          </p:nvPr>
        </p:nvSpPr>
        <p:spPr/>
        <p:txBody>
          <a:bodyPr/>
          <a:lstStyle/>
          <a:p>
            <a:r>
              <a:rPr lang="en-US" altLang="en-US" sz="3600" b="1"/>
              <a:t>Conceptual difficulties in Risk-Benefit Analysis </a:t>
            </a:r>
            <a:br>
              <a:rPr lang="en-US" altLang="en-US" sz="3600"/>
            </a:br>
            <a:endParaRPr lang="en-IN" altLang="en-US" sz="3600"/>
          </a:p>
        </p:txBody>
      </p:sp>
      <p:sp>
        <p:nvSpPr>
          <p:cNvPr id="50179" name="Content Placeholder 2">
            <a:extLst>
              <a:ext uri="{FF2B5EF4-FFF2-40B4-BE49-F238E27FC236}">
                <a16:creationId xmlns:a16="http://schemas.microsoft.com/office/drawing/2014/main" id="{03FBA336-D01D-A1AD-DC22-D80DBFE0DBCC}"/>
              </a:ext>
            </a:extLst>
          </p:cNvPr>
          <p:cNvSpPr>
            <a:spLocks noGrp="1"/>
          </p:cNvSpPr>
          <p:nvPr>
            <p:ph idx="1"/>
          </p:nvPr>
        </p:nvSpPr>
        <p:spPr/>
        <p:txBody>
          <a:bodyPr/>
          <a:lstStyle/>
          <a:p>
            <a:pPr algn="just" eaLnBrk="1" hangingPunct="1">
              <a:lnSpc>
                <a:spcPct val="80000"/>
              </a:lnSpc>
            </a:pPr>
            <a:r>
              <a:rPr lang="en-US" altLang="en-US" sz="3200"/>
              <a:t>Both risks and benefits very difficult to calculate because lie </a:t>
            </a:r>
            <a:r>
              <a:rPr lang="en-US" altLang="en-US" sz="3200" i="1"/>
              <a:t>in future (uncertainties)</a:t>
            </a:r>
          </a:p>
          <a:p>
            <a:pPr algn="just" eaLnBrk="1" hangingPunct="1">
              <a:lnSpc>
                <a:spcPct val="80000"/>
              </a:lnSpc>
            </a:pPr>
            <a:r>
              <a:rPr lang="en-US" altLang="en-US" sz="3200"/>
              <a:t>Ensure who takes risk are to be enjoy benefit</a:t>
            </a:r>
          </a:p>
          <a:p>
            <a:pPr algn="just" eaLnBrk="1" hangingPunct="1">
              <a:lnSpc>
                <a:spcPct val="80000"/>
              </a:lnSpc>
            </a:pPr>
            <a:r>
              <a:rPr lang="en-US" altLang="en-US" sz="3200"/>
              <a:t> It is difficult to express both risk and benefits is a common set of units.</a:t>
            </a:r>
          </a:p>
          <a:p>
            <a:pPr algn="just" eaLnBrk="1" hangingPunct="1">
              <a:lnSpc>
                <a:spcPct val="80000"/>
              </a:lnSpc>
            </a:pPr>
            <a:endParaRPr lang="en-IN"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0A6160D-2DE6-5293-645C-D25C0EA7CE72}"/>
              </a:ext>
            </a:extLst>
          </p:cNvPr>
          <p:cNvSpPr>
            <a:spLocks noGrp="1"/>
          </p:cNvSpPr>
          <p:nvPr>
            <p:ph type="title"/>
          </p:nvPr>
        </p:nvSpPr>
        <p:spPr/>
        <p:txBody>
          <a:bodyPr/>
          <a:lstStyle/>
          <a:p>
            <a:r>
              <a:rPr lang="en-US" altLang="en-US" sz="3600"/>
              <a:t>Ethical implications on Risk- Benefit Analysis</a:t>
            </a:r>
            <a:endParaRPr lang="en-IN" altLang="en-US" sz="3600"/>
          </a:p>
        </p:txBody>
      </p:sp>
      <p:sp>
        <p:nvSpPr>
          <p:cNvPr id="51203" name="Content Placeholder 2">
            <a:extLst>
              <a:ext uri="{FF2B5EF4-FFF2-40B4-BE49-F238E27FC236}">
                <a16:creationId xmlns:a16="http://schemas.microsoft.com/office/drawing/2014/main" id="{67DEF4DF-1BF3-1C6F-FE8E-3011522E8639}"/>
              </a:ext>
            </a:extLst>
          </p:cNvPr>
          <p:cNvSpPr>
            <a:spLocks noGrp="1"/>
          </p:cNvSpPr>
          <p:nvPr>
            <p:ph idx="1"/>
          </p:nvPr>
        </p:nvSpPr>
        <p:spPr>
          <a:xfrm>
            <a:off x="1981200" y="1417638"/>
            <a:ext cx="8229600" cy="4530725"/>
          </a:xfrm>
        </p:spPr>
        <p:txBody>
          <a:bodyPr/>
          <a:lstStyle/>
          <a:p>
            <a:r>
              <a:rPr lang="en-US" altLang="en-US" sz="2400"/>
              <a:t>While performing Risk –benefit analysis, one should keep in mind the following ethical questions:</a:t>
            </a:r>
          </a:p>
          <a:p>
            <a:pPr lvl="1"/>
            <a:r>
              <a:rPr lang="en-US" altLang="en-US" sz="2000"/>
              <a:t>Under what condition, someone in society is entitled to impose a risk in someone else on behalf of supposed benefit to others?</a:t>
            </a:r>
          </a:p>
          <a:p>
            <a:pPr lvl="1"/>
            <a:r>
              <a:rPr lang="en-US" altLang="en-US" sz="2000"/>
              <a:t>How can we consider the worst case scenarios of persons exposed to maximum risks while they are obtaining only minimum benefits?</a:t>
            </a:r>
          </a:p>
          <a:p>
            <a:pPr lvl="1"/>
            <a:r>
              <a:rPr lang="en-US" altLang="en-US" sz="2000"/>
              <a:t>Are their rights violated?</a:t>
            </a:r>
          </a:p>
          <a:p>
            <a:pPr lvl="1"/>
            <a:r>
              <a:rPr lang="en-US" altLang="en-US" sz="2000"/>
              <a:t>Are they provided safer alternatives?</a:t>
            </a:r>
          </a:p>
          <a:p>
            <a:endParaRPr lang="en-IN" altLang="en-US" sz="240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F3C367D-76FB-9302-985E-17C3EF6EA5FA}"/>
              </a:ext>
            </a:extLst>
          </p:cNvPr>
          <p:cNvSpPr>
            <a:spLocks noGrp="1"/>
          </p:cNvSpPr>
          <p:nvPr>
            <p:ph type="title"/>
          </p:nvPr>
        </p:nvSpPr>
        <p:spPr/>
        <p:txBody>
          <a:bodyPr/>
          <a:lstStyle/>
          <a:p>
            <a:r>
              <a:rPr lang="en-US" altLang="en-US"/>
              <a:t>Personal Risk</a:t>
            </a:r>
            <a:endParaRPr lang="en-IN" altLang="en-US"/>
          </a:p>
        </p:txBody>
      </p:sp>
      <p:sp>
        <p:nvSpPr>
          <p:cNvPr id="52227" name="Content Placeholder 2">
            <a:extLst>
              <a:ext uri="{FF2B5EF4-FFF2-40B4-BE49-F238E27FC236}">
                <a16:creationId xmlns:a16="http://schemas.microsoft.com/office/drawing/2014/main" id="{F1516EE7-7C52-D24E-BC5C-E18130A31106}"/>
              </a:ext>
            </a:extLst>
          </p:cNvPr>
          <p:cNvSpPr>
            <a:spLocks noGrp="1"/>
          </p:cNvSpPr>
          <p:nvPr>
            <p:ph idx="1"/>
          </p:nvPr>
        </p:nvSpPr>
        <p:spPr>
          <a:xfrm>
            <a:off x="1981200" y="1219200"/>
            <a:ext cx="8229600" cy="4530725"/>
          </a:xfrm>
        </p:spPr>
        <p:txBody>
          <a:bodyPr/>
          <a:lstStyle/>
          <a:p>
            <a:r>
              <a:rPr lang="en-US" altLang="en-US"/>
              <a:t>If sufficient information is given to a person, he can able to decide whether to participate in a risky activity or not.</a:t>
            </a:r>
          </a:p>
          <a:p>
            <a:r>
              <a:rPr lang="en-US" altLang="en-US"/>
              <a:t>Many experiments concluded- individuals are willing to face voluntary risks than involuntary risks</a:t>
            </a:r>
          </a:p>
          <a:p>
            <a:r>
              <a:rPr lang="en-US" altLang="en-US"/>
              <a:t>They are difficult to assess</a:t>
            </a:r>
          </a:p>
          <a:p>
            <a:r>
              <a:rPr lang="en-US" altLang="en-US"/>
              <a:t>Examples:	</a:t>
            </a:r>
          </a:p>
          <a:p>
            <a:pPr lvl="1"/>
            <a:r>
              <a:rPr lang="en-US" altLang="en-US"/>
              <a:t>A person living near chemical plant</a:t>
            </a:r>
          </a:p>
          <a:p>
            <a:pPr lvl="1"/>
            <a:r>
              <a:rPr lang="en-US" altLang="en-US"/>
              <a:t>A Person working in nuclear plant</a:t>
            </a:r>
          </a:p>
          <a:p>
            <a:endParaRPr lang="en-IN"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41B7AEE-875B-5BE5-5319-37039E7EA1F2}"/>
              </a:ext>
            </a:extLst>
          </p:cNvPr>
          <p:cNvSpPr>
            <a:spLocks noGrp="1"/>
          </p:cNvSpPr>
          <p:nvPr>
            <p:ph type="title"/>
          </p:nvPr>
        </p:nvSpPr>
        <p:spPr/>
        <p:txBody>
          <a:bodyPr/>
          <a:lstStyle/>
          <a:p>
            <a:r>
              <a:rPr lang="en-US" altLang="en-US"/>
              <a:t>Assessing personal risk</a:t>
            </a:r>
            <a:endParaRPr lang="en-IN" altLang="en-US"/>
          </a:p>
        </p:txBody>
      </p:sp>
      <p:sp>
        <p:nvSpPr>
          <p:cNvPr id="53251" name="Content Placeholder 2">
            <a:extLst>
              <a:ext uri="{FF2B5EF4-FFF2-40B4-BE49-F238E27FC236}">
                <a16:creationId xmlns:a16="http://schemas.microsoft.com/office/drawing/2014/main" id="{BE2DE027-FC01-3684-C5F6-B796A554D341}"/>
              </a:ext>
            </a:extLst>
          </p:cNvPr>
          <p:cNvSpPr>
            <a:spLocks noGrp="1"/>
          </p:cNvSpPr>
          <p:nvPr>
            <p:ph idx="1"/>
          </p:nvPr>
        </p:nvSpPr>
        <p:spPr/>
        <p:txBody>
          <a:bodyPr/>
          <a:lstStyle/>
          <a:p>
            <a:r>
              <a:rPr lang="en-US" altLang="en-US"/>
              <a:t>Answer following ethical questions</a:t>
            </a:r>
          </a:p>
          <a:p>
            <a:pPr lvl="1"/>
            <a:r>
              <a:rPr lang="en-US" altLang="en-US"/>
              <a:t>How to access the money value of an individuals life?</a:t>
            </a:r>
          </a:p>
          <a:p>
            <a:pPr lvl="1"/>
            <a:r>
              <a:rPr lang="en-US" altLang="en-US"/>
              <a:t>On what basis, the compensation for a risk can be decided?</a:t>
            </a:r>
          </a:p>
          <a:p>
            <a:pPr lvl="1"/>
            <a:r>
              <a:rPr lang="en-US" altLang="en-US"/>
              <a:t>Is the compensation is justifiable?</a:t>
            </a:r>
          </a:p>
          <a:p>
            <a:pPr lvl="1"/>
            <a:r>
              <a:rPr lang="en-US" altLang="en-US"/>
              <a:t>What will be the compensation if the tolerance level is above the tolerance level?</a:t>
            </a:r>
            <a:endParaRPr lang="en-IN" alt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4CDDCAA-2C2E-01C2-5FE4-414621593C84}"/>
              </a:ext>
            </a:extLst>
          </p:cNvPr>
          <p:cNvSpPr>
            <a:spLocks noGrp="1"/>
          </p:cNvSpPr>
          <p:nvPr>
            <p:ph type="title"/>
          </p:nvPr>
        </p:nvSpPr>
        <p:spPr/>
        <p:txBody>
          <a:bodyPr/>
          <a:lstStyle/>
          <a:p>
            <a:r>
              <a:rPr lang="en-US" altLang="en-US"/>
              <a:t>Minimize the difficulties in personal risk</a:t>
            </a:r>
            <a:endParaRPr lang="en-IN" altLang="en-US"/>
          </a:p>
        </p:txBody>
      </p:sp>
      <p:sp>
        <p:nvSpPr>
          <p:cNvPr id="54275" name="Content Placeholder 2">
            <a:extLst>
              <a:ext uri="{FF2B5EF4-FFF2-40B4-BE49-F238E27FC236}">
                <a16:creationId xmlns:a16="http://schemas.microsoft.com/office/drawing/2014/main" id="{1C1E63B2-2C9E-73A5-687D-81F8DD91288F}"/>
              </a:ext>
            </a:extLst>
          </p:cNvPr>
          <p:cNvSpPr>
            <a:spLocks noGrp="1"/>
          </p:cNvSpPr>
          <p:nvPr>
            <p:ph idx="1"/>
          </p:nvPr>
        </p:nvSpPr>
        <p:spPr/>
        <p:txBody>
          <a:bodyPr/>
          <a:lstStyle/>
          <a:p>
            <a:r>
              <a:rPr lang="en-US" altLang="en-US"/>
              <a:t>Life insurance</a:t>
            </a:r>
          </a:p>
          <a:p>
            <a:r>
              <a:rPr lang="en-US" altLang="en-US"/>
              <a:t>Increased wages</a:t>
            </a:r>
            <a:endParaRPr lang="en-IN"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5ACA0A5-8C8D-3D82-106B-07B9DB59A1A0}"/>
              </a:ext>
            </a:extLst>
          </p:cNvPr>
          <p:cNvSpPr>
            <a:spLocks noGrp="1"/>
          </p:cNvSpPr>
          <p:nvPr>
            <p:ph type="title"/>
          </p:nvPr>
        </p:nvSpPr>
        <p:spPr/>
        <p:txBody>
          <a:bodyPr/>
          <a:lstStyle/>
          <a:p>
            <a:r>
              <a:rPr lang="en-US" altLang="en-US"/>
              <a:t>Public Risk and public acceptance</a:t>
            </a:r>
            <a:endParaRPr lang="en-IN" altLang="en-US"/>
          </a:p>
        </p:txBody>
      </p:sp>
      <p:sp>
        <p:nvSpPr>
          <p:cNvPr id="55299" name="Content Placeholder 2">
            <a:extLst>
              <a:ext uri="{FF2B5EF4-FFF2-40B4-BE49-F238E27FC236}">
                <a16:creationId xmlns:a16="http://schemas.microsoft.com/office/drawing/2014/main" id="{AA1EB1EF-A2E8-082E-C1F9-5185109334B7}"/>
              </a:ext>
            </a:extLst>
          </p:cNvPr>
          <p:cNvSpPr>
            <a:spLocks noGrp="1"/>
          </p:cNvSpPr>
          <p:nvPr>
            <p:ph idx="1"/>
          </p:nvPr>
        </p:nvSpPr>
        <p:spPr>
          <a:xfrm>
            <a:off x="1981200" y="1143000"/>
            <a:ext cx="8229600" cy="4530725"/>
          </a:xfrm>
        </p:spPr>
        <p:txBody>
          <a:bodyPr/>
          <a:lstStyle/>
          <a:p>
            <a:pPr algn="just"/>
            <a:r>
              <a:rPr lang="en-US" altLang="en-US" sz="2800"/>
              <a:t>Public Risk can be easily determine than personal Risk</a:t>
            </a:r>
          </a:p>
          <a:p>
            <a:pPr algn="just"/>
            <a:r>
              <a:rPr lang="en-US" altLang="en-US" sz="2800"/>
              <a:t>Assessment studies related to technological safety can be conducted for public risk</a:t>
            </a:r>
          </a:p>
          <a:p>
            <a:pPr algn="just"/>
            <a:r>
              <a:rPr lang="en-US" altLang="en-US" sz="2800"/>
              <a:t>According to National Highways Traffic safety Administration(NHTSA) has emphasized following two points</a:t>
            </a:r>
          </a:p>
          <a:p>
            <a:pPr lvl="1" algn="just"/>
            <a:r>
              <a:rPr lang="en-US" altLang="en-US" sz="2400"/>
              <a:t>A value of human life can be estimated based on loss of future income and other costs associated with an accident</a:t>
            </a:r>
          </a:p>
          <a:p>
            <a:pPr lvl="1" algn="just"/>
            <a:r>
              <a:rPr lang="en-US" altLang="en-US" sz="2400"/>
              <a:t>A estimate of quantifiable losses in social welfare is not based on maximum expenditure allocated to save a life</a:t>
            </a:r>
            <a:endParaRPr lang="en-IN" altLang="en-US" sz="24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28A83B9-6B42-3A5C-37F1-99E23C39E67D}"/>
              </a:ext>
            </a:extLst>
          </p:cNvPr>
          <p:cNvSpPr>
            <a:spLocks noGrp="1"/>
          </p:cNvSpPr>
          <p:nvPr>
            <p:ph type="title"/>
          </p:nvPr>
        </p:nvSpPr>
        <p:spPr/>
        <p:txBody>
          <a:bodyPr/>
          <a:lstStyle/>
          <a:p>
            <a:pPr algn="ctr"/>
            <a:r>
              <a:rPr lang="en-US" altLang="en-US"/>
              <a:t>Accounting publicly for Benefits and Risks</a:t>
            </a:r>
            <a:endParaRPr lang="en-IN" altLang="en-US"/>
          </a:p>
        </p:txBody>
      </p:sp>
      <p:sp>
        <p:nvSpPr>
          <p:cNvPr id="56323" name="Content Placeholder 2">
            <a:extLst>
              <a:ext uri="{FF2B5EF4-FFF2-40B4-BE49-F238E27FC236}">
                <a16:creationId xmlns:a16="http://schemas.microsoft.com/office/drawing/2014/main" id="{D3E468FF-A7DD-F776-3C1D-E4F4635B7B4C}"/>
              </a:ext>
            </a:extLst>
          </p:cNvPr>
          <p:cNvSpPr>
            <a:spLocks noGrp="1"/>
          </p:cNvSpPr>
          <p:nvPr>
            <p:ph idx="1"/>
          </p:nvPr>
        </p:nvSpPr>
        <p:spPr/>
        <p:txBody>
          <a:bodyPr/>
          <a:lstStyle/>
          <a:p>
            <a:pPr algn="just"/>
            <a:r>
              <a:rPr lang="en-US" altLang="en-US" sz="2800"/>
              <a:t>Public accountability for risk has been affected by the following problems</a:t>
            </a:r>
          </a:p>
          <a:p>
            <a:pPr lvl="1" algn="just"/>
            <a:r>
              <a:rPr lang="en-US" altLang="en-US" sz="2400"/>
              <a:t>An expert or even group of experts cant be expected to know everything</a:t>
            </a:r>
          </a:p>
          <a:p>
            <a:pPr lvl="1" algn="just"/>
            <a:r>
              <a:rPr lang="en-US" altLang="en-US" sz="2400"/>
              <a:t>The uncertainties produced by scientist and </a:t>
            </a:r>
            <a:r>
              <a:rPr lang="en-US" altLang="en-US" sz="2400">
                <a:solidFill>
                  <a:srgbClr val="FF0000"/>
                </a:solidFill>
              </a:rPr>
              <a:t>regulators* </a:t>
            </a:r>
            <a:r>
              <a:rPr lang="en-US" altLang="en-US" sz="2400"/>
              <a:t>also infects the risk regulation</a:t>
            </a:r>
          </a:p>
          <a:p>
            <a:pPr lvl="1" algn="just"/>
            <a:r>
              <a:rPr lang="en-US" altLang="en-US" sz="2400"/>
              <a:t>Since the origins of risk vary depending on how the facts are presented, therefore special cause should be given when starting probabilities if rare events</a:t>
            </a:r>
          </a:p>
          <a:p>
            <a:pPr lvl="1" algn="just"/>
            <a:r>
              <a:rPr lang="en-US" altLang="en-US" sz="2400" i="1"/>
              <a:t>(*</a:t>
            </a:r>
            <a:r>
              <a:rPr lang="en-US" altLang="en-US" sz="2400" i="1">
                <a:solidFill>
                  <a:srgbClr val="FF0000"/>
                </a:solidFill>
              </a:rPr>
              <a:t>regulator</a:t>
            </a:r>
            <a:r>
              <a:rPr lang="en-US" altLang="en-US" sz="2400" i="1"/>
              <a:t>- who assure the public that there are no risk, but they know that the answer are not at hand)</a:t>
            </a:r>
            <a:endParaRPr lang="en-IN" altLang="en-US" sz="24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0380813-7A44-4090-83C0-91BDFF3E6941}"/>
              </a:ext>
            </a:extLst>
          </p:cNvPr>
          <p:cNvPicPr>
            <a:picLocks noGrp="1" noChangeAspect="1"/>
          </p:cNvPicPr>
          <p:nvPr>
            <p:ph idx="1"/>
          </p:nvPr>
        </p:nvPicPr>
        <p:blipFill rotWithShape="1">
          <a:blip r:embed="rId2"/>
          <a:srcRect l="-842" t="5598" r="842" b="7412"/>
          <a:stretch/>
        </p:blipFill>
        <p:spPr>
          <a:xfrm>
            <a:off x="-27730" y="593890"/>
            <a:ext cx="11198493" cy="5420411"/>
          </a:xfrm>
          <a:prstGeom prst="rect">
            <a:avLst/>
          </a:prstGeom>
        </p:spPr>
      </p:pic>
    </p:spTree>
    <p:extLst>
      <p:ext uri="{BB962C8B-B14F-4D97-AF65-F5344CB8AC3E}">
        <p14:creationId xmlns:p14="http://schemas.microsoft.com/office/powerpoint/2010/main" val="21822082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A0739FE-63D5-8C89-9BF7-94D8270AADFD}"/>
              </a:ext>
            </a:extLst>
          </p:cNvPr>
          <p:cNvSpPr>
            <a:spLocks noGrp="1"/>
          </p:cNvSpPr>
          <p:nvPr>
            <p:ph type="title"/>
          </p:nvPr>
        </p:nvSpPr>
        <p:spPr>
          <a:xfrm>
            <a:off x="1981200" y="277813"/>
            <a:ext cx="8229600" cy="865187"/>
          </a:xfrm>
        </p:spPr>
        <p:txBody>
          <a:bodyPr/>
          <a:lstStyle/>
          <a:p>
            <a:pPr algn="ctr"/>
            <a:r>
              <a:rPr lang="en-US" altLang="en-US" sz="3200"/>
              <a:t>Becoming responsible engineers regarding risks</a:t>
            </a:r>
            <a:endParaRPr lang="en-IN" altLang="en-US" sz="3200"/>
          </a:p>
        </p:txBody>
      </p:sp>
      <p:sp>
        <p:nvSpPr>
          <p:cNvPr id="57347" name="Content Placeholder 2">
            <a:extLst>
              <a:ext uri="{FF2B5EF4-FFF2-40B4-BE49-F238E27FC236}">
                <a16:creationId xmlns:a16="http://schemas.microsoft.com/office/drawing/2014/main" id="{6491C5EC-709E-561B-2297-D2EF6FDBD041}"/>
              </a:ext>
            </a:extLst>
          </p:cNvPr>
          <p:cNvSpPr>
            <a:spLocks noGrp="1"/>
          </p:cNvSpPr>
          <p:nvPr>
            <p:ph idx="1"/>
          </p:nvPr>
        </p:nvSpPr>
        <p:spPr>
          <a:xfrm>
            <a:off x="1952625" y="990600"/>
            <a:ext cx="8229600" cy="4530725"/>
          </a:xfrm>
        </p:spPr>
        <p:txBody>
          <a:bodyPr>
            <a:normAutofit fontScale="92500" lnSpcReduction="10000"/>
          </a:bodyPr>
          <a:lstStyle/>
          <a:p>
            <a:pPr algn="just"/>
            <a:r>
              <a:rPr lang="en-US" altLang="en-US" sz="2400"/>
              <a:t>Engineer can </a:t>
            </a:r>
            <a:r>
              <a:rPr lang="en-US" altLang="en-US" sz="2400">
                <a:solidFill>
                  <a:srgbClr val="FF0000"/>
                </a:solidFill>
              </a:rPr>
              <a:t>provide background material to prove the faulty positions</a:t>
            </a:r>
          </a:p>
          <a:p>
            <a:pPr algn="just"/>
            <a:r>
              <a:rPr lang="en-US" altLang="en-US" sz="2400"/>
              <a:t>Engineers </a:t>
            </a:r>
            <a:r>
              <a:rPr lang="en-US" altLang="en-US" sz="2400">
                <a:solidFill>
                  <a:srgbClr val="FF0000"/>
                </a:solidFill>
              </a:rPr>
              <a:t>should actively participate in debates </a:t>
            </a:r>
            <a:r>
              <a:rPr lang="en-US" altLang="en-US" sz="2400"/>
              <a:t>related to safety and risks</a:t>
            </a:r>
          </a:p>
          <a:p>
            <a:pPr algn="just"/>
            <a:r>
              <a:rPr lang="en-US" altLang="en-US" sz="2400"/>
              <a:t>Engineers should always insist on </a:t>
            </a:r>
            <a:r>
              <a:rPr lang="en-US" altLang="en-US" sz="2400">
                <a:solidFill>
                  <a:srgbClr val="FF0000"/>
                </a:solidFill>
              </a:rPr>
              <a:t>meaningful numbers and figures </a:t>
            </a:r>
            <a:r>
              <a:rPr lang="en-US" altLang="en-US" sz="2400"/>
              <a:t>when assessing safety and risk</a:t>
            </a:r>
          </a:p>
          <a:p>
            <a:pPr algn="just"/>
            <a:r>
              <a:rPr lang="en-US" altLang="en-US" sz="2400"/>
              <a:t>Engineers should also </a:t>
            </a:r>
            <a:r>
              <a:rPr lang="en-US" altLang="en-US" sz="2400">
                <a:solidFill>
                  <a:srgbClr val="FF0000"/>
                </a:solidFill>
              </a:rPr>
              <a:t>recognize previously mentioned difficulties </a:t>
            </a:r>
            <a:r>
              <a:rPr lang="en-US" altLang="en-US" sz="2400"/>
              <a:t>with measuring risk and benefits </a:t>
            </a:r>
          </a:p>
          <a:p>
            <a:pPr algn="just"/>
            <a:r>
              <a:rPr lang="en-US" altLang="en-US" sz="2400"/>
              <a:t>Engineers should </a:t>
            </a:r>
            <a:r>
              <a:rPr lang="en-US" altLang="en-US" sz="2400">
                <a:solidFill>
                  <a:srgbClr val="FF0000"/>
                </a:solidFill>
              </a:rPr>
              <a:t>not be influenced </a:t>
            </a:r>
            <a:r>
              <a:rPr lang="en-US" altLang="en-US" sz="2400"/>
              <a:t>by any influential lobby or trade organization</a:t>
            </a:r>
          </a:p>
          <a:p>
            <a:pPr algn="just"/>
            <a:r>
              <a:rPr lang="en-US" altLang="en-US" sz="2400"/>
              <a:t>Engineers need to </a:t>
            </a:r>
            <a:r>
              <a:rPr lang="en-US" altLang="en-US" sz="2400">
                <a:solidFill>
                  <a:srgbClr val="FF0000"/>
                </a:solidFill>
              </a:rPr>
              <a:t>sensitive to various quantitative value judgement related </a:t>
            </a:r>
            <a:r>
              <a:rPr lang="en-US" altLang="en-US" sz="2400"/>
              <a:t>with human and ethical values</a:t>
            </a:r>
          </a:p>
          <a:p>
            <a:pPr algn="just"/>
            <a:r>
              <a:rPr lang="en-US" altLang="en-US" sz="2400"/>
              <a:t>Engineers should be </a:t>
            </a:r>
            <a:r>
              <a:rPr lang="en-US" altLang="en-US" sz="2400">
                <a:solidFill>
                  <a:srgbClr val="FF0000"/>
                </a:solidFill>
              </a:rPr>
              <a:t>aware at the legal liabilities </a:t>
            </a:r>
            <a:r>
              <a:rPr lang="en-US" altLang="en-US" sz="2400"/>
              <a:t>regarding risk.</a:t>
            </a:r>
          </a:p>
          <a:p>
            <a:pPr algn="just"/>
            <a:endParaRPr lang="en-IN" altLang="en-US" sz="240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7E63F5C-47B0-C784-37DA-57DB1492A3A2}"/>
              </a:ext>
            </a:extLst>
          </p:cNvPr>
          <p:cNvSpPr>
            <a:spLocks noGrp="1"/>
          </p:cNvSpPr>
          <p:nvPr>
            <p:ph type="title"/>
          </p:nvPr>
        </p:nvSpPr>
        <p:spPr>
          <a:xfrm>
            <a:off x="1981200" y="277813"/>
            <a:ext cx="8229600" cy="788987"/>
          </a:xfrm>
        </p:spPr>
        <p:txBody>
          <a:bodyPr/>
          <a:lstStyle/>
          <a:p>
            <a:r>
              <a:rPr lang="en-US" altLang="en-US"/>
              <a:t>Reducing Risk</a:t>
            </a:r>
            <a:endParaRPr lang="en-IN" altLang="en-US"/>
          </a:p>
        </p:txBody>
      </p:sp>
      <p:sp>
        <p:nvSpPr>
          <p:cNvPr id="58371" name="Content Placeholder 2">
            <a:extLst>
              <a:ext uri="{FF2B5EF4-FFF2-40B4-BE49-F238E27FC236}">
                <a16:creationId xmlns:a16="http://schemas.microsoft.com/office/drawing/2014/main" id="{7443979E-8418-88F6-C26F-5B2FD7C40DA9}"/>
              </a:ext>
            </a:extLst>
          </p:cNvPr>
          <p:cNvSpPr>
            <a:spLocks noGrp="1"/>
          </p:cNvSpPr>
          <p:nvPr>
            <p:ph idx="1"/>
          </p:nvPr>
        </p:nvSpPr>
        <p:spPr>
          <a:xfrm>
            <a:off x="2009775" y="1066800"/>
            <a:ext cx="8229600" cy="4530725"/>
          </a:xfrm>
        </p:spPr>
        <p:txBody>
          <a:bodyPr>
            <a:normAutofit fontScale="92500" lnSpcReduction="10000"/>
          </a:bodyPr>
          <a:lstStyle/>
          <a:p>
            <a:pPr algn="just"/>
            <a:r>
              <a:rPr lang="en-US" altLang="en-US" sz="2800"/>
              <a:t>It is impossible to design and manufacture anything to be completely risk free</a:t>
            </a:r>
          </a:p>
          <a:p>
            <a:pPr algn="just"/>
            <a:r>
              <a:rPr lang="en-US" altLang="en-US" sz="2800"/>
              <a:t>Engineers responsibility to </a:t>
            </a:r>
            <a:r>
              <a:rPr lang="en-US" altLang="en-US" sz="2800">
                <a:solidFill>
                  <a:srgbClr val="FF0000"/>
                </a:solidFill>
              </a:rPr>
              <a:t>explore all the possible ways to reduce the risk </a:t>
            </a:r>
            <a:r>
              <a:rPr lang="en-US" altLang="en-US" sz="2800"/>
              <a:t>under  the given </a:t>
            </a:r>
            <a:r>
              <a:rPr lang="en-US" altLang="en-US" sz="2800">
                <a:solidFill>
                  <a:srgbClr val="FF0000"/>
                </a:solidFill>
              </a:rPr>
              <a:t>financial and time constraint</a:t>
            </a:r>
          </a:p>
          <a:p>
            <a:pPr algn="just"/>
            <a:r>
              <a:rPr lang="en-US" altLang="en-US" sz="2800">
                <a:solidFill>
                  <a:srgbClr val="00B050"/>
                </a:solidFill>
              </a:rPr>
              <a:t>Risk Management: Eradication or minimization of the adverse effects of the pure risks to which an organization is exposed</a:t>
            </a:r>
          </a:p>
          <a:p>
            <a:pPr algn="just"/>
            <a:r>
              <a:rPr lang="en-US" altLang="en-US" sz="2800"/>
              <a:t>Elements of Risk management Programme:</a:t>
            </a:r>
          </a:p>
          <a:p>
            <a:pPr lvl="1" algn="just"/>
            <a:r>
              <a:rPr lang="en-US" altLang="en-US" sz="2400"/>
              <a:t>Risk identification</a:t>
            </a:r>
          </a:p>
          <a:p>
            <a:pPr lvl="1" algn="just"/>
            <a:r>
              <a:rPr lang="en-US" altLang="en-US" sz="2400"/>
              <a:t>Risk Evaluation( Risk measurement)</a:t>
            </a:r>
          </a:p>
          <a:p>
            <a:pPr lvl="1" algn="just"/>
            <a:r>
              <a:rPr lang="en-US" altLang="en-US" sz="2400"/>
              <a:t>Risk Control</a:t>
            </a:r>
          </a:p>
          <a:p>
            <a:pPr algn="just"/>
            <a:endParaRPr lang="en-IN" altLang="en-US" sz="280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900C830-B3FA-20E1-09DE-0A0358CCBA91}"/>
              </a:ext>
            </a:extLst>
          </p:cNvPr>
          <p:cNvSpPr>
            <a:spLocks noGrp="1"/>
          </p:cNvSpPr>
          <p:nvPr>
            <p:ph type="title"/>
          </p:nvPr>
        </p:nvSpPr>
        <p:spPr>
          <a:xfrm>
            <a:off x="1981200" y="277813"/>
            <a:ext cx="8229600" cy="788987"/>
          </a:xfrm>
        </p:spPr>
        <p:txBody>
          <a:bodyPr/>
          <a:lstStyle/>
          <a:p>
            <a:r>
              <a:rPr lang="en-US" altLang="en-US" sz="4000"/>
              <a:t>Elements of Risk Management</a:t>
            </a:r>
            <a:endParaRPr lang="en-IN" altLang="en-US" sz="4000"/>
          </a:p>
        </p:txBody>
      </p:sp>
      <p:sp>
        <p:nvSpPr>
          <p:cNvPr id="59395" name="Content Placeholder 2">
            <a:extLst>
              <a:ext uri="{FF2B5EF4-FFF2-40B4-BE49-F238E27FC236}">
                <a16:creationId xmlns:a16="http://schemas.microsoft.com/office/drawing/2014/main" id="{1FC37F4E-ECC3-1B66-F3A6-59E0DF34575E}"/>
              </a:ext>
            </a:extLst>
          </p:cNvPr>
          <p:cNvSpPr>
            <a:spLocks noGrp="1"/>
          </p:cNvSpPr>
          <p:nvPr>
            <p:ph idx="1"/>
          </p:nvPr>
        </p:nvSpPr>
        <p:spPr>
          <a:xfrm>
            <a:off x="1828800" y="914400"/>
            <a:ext cx="8229600" cy="4530725"/>
          </a:xfrm>
        </p:spPr>
        <p:txBody>
          <a:bodyPr>
            <a:normAutofit lnSpcReduction="10000"/>
          </a:bodyPr>
          <a:lstStyle/>
          <a:p>
            <a:pPr algn="just"/>
            <a:r>
              <a:rPr lang="en-US" altLang="en-US" sz="2300">
                <a:solidFill>
                  <a:srgbClr val="FF0000"/>
                </a:solidFill>
              </a:rPr>
              <a:t>Risk Identification</a:t>
            </a:r>
          </a:p>
          <a:p>
            <a:pPr lvl="1" algn="just"/>
            <a:r>
              <a:rPr lang="en-US" altLang="en-US" sz="2300"/>
              <a:t>Risk can be identified by various techniques such as physical inspection, safety audit, job-safety analysis, management and worker discussions,&amp; historical data analysis</a:t>
            </a:r>
          </a:p>
          <a:p>
            <a:pPr algn="just"/>
            <a:r>
              <a:rPr lang="en-US" altLang="en-US" sz="2300">
                <a:solidFill>
                  <a:srgbClr val="FF0000"/>
                </a:solidFill>
              </a:rPr>
              <a:t>Risk Evaluation</a:t>
            </a:r>
          </a:p>
          <a:p>
            <a:pPr lvl="1" algn="just"/>
            <a:r>
              <a:rPr lang="en-US" altLang="en-US" sz="2300"/>
              <a:t>Risk can be evaluated on the basis of economic, social or legal considerations</a:t>
            </a:r>
          </a:p>
          <a:p>
            <a:pPr lvl="1" algn="just"/>
            <a:r>
              <a:rPr lang="en-US" altLang="en-US" sz="2300"/>
              <a:t>Economic and social considerations include financial aspects, uninsured cost of accidents, insurance premium, overall effect of profitability, possible loss of production</a:t>
            </a:r>
          </a:p>
          <a:p>
            <a:pPr lvl="1" algn="just"/>
            <a:r>
              <a:rPr lang="en-US" altLang="en-US" sz="2300"/>
              <a:t>Legal considerations include possible health and safety law, code of practice, guidance notes &amp; accepted standards, fire prevention, pollution and product liability </a:t>
            </a:r>
            <a:endParaRPr lang="en-IN" altLang="en-US" sz="230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0599A80-4C63-A039-ECD0-C8CB88EDBE08}"/>
              </a:ext>
            </a:extLst>
          </p:cNvPr>
          <p:cNvSpPr>
            <a:spLocks noGrp="1"/>
          </p:cNvSpPr>
          <p:nvPr>
            <p:ph type="title"/>
          </p:nvPr>
        </p:nvSpPr>
        <p:spPr>
          <a:xfrm>
            <a:off x="1981200" y="49213"/>
            <a:ext cx="8229600" cy="788987"/>
          </a:xfrm>
        </p:spPr>
        <p:txBody>
          <a:bodyPr/>
          <a:lstStyle/>
          <a:p>
            <a:r>
              <a:rPr lang="en-US" altLang="en-US" sz="4000"/>
              <a:t>Elements of Risk Management</a:t>
            </a:r>
            <a:endParaRPr lang="en-IN" altLang="en-US" sz="4000"/>
          </a:p>
        </p:txBody>
      </p:sp>
      <p:sp>
        <p:nvSpPr>
          <p:cNvPr id="3" name="Content Placeholder 2">
            <a:extLst>
              <a:ext uri="{FF2B5EF4-FFF2-40B4-BE49-F238E27FC236}">
                <a16:creationId xmlns:a16="http://schemas.microsoft.com/office/drawing/2014/main" id="{1C329CA8-1AF5-288C-CD86-0FD941808943}"/>
              </a:ext>
            </a:extLst>
          </p:cNvPr>
          <p:cNvSpPr>
            <a:spLocks noGrp="1"/>
          </p:cNvSpPr>
          <p:nvPr>
            <p:ph idx="1"/>
          </p:nvPr>
        </p:nvSpPr>
        <p:spPr>
          <a:xfrm>
            <a:off x="1828800" y="685800"/>
            <a:ext cx="8229600" cy="4530725"/>
          </a:xfrm>
        </p:spPr>
        <p:txBody>
          <a:bodyPr>
            <a:normAutofit fontScale="92500" lnSpcReduction="20000"/>
          </a:bodyPr>
          <a:lstStyle/>
          <a:p>
            <a:pPr marL="0" indent="0" algn="just">
              <a:buFont typeface="Wingdings" panose="05000000000000000000" pitchFamily="2" charset="2"/>
              <a:buNone/>
              <a:defRPr/>
            </a:pPr>
            <a:r>
              <a:rPr lang="en-US" sz="3200" dirty="0">
                <a:solidFill>
                  <a:srgbClr val="FF0000"/>
                </a:solidFill>
              </a:rPr>
              <a:t>Risk Control</a:t>
            </a:r>
          </a:p>
          <a:p>
            <a:pPr lvl="1" algn="just">
              <a:defRPr/>
            </a:pPr>
            <a:r>
              <a:rPr lang="en-US" sz="2300" dirty="0"/>
              <a:t>Risk control consists of 4 areas</a:t>
            </a:r>
          </a:p>
          <a:p>
            <a:pPr marL="514350" indent="-514350" algn="just">
              <a:buFont typeface="+mj-lt"/>
              <a:buAutoNum type="arabicPeriod"/>
              <a:defRPr/>
            </a:pPr>
            <a:r>
              <a:rPr lang="en-US" sz="2400" dirty="0">
                <a:solidFill>
                  <a:srgbClr val="00B050"/>
                </a:solidFill>
              </a:rPr>
              <a:t>Risk Avoidance</a:t>
            </a:r>
          </a:p>
          <a:p>
            <a:pPr marL="841375" lvl="1" indent="-514350" algn="just">
              <a:defRPr/>
            </a:pPr>
            <a:r>
              <a:rPr lang="en-US" sz="2300" dirty="0"/>
              <a:t>It refers to the conscious decision by the management to avoid completely a particular risk by discontinuing the operation producing risk</a:t>
            </a:r>
          </a:p>
          <a:p>
            <a:pPr marL="514350" indent="-514350" algn="just">
              <a:buFont typeface="+mj-lt"/>
              <a:buAutoNum type="arabicPeriod"/>
              <a:defRPr/>
            </a:pPr>
            <a:r>
              <a:rPr lang="en-US" sz="2400" dirty="0">
                <a:solidFill>
                  <a:srgbClr val="00B050"/>
                </a:solidFill>
              </a:rPr>
              <a:t>Risk retention</a:t>
            </a:r>
          </a:p>
          <a:p>
            <a:pPr marL="841375" lvl="1" indent="-514350" algn="just">
              <a:defRPr/>
            </a:pPr>
            <a:r>
              <a:rPr lang="en-US" sz="2300" dirty="0"/>
              <a:t>Retaining a particular risk for which any consequent loss is financed by organization</a:t>
            </a:r>
          </a:p>
          <a:p>
            <a:pPr marL="514350" indent="-514350" algn="just">
              <a:buFont typeface="+mj-lt"/>
              <a:buAutoNum type="arabicPeriod"/>
              <a:defRPr/>
            </a:pPr>
            <a:r>
              <a:rPr lang="en-US" sz="2400" dirty="0">
                <a:solidFill>
                  <a:srgbClr val="00B050"/>
                </a:solidFill>
              </a:rPr>
              <a:t>Risk transfer</a:t>
            </a:r>
          </a:p>
          <a:p>
            <a:pPr marL="841375" lvl="1" indent="-514350" algn="just">
              <a:defRPr/>
            </a:pPr>
            <a:r>
              <a:rPr lang="en-US" sz="2300" dirty="0"/>
              <a:t>Legal assignment of cost of certain potential losses from one party to another (insurance)</a:t>
            </a:r>
          </a:p>
          <a:p>
            <a:pPr marL="514350" indent="-514350" algn="just">
              <a:buFont typeface="+mj-lt"/>
              <a:buAutoNum type="arabicPeriod"/>
              <a:defRPr/>
            </a:pPr>
            <a:r>
              <a:rPr lang="en-US" sz="2400" dirty="0">
                <a:solidFill>
                  <a:srgbClr val="00B050"/>
                </a:solidFill>
              </a:rPr>
              <a:t>Risk reduction</a:t>
            </a:r>
          </a:p>
          <a:p>
            <a:pPr marL="841375" lvl="1" indent="-514350" algn="just">
              <a:defRPr/>
            </a:pPr>
            <a:r>
              <a:rPr lang="en-US" sz="2300" dirty="0"/>
              <a:t>Reduction or elimination of all aspect of accidental loss lead to wastage of an organizations assets.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B83ECC6-D5AD-3550-6793-C53125B27CAD}"/>
              </a:ext>
            </a:extLst>
          </p:cNvPr>
          <p:cNvSpPr>
            <a:spLocks noGrp="1" noChangeArrowheads="1"/>
          </p:cNvSpPr>
          <p:nvPr>
            <p:ph type="title" idx="4294967295"/>
          </p:nvPr>
        </p:nvSpPr>
        <p:spPr>
          <a:xfrm>
            <a:off x="1981200" y="277813"/>
            <a:ext cx="8229600" cy="608012"/>
          </a:xfrm>
        </p:spPr>
        <p:txBody>
          <a:bodyPr lIns="0" rIns="0" bIns="0" anchor="b"/>
          <a:lstStyle/>
          <a:p>
            <a:pPr eaLnBrk="1" hangingPunct="1"/>
            <a:r>
              <a:rPr lang="en-US" altLang="en-US" sz="2800">
                <a:solidFill>
                  <a:schemeClr val="tx1"/>
                </a:solidFill>
                <a:latin typeface="Times New Roman" panose="02020603050405020304" pitchFamily="18" charset="0"/>
              </a:rPr>
              <a:t>Three approaches to acceptable risk</a:t>
            </a:r>
          </a:p>
        </p:txBody>
      </p:sp>
      <p:sp>
        <p:nvSpPr>
          <p:cNvPr id="61443" name="Rectangle 3">
            <a:extLst>
              <a:ext uri="{FF2B5EF4-FFF2-40B4-BE49-F238E27FC236}">
                <a16:creationId xmlns:a16="http://schemas.microsoft.com/office/drawing/2014/main" id="{45E8547C-5826-5E06-AFC6-AEE74405405E}"/>
              </a:ext>
            </a:extLst>
          </p:cNvPr>
          <p:cNvSpPr>
            <a:spLocks noGrp="1" noChangeArrowheads="1"/>
          </p:cNvSpPr>
          <p:nvPr>
            <p:ph idx="4294967295"/>
          </p:nvPr>
        </p:nvSpPr>
        <p:spPr>
          <a:xfrm>
            <a:off x="1981200" y="1371600"/>
            <a:ext cx="8382000" cy="5105400"/>
          </a:xfrm>
        </p:spPr>
        <p:txBody>
          <a:bodyPr/>
          <a:lstStyle/>
          <a:p>
            <a:pPr marL="273050" indent="-273050" eaLnBrk="1" hangingPunct="1"/>
            <a:endParaRPr lang="en-US" altLang="en-US"/>
          </a:p>
          <a:p>
            <a:pPr marL="273050" indent="-273050" eaLnBrk="1" hangingPunct="1"/>
            <a:r>
              <a:rPr lang="en-US" altLang="en-US" sz="2800"/>
              <a:t>The Experts Approach</a:t>
            </a:r>
          </a:p>
          <a:p>
            <a:pPr marL="273050" indent="-273050" eaLnBrk="1" hangingPunct="1"/>
            <a:r>
              <a:rPr lang="en-US" altLang="en-US" sz="2800"/>
              <a:t>The Layperson’s Approach</a:t>
            </a:r>
          </a:p>
          <a:p>
            <a:pPr marL="273050" indent="-273050" eaLnBrk="1" hangingPunct="1"/>
            <a:r>
              <a:rPr lang="en-US" altLang="en-US" sz="2800"/>
              <a:t>The Government Regulator’s Approach</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523A788-3851-1180-8A3E-584A6637323A}"/>
              </a:ext>
            </a:extLst>
          </p:cNvPr>
          <p:cNvSpPr>
            <a:spLocks noGrp="1" noChangeArrowheads="1"/>
          </p:cNvSpPr>
          <p:nvPr>
            <p:ph type="title" idx="4294967295"/>
          </p:nvPr>
        </p:nvSpPr>
        <p:spPr/>
        <p:txBody>
          <a:bodyPr lIns="0" rIns="0" bIns="0" anchor="b"/>
          <a:lstStyle/>
          <a:p>
            <a:pPr eaLnBrk="1" hangingPunct="1"/>
            <a:r>
              <a:rPr lang="en-US" altLang="en-US" sz="3700">
                <a:solidFill>
                  <a:schemeClr val="tx1"/>
                </a:solidFill>
              </a:rPr>
              <a:t>Experts Approach to Acceptable Risk</a:t>
            </a:r>
          </a:p>
        </p:txBody>
      </p:sp>
      <p:sp>
        <p:nvSpPr>
          <p:cNvPr id="62467" name="Rectangle 3">
            <a:extLst>
              <a:ext uri="{FF2B5EF4-FFF2-40B4-BE49-F238E27FC236}">
                <a16:creationId xmlns:a16="http://schemas.microsoft.com/office/drawing/2014/main" id="{1C1B26F0-1846-83B2-AD9F-789773D551FF}"/>
              </a:ext>
            </a:extLst>
          </p:cNvPr>
          <p:cNvSpPr>
            <a:spLocks noGrp="1" noChangeArrowheads="1"/>
          </p:cNvSpPr>
          <p:nvPr>
            <p:ph idx="4294967295"/>
          </p:nvPr>
        </p:nvSpPr>
        <p:spPr>
          <a:xfrm>
            <a:off x="1905000" y="1981200"/>
            <a:ext cx="8534400" cy="4495800"/>
          </a:xfrm>
        </p:spPr>
        <p:txBody>
          <a:bodyPr/>
          <a:lstStyle/>
          <a:p>
            <a:pPr marL="273050" indent="-273050" eaLnBrk="1" hangingPunct="1"/>
            <a:endParaRPr lang="en-US" altLang="en-US"/>
          </a:p>
          <a:p>
            <a:pPr marL="273050" indent="-273050" eaLnBrk="1" hangingPunct="1"/>
            <a:r>
              <a:rPr lang="en-US" altLang="en-US" sz="2800">
                <a:latin typeface="Times New Roman" panose="02020603050405020304" pitchFamily="18" charset="0"/>
              </a:rPr>
              <a:t>Identifying risk: </a:t>
            </a:r>
          </a:p>
          <a:p>
            <a:pPr marL="273050" indent="-273050" eaLnBrk="1" hangingPunct="1"/>
            <a:r>
              <a:rPr lang="en-US" altLang="en-US" sz="2800">
                <a:latin typeface="Times New Roman" panose="02020603050405020304" pitchFamily="18" charset="0"/>
              </a:rPr>
              <a:t>Utilitarianism and acceptable risk</a:t>
            </a:r>
          </a:p>
          <a:p>
            <a:pPr marL="273050" indent="-273050" eaLnBrk="1" hangingPunct="1"/>
            <a:r>
              <a:rPr lang="en-US" altLang="en-US" sz="2800">
                <a:latin typeface="Times New Roman" panose="02020603050405020304" pitchFamily="18" charset="0"/>
              </a:rPr>
              <a:t>Risk as maximizing benefit</a:t>
            </a:r>
          </a:p>
          <a:p>
            <a:pPr marL="273050" indent="-273050" eaLnBrk="1" hangingPunct="1">
              <a:buFont typeface="Wingdings" panose="05000000000000000000" pitchFamily="2" charset="2"/>
              <a:buNone/>
            </a:pPr>
            <a:endParaRPr lang="en-US" altLang="en-US" sz="2800">
              <a:latin typeface="Times New Roman" panose="02020603050405020304"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9E7B9A1-7D32-E53E-7430-9FACADB62D73}"/>
              </a:ext>
            </a:extLst>
          </p:cNvPr>
          <p:cNvSpPr>
            <a:spLocks noGrp="1" noChangeArrowheads="1"/>
          </p:cNvSpPr>
          <p:nvPr>
            <p:ph type="title" idx="4294967295"/>
          </p:nvPr>
        </p:nvSpPr>
        <p:spPr>
          <a:xfrm>
            <a:off x="1981200" y="277813"/>
            <a:ext cx="8229600" cy="608012"/>
          </a:xfrm>
        </p:spPr>
        <p:txBody>
          <a:bodyPr lIns="0" rIns="0" bIns="0" anchor="b"/>
          <a:lstStyle/>
          <a:p>
            <a:pPr eaLnBrk="1" hangingPunct="1"/>
            <a:r>
              <a:rPr lang="en-US" altLang="en-US" sz="3200">
                <a:solidFill>
                  <a:schemeClr val="tx1"/>
                </a:solidFill>
                <a:latin typeface="Times New Roman" panose="02020603050405020304" pitchFamily="18" charset="0"/>
              </a:rPr>
              <a:t>Identifying risk</a:t>
            </a:r>
          </a:p>
        </p:txBody>
      </p:sp>
      <p:sp>
        <p:nvSpPr>
          <p:cNvPr id="63491" name="Rectangle 3">
            <a:extLst>
              <a:ext uri="{FF2B5EF4-FFF2-40B4-BE49-F238E27FC236}">
                <a16:creationId xmlns:a16="http://schemas.microsoft.com/office/drawing/2014/main" id="{2C5C87C3-B936-7D7D-1D83-A7D7C0488495}"/>
              </a:ext>
            </a:extLst>
          </p:cNvPr>
          <p:cNvSpPr>
            <a:spLocks noGrp="1" noChangeArrowheads="1"/>
          </p:cNvSpPr>
          <p:nvPr>
            <p:ph idx="4294967295"/>
          </p:nvPr>
        </p:nvSpPr>
        <p:spPr>
          <a:xfrm>
            <a:off x="1828800" y="1447800"/>
            <a:ext cx="8153400" cy="4648200"/>
          </a:xfrm>
        </p:spPr>
        <p:txBody>
          <a:bodyPr/>
          <a:lstStyle/>
          <a:p>
            <a:pPr marL="273050" indent="-273050" eaLnBrk="1" hangingPunct="1"/>
            <a:r>
              <a:rPr lang="en-US" altLang="en-US" sz="2800">
                <a:latin typeface="Times New Roman" panose="02020603050405020304" pitchFamily="18" charset="0"/>
              </a:rPr>
              <a:t>concept of risk involves adverse effect or </a:t>
            </a:r>
            <a:r>
              <a:rPr lang="en-US" altLang="en-US" sz="2800" b="1">
                <a:latin typeface="Times New Roman" panose="02020603050405020304" pitchFamily="18" charset="0"/>
              </a:rPr>
              <a:t>harm. </a:t>
            </a:r>
            <a:r>
              <a:rPr lang="en-US" altLang="en-US" sz="2800">
                <a:latin typeface="Times New Roman" panose="02020603050405020304" pitchFamily="18" charset="0"/>
              </a:rPr>
              <a:t>Harm is a limitation of a persons freedom or well being. (physical well being, psychological well being, economical well being)</a:t>
            </a:r>
            <a:endParaRPr lang="en-US" altLang="en-US" sz="2800" b="1">
              <a:latin typeface="Times New Roman" panose="02020603050405020304" pitchFamily="18" charset="0"/>
            </a:endParaRPr>
          </a:p>
          <a:p>
            <a:pPr marL="273050" indent="-273050" eaLnBrk="1" hangingPunct="1"/>
            <a:r>
              <a:rPr lang="en-US" altLang="en-US" sz="2800">
                <a:latin typeface="Times New Roman" panose="02020603050405020304" pitchFamily="18" charset="0"/>
              </a:rPr>
              <a:t>Risk can be defined as: “</a:t>
            </a:r>
            <a:r>
              <a:rPr lang="en-US" altLang="en-US" sz="2800">
                <a:solidFill>
                  <a:srgbClr val="FF0000"/>
                </a:solidFill>
                <a:latin typeface="Times New Roman" panose="02020603050405020304" pitchFamily="18" charset="0"/>
              </a:rPr>
              <a:t>a compound measure of the probability and magnitude of adverse effect</a:t>
            </a:r>
            <a:r>
              <a:rPr lang="en-US" altLang="en-US" sz="2800">
                <a:latin typeface="Times New Roman" panose="02020603050405020304" pitchFamily="18" charset="0"/>
              </a:rPr>
              <a:t>” (William W. Lowrance)</a:t>
            </a:r>
          </a:p>
          <a:p>
            <a:pPr marL="273050" indent="-273050" eaLnBrk="1" hangingPunct="1"/>
            <a:r>
              <a:rPr lang="en-US" altLang="en-US" sz="2800">
                <a:latin typeface="Times New Roman" panose="02020603050405020304" pitchFamily="18" charset="0"/>
              </a:rPr>
              <a:t>We can add : “probability of death or injury”</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C826513-B595-A18D-48B9-93B6EAA3B941}"/>
              </a:ext>
            </a:extLst>
          </p:cNvPr>
          <p:cNvSpPr>
            <a:spLocks noGrp="1" noChangeArrowheads="1"/>
          </p:cNvSpPr>
          <p:nvPr>
            <p:ph type="title" idx="4294967295"/>
          </p:nvPr>
        </p:nvSpPr>
        <p:spPr>
          <a:xfrm>
            <a:off x="1981200" y="277813"/>
            <a:ext cx="8229600" cy="792162"/>
          </a:xfrm>
        </p:spPr>
        <p:txBody>
          <a:bodyPr lIns="0" rIns="0" bIns="0" anchor="b"/>
          <a:lstStyle/>
          <a:p>
            <a:pPr eaLnBrk="1" hangingPunct="1"/>
            <a:r>
              <a:rPr lang="en-US" altLang="en-US" sz="2800">
                <a:solidFill>
                  <a:schemeClr val="tx1"/>
                </a:solidFill>
                <a:latin typeface="Times New Roman" panose="02020603050405020304" pitchFamily="18" charset="0"/>
              </a:rPr>
              <a:t>Utilitarianism and Acceptable risk</a:t>
            </a:r>
          </a:p>
        </p:txBody>
      </p:sp>
      <p:sp>
        <p:nvSpPr>
          <p:cNvPr id="64515" name="Rectangle 3">
            <a:extLst>
              <a:ext uri="{FF2B5EF4-FFF2-40B4-BE49-F238E27FC236}">
                <a16:creationId xmlns:a16="http://schemas.microsoft.com/office/drawing/2014/main" id="{12EC6AFC-6447-A34D-9287-BD8C6753213A}"/>
              </a:ext>
            </a:extLst>
          </p:cNvPr>
          <p:cNvSpPr>
            <a:spLocks noGrp="1" noChangeArrowheads="1"/>
          </p:cNvSpPr>
          <p:nvPr>
            <p:ph idx="4294967295"/>
          </p:nvPr>
        </p:nvSpPr>
        <p:spPr>
          <a:xfrm>
            <a:off x="1905000" y="1219200"/>
            <a:ext cx="8305800" cy="4883150"/>
          </a:xfrm>
        </p:spPr>
        <p:txBody>
          <a:bodyPr/>
          <a:lstStyle/>
          <a:p>
            <a:pPr marL="273050" indent="-273050" eaLnBrk="1" hangingPunct="1">
              <a:lnSpc>
                <a:spcPct val="90000"/>
              </a:lnSpc>
            </a:pPr>
            <a:r>
              <a:rPr lang="en-US" altLang="en-US" sz="2800">
                <a:latin typeface="Times New Roman" panose="02020603050405020304" pitchFamily="18" charset="0"/>
              </a:rPr>
              <a:t>The experts approach to risk is usually utilitarian. That the answer to any moral question is to be found by determining the course of action that maximizes well being.</a:t>
            </a:r>
          </a:p>
          <a:p>
            <a:pPr marL="273050" indent="-273050" eaLnBrk="1" hangingPunct="1">
              <a:lnSpc>
                <a:spcPct val="90000"/>
              </a:lnSpc>
            </a:pPr>
            <a:r>
              <a:rPr lang="en-US" altLang="en-US" sz="2800">
                <a:latin typeface="Times New Roman" panose="02020603050405020304" pitchFamily="18" charset="0"/>
              </a:rPr>
              <a:t>Cost/benefit technique is often called risk/benefit analysis. Cost is measured in terms of risk of deaths, injuries, or other harms associated with a given course of action. </a:t>
            </a:r>
          </a:p>
          <a:p>
            <a:pPr marL="273050" indent="-273050" eaLnBrk="1" hangingPunct="1">
              <a:lnSpc>
                <a:spcPct val="90000"/>
              </a:lnSpc>
              <a:buFont typeface="Wingdings" panose="05000000000000000000" pitchFamily="2" charset="2"/>
              <a:buNone/>
            </a:pPr>
            <a:r>
              <a:rPr lang="en-US" altLang="en-US" sz="2800">
                <a:solidFill>
                  <a:srgbClr val="FF0000"/>
                </a:solidFill>
                <a:latin typeface="Times New Roman" panose="02020603050405020304" pitchFamily="18" charset="0"/>
              </a:rPr>
              <a:t>* Utilitarian - Practical</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E2B7900-6DB1-DBAB-C506-1728B1587B15}"/>
              </a:ext>
            </a:extLst>
          </p:cNvPr>
          <p:cNvSpPr>
            <a:spLocks noGrp="1" noChangeArrowheads="1"/>
          </p:cNvSpPr>
          <p:nvPr>
            <p:ph type="title" idx="4294967295"/>
          </p:nvPr>
        </p:nvSpPr>
        <p:spPr>
          <a:xfrm>
            <a:off x="2009775" y="19050"/>
            <a:ext cx="8229600" cy="684213"/>
          </a:xfrm>
        </p:spPr>
        <p:txBody>
          <a:bodyPr lIns="0" rIns="0" bIns="0" anchor="b"/>
          <a:lstStyle/>
          <a:p>
            <a:pPr eaLnBrk="1" hangingPunct="1"/>
            <a:r>
              <a:rPr lang="en-US" altLang="en-US" sz="3200">
                <a:solidFill>
                  <a:srgbClr val="FF0000"/>
                </a:solidFill>
                <a:latin typeface="Times New Roman" panose="02020603050405020304" pitchFamily="18" charset="0"/>
              </a:rPr>
              <a:t>Risk as maximizing benefit</a:t>
            </a:r>
          </a:p>
        </p:txBody>
      </p:sp>
      <p:sp>
        <p:nvSpPr>
          <p:cNvPr id="65539" name="Rectangle 3">
            <a:extLst>
              <a:ext uri="{FF2B5EF4-FFF2-40B4-BE49-F238E27FC236}">
                <a16:creationId xmlns:a16="http://schemas.microsoft.com/office/drawing/2014/main" id="{F7D46465-A1A2-C9B9-EBE7-0B4CE7513ED6}"/>
              </a:ext>
            </a:extLst>
          </p:cNvPr>
          <p:cNvSpPr>
            <a:spLocks noGrp="1" noChangeArrowheads="1"/>
          </p:cNvSpPr>
          <p:nvPr>
            <p:ph idx="4294967295"/>
          </p:nvPr>
        </p:nvSpPr>
        <p:spPr>
          <a:xfrm>
            <a:off x="1628775" y="962025"/>
            <a:ext cx="8610600" cy="5105400"/>
          </a:xfrm>
        </p:spPr>
        <p:txBody>
          <a:bodyPr/>
          <a:lstStyle/>
          <a:p>
            <a:pPr marL="273050" indent="-273050" eaLnBrk="1" hangingPunct="1"/>
            <a:r>
              <a:rPr lang="en-US" altLang="en-US" sz="2400" dirty="0">
                <a:latin typeface="Times New Roman" panose="02020603050405020304" pitchFamily="18" charset="0"/>
              </a:rPr>
              <a:t>An acceptable risk is one of where , given the options available, the risk of harm is at least equaled by the probability of producing benefit.</a:t>
            </a:r>
          </a:p>
          <a:p>
            <a:pPr marL="273050" indent="-273050" eaLnBrk="1" hangingPunct="1">
              <a:buFont typeface="Wingdings" panose="05000000000000000000" pitchFamily="2" charset="2"/>
              <a:buNone/>
            </a:pPr>
            <a:r>
              <a:rPr lang="en-US" altLang="en-US" sz="2400" dirty="0">
                <a:latin typeface="Times New Roman" panose="02020603050405020304" pitchFamily="18" charset="0"/>
              </a:rPr>
              <a:t>	Limitations: (that will yield the cost/benefit approach inconclusive)</a:t>
            </a:r>
          </a:p>
          <a:p>
            <a:pPr marL="273050" indent="-273050" eaLnBrk="1" hangingPunct="1"/>
            <a:r>
              <a:rPr lang="en-US" altLang="en-US" sz="2400" dirty="0">
                <a:latin typeface="Times New Roman" panose="02020603050405020304" pitchFamily="18" charset="0"/>
              </a:rPr>
              <a:t>It might not be possible to anticipate all of the costs and benefits associated with each option</a:t>
            </a:r>
          </a:p>
          <a:p>
            <a:pPr marL="273050" indent="-273050" eaLnBrk="1" hangingPunct="1"/>
            <a:r>
              <a:rPr lang="en-US" altLang="en-US" sz="2400" dirty="0">
                <a:latin typeface="Times New Roman" panose="02020603050405020304" pitchFamily="18" charset="0"/>
              </a:rPr>
              <a:t>It is not always possible to translate all of the risks and benefits into monetary terms. What is the monetary value of human life?</a:t>
            </a:r>
          </a:p>
          <a:p>
            <a:pPr marL="273050" indent="-273050" eaLnBrk="1" hangingPunct="1"/>
            <a:r>
              <a:rPr lang="en-US" altLang="en-US" sz="2400" dirty="0">
                <a:latin typeface="Times New Roman" panose="02020603050405020304" pitchFamily="18" charset="0"/>
              </a:rPr>
              <a:t>The method makes no allowances for the distributions of costs and benefits.</a:t>
            </a:r>
          </a:p>
          <a:p>
            <a:pPr marL="273050" indent="-273050" eaLnBrk="1" hangingPunct="1"/>
            <a:r>
              <a:rPr lang="en-US" altLang="en-US" sz="2400" dirty="0">
                <a:latin typeface="Times New Roman" panose="02020603050405020304" pitchFamily="18" charset="0"/>
              </a:rPr>
              <a:t>The method gives no place for informed consent to the risk imposed by technology.</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0A960F9-0E27-F6EF-AD29-2AB97AC1231C}"/>
              </a:ext>
            </a:extLst>
          </p:cNvPr>
          <p:cNvSpPr>
            <a:spLocks noGrp="1" noChangeArrowheads="1"/>
          </p:cNvSpPr>
          <p:nvPr>
            <p:ph type="title" idx="4294967295"/>
          </p:nvPr>
        </p:nvSpPr>
        <p:spPr/>
        <p:txBody>
          <a:bodyPr lIns="0" rIns="0" bIns="0" anchor="b"/>
          <a:lstStyle/>
          <a:p>
            <a:pPr eaLnBrk="1" hangingPunct="1"/>
            <a:r>
              <a:rPr lang="en-US" altLang="en-US" sz="3700">
                <a:solidFill>
                  <a:schemeClr val="tx1"/>
                </a:solidFill>
              </a:rPr>
              <a:t>The Laypersons Approach to Acceptable Risk</a:t>
            </a:r>
          </a:p>
        </p:txBody>
      </p:sp>
      <p:sp>
        <p:nvSpPr>
          <p:cNvPr id="66563" name="Rectangle 3">
            <a:extLst>
              <a:ext uri="{FF2B5EF4-FFF2-40B4-BE49-F238E27FC236}">
                <a16:creationId xmlns:a16="http://schemas.microsoft.com/office/drawing/2014/main" id="{FF40818B-BFE9-46C4-9F28-BB707139E6FA}"/>
              </a:ext>
            </a:extLst>
          </p:cNvPr>
          <p:cNvSpPr>
            <a:spLocks noGrp="1" noChangeArrowheads="1"/>
          </p:cNvSpPr>
          <p:nvPr>
            <p:ph idx="4294967295"/>
          </p:nvPr>
        </p:nvSpPr>
        <p:spPr>
          <a:xfrm>
            <a:off x="1828800" y="1828800"/>
            <a:ext cx="8839200" cy="4724400"/>
          </a:xfrm>
        </p:spPr>
        <p:txBody>
          <a:bodyPr/>
          <a:lstStyle/>
          <a:p>
            <a:pPr marL="273050" indent="-273050" eaLnBrk="1" hangingPunct="1"/>
            <a:r>
              <a:rPr lang="en-US" altLang="en-US" sz="2800">
                <a:latin typeface="Times New Roman" panose="02020603050405020304" pitchFamily="18" charset="0"/>
              </a:rPr>
              <a:t>Expert and Layperson</a:t>
            </a:r>
          </a:p>
          <a:p>
            <a:pPr marL="273050" indent="-273050" eaLnBrk="1" hangingPunct="1">
              <a:buFont typeface="Wingdings" panose="05000000000000000000" pitchFamily="2" charset="2"/>
              <a:buNone/>
            </a:pPr>
            <a:r>
              <a:rPr lang="en-US" altLang="en-US" sz="2800">
                <a:latin typeface="Times New Roman" panose="02020603050405020304" pitchFamily="18" charset="0"/>
              </a:rPr>
              <a:t>	Public is sometimes mistaken in estimating the probability of death and injury from various activities of technology. Experts and lay person understand risk differently. </a:t>
            </a:r>
          </a:p>
          <a:p>
            <a:pPr marL="273050" indent="-273050" eaLnBrk="1" hangingPunct="1"/>
            <a:r>
              <a:rPr lang="en-US" altLang="en-US" sz="2800">
                <a:latin typeface="Times New Roman" panose="02020603050405020304" pitchFamily="18" charset="0"/>
              </a:rPr>
              <a:t>Informed consent and justice: lay person approach follows more closely the ethics of respect of persons than utilitarianism.</a:t>
            </a:r>
            <a:r>
              <a:rPr lang="en-US" altLang="en-US"/>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D3ED48-DCA2-493E-BBDA-807D9BFCFFE7}"/>
              </a:ext>
            </a:extLst>
          </p:cNvPr>
          <p:cNvPicPr>
            <a:picLocks noGrp="1" noChangeAspect="1"/>
          </p:cNvPicPr>
          <p:nvPr>
            <p:ph idx="1"/>
          </p:nvPr>
        </p:nvPicPr>
        <p:blipFill rotWithShape="1">
          <a:blip r:embed="rId2"/>
          <a:srcRect b="12589"/>
          <a:stretch/>
        </p:blipFill>
        <p:spPr>
          <a:xfrm>
            <a:off x="243338" y="744718"/>
            <a:ext cx="10446658" cy="5081047"/>
          </a:xfrm>
          <a:prstGeom prst="rect">
            <a:avLst/>
          </a:prstGeom>
        </p:spPr>
      </p:pic>
    </p:spTree>
    <p:extLst>
      <p:ext uri="{BB962C8B-B14F-4D97-AF65-F5344CB8AC3E}">
        <p14:creationId xmlns:p14="http://schemas.microsoft.com/office/powerpoint/2010/main" val="20553063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F6C6EEB-3513-7E2A-E2F9-1AA625221779}"/>
              </a:ext>
            </a:extLst>
          </p:cNvPr>
          <p:cNvSpPr>
            <a:spLocks noGrp="1" noChangeArrowheads="1"/>
          </p:cNvSpPr>
          <p:nvPr>
            <p:ph type="title" idx="4294967295"/>
          </p:nvPr>
        </p:nvSpPr>
        <p:spPr>
          <a:xfrm>
            <a:off x="1981200" y="277813"/>
            <a:ext cx="8229600" cy="935037"/>
          </a:xfrm>
        </p:spPr>
        <p:txBody>
          <a:bodyPr lIns="0" rIns="0" bIns="0" anchor="b"/>
          <a:lstStyle/>
          <a:p>
            <a:pPr eaLnBrk="1" hangingPunct="1"/>
            <a:r>
              <a:rPr lang="en-US" altLang="en-US" sz="2800">
                <a:solidFill>
                  <a:schemeClr val="tx1"/>
                </a:solidFill>
                <a:latin typeface="Times New Roman" panose="02020603050405020304" pitchFamily="18" charset="0"/>
              </a:rPr>
              <a:t>Free and informed consent and compensation</a:t>
            </a:r>
            <a:endParaRPr lang="tr-TR" altLang="en-US" sz="2800">
              <a:solidFill>
                <a:schemeClr val="tx1"/>
              </a:solidFill>
              <a:latin typeface="Times New Roman" panose="02020603050405020304" pitchFamily="18" charset="0"/>
            </a:endParaRPr>
          </a:p>
        </p:txBody>
      </p:sp>
      <p:sp>
        <p:nvSpPr>
          <p:cNvPr id="67587" name="Rectangle 3">
            <a:extLst>
              <a:ext uri="{FF2B5EF4-FFF2-40B4-BE49-F238E27FC236}">
                <a16:creationId xmlns:a16="http://schemas.microsoft.com/office/drawing/2014/main" id="{810B983F-730D-E97A-D987-EBFA8311E601}"/>
              </a:ext>
            </a:extLst>
          </p:cNvPr>
          <p:cNvSpPr>
            <a:spLocks noGrp="1" noChangeArrowheads="1"/>
          </p:cNvSpPr>
          <p:nvPr>
            <p:ph idx="4294967295"/>
          </p:nvPr>
        </p:nvSpPr>
        <p:spPr>
          <a:xfrm>
            <a:off x="2057400" y="1371600"/>
            <a:ext cx="7772400" cy="4079875"/>
          </a:xfrm>
        </p:spPr>
        <p:txBody>
          <a:bodyPr/>
          <a:lstStyle/>
          <a:p>
            <a:pPr marL="273050" indent="-273050" eaLnBrk="1" hangingPunct="1">
              <a:buFont typeface="Wingdings" panose="05000000000000000000" pitchFamily="2" charset="2"/>
              <a:buNone/>
            </a:pPr>
            <a:r>
              <a:rPr lang="en-US" altLang="en-US" sz="3200"/>
              <a:t>	</a:t>
            </a:r>
            <a:r>
              <a:rPr lang="en-US" altLang="en-US" sz="2800">
                <a:latin typeface="Times New Roman" panose="02020603050405020304" pitchFamily="18" charset="0"/>
              </a:rPr>
              <a:t>Three necessities to give free and informed consent to the risks imposed by technology:</a:t>
            </a:r>
          </a:p>
          <a:p>
            <a:pPr marL="273050" indent="-273050" eaLnBrk="1" hangingPunct="1"/>
            <a:r>
              <a:rPr lang="en-US" altLang="en-US" sz="2800">
                <a:latin typeface="Times New Roman" panose="02020603050405020304" pitchFamily="18" charset="0"/>
              </a:rPr>
              <a:t>A person must not be forced</a:t>
            </a:r>
          </a:p>
          <a:p>
            <a:pPr marL="273050" indent="-273050" eaLnBrk="1" hangingPunct="1"/>
            <a:r>
              <a:rPr lang="en-US" altLang="en-US" sz="2800">
                <a:latin typeface="Times New Roman" panose="02020603050405020304" pitchFamily="18" charset="0"/>
              </a:rPr>
              <a:t>A person must have the relative information</a:t>
            </a:r>
          </a:p>
          <a:p>
            <a:pPr marL="273050" indent="-273050" eaLnBrk="1" hangingPunct="1"/>
            <a:r>
              <a:rPr lang="en-US" altLang="en-US" sz="2800">
                <a:latin typeface="Times New Roman" panose="02020603050405020304" pitchFamily="18" charset="0"/>
              </a:rPr>
              <a:t>A person must be rational and competent enough to evaluate the information.</a:t>
            </a:r>
            <a:endParaRPr lang="tr-TR" altLang="en-US" sz="2800">
              <a:latin typeface="Times New Roman" panose="02020603050405020304" pitchFamily="18"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913FE62-4261-49CC-D2CB-9C7ED3B6FDCC}"/>
              </a:ext>
            </a:extLst>
          </p:cNvPr>
          <p:cNvSpPr>
            <a:spLocks noGrp="1" noChangeArrowheads="1"/>
          </p:cNvSpPr>
          <p:nvPr>
            <p:ph type="title" idx="4294967295"/>
          </p:nvPr>
        </p:nvSpPr>
        <p:spPr/>
        <p:txBody>
          <a:bodyPr lIns="0" rIns="0" bIns="0" anchor="b"/>
          <a:lstStyle/>
          <a:p>
            <a:pPr eaLnBrk="1" hangingPunct="1"/>
            <a:r>
              <a:rPr lang="en-US" altLang="en-US" sz="3200">
                <a:solidFill>
                  <a:schemeClr val="tx1"/>
                </a:solidFill>
                <a:latin typeface="Times New Roman" panose="02020603050405020304" pitchFamily="18" charset="0"/>
              </a:rPr>
              <a:t>Lay criterion of acceptable risk:</a:t>
            </a:r>
            <a:endParaRPr lang="tr-TR" altLang="en-US" sz="3200">
              <a:solidFill>
                <a:schemeClr val="tx1"/>
              </a:solidFill>
              <a:latin typeface="Times New Roman" panose="02020603050405020304" pitchFamily="18" charset="0"/>
            </a:endParaRPr>
          </a:p>
        </p:txBody>
      </p:sp>
      <p:sp>
        <p:nvSpPr>
          <p:cNvPr id="68611" name="Rectangle 3">
            <a:extLst>
              <a:ext uri="{FF2B5EF4-FFF2-40B4-BE49-F238E27FC236}">
                <a16:creationId xmlns:a16="http://schemas.microsoft.com/office/drawing/2014/main" id="{B3FBBF96-7F73-A6D6-BA51-AE7EAE669510}"/>
              </a:ext>
            </a:extLst>
          </p:cNvPr>
          <p:cNvSpPr>
            <a:spLocks noGrp="1" noChangeArrowheads="1"/>
          </p:cNvSpPr>
          <p:nvPr>
            <p:ph idx="4294967295"/>
          </p:nvPr>
        </p:nvSpPr>
        <p:spPr/>
        <p:txBody>
          <a:bodyPr/>
          <a:lstStyle/>
          <a:p>
            <a:pPr marL="273050" indent="-273050" eaLnBrk="1" hangingPunct="1">
              <a:buFont typeface="Wingdings" panose="05000000000000000000" pitchFamily="2" charset="2"/>
              <a:buNone/>
            </a:pPr>
            <a:r>
              <a:rPr lang="en-US" altLang="en-US"/>
              <a:t>	</a:t>
            </a:r>
          </a:p>
          <a:p>
            <a:pPr marL="273050" indent="-273050" eaLnBrk="1" hangingPunct="1">
              <a:buFont typeface="Wingdings" panose="05000000000000000000" pitchFamily="2" charset="2"/>
              <a:buNone/>
            </a:pPr>
            <a:r>
              <a:rPr lang="en-US" altLang="en-US"/>
              <a:t>	</a:t>
            </a:r>
            <a:r>
              <a:rPr lang="en-US" altLang="en-US" sz="2800">
                <a:latin typeface="Times New Roman" panose="02020603050405020304" pitchFamily="18" charset="0"/>
              </a:rPr>
              <a:t>An acceptable risk  is one in which risk is freely assumed by free and informed consent, or properly compensated, and which is justly distributed.</a:t>
            </a:r>
            <a:endParaRPr lang="tr-TR" altLang="en-US" sz="2800">
              <a:latin typeface="Times New Roman" panose="02020603050405020304" pitchFamily="18"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2CC0B11-FDD8-545C-1F2C-58BE8185AF10}"/>
              </a:ext>
            </a:extLst>
          </p:cNvPr>
          <p:cNvSpPr>
            <a:spLocks noGrp="1" noChangeArrowheads="1"/>
          </p:cNvSpPr>
          <p:nvPr>
            <p:ph type="title" idx="4294967295"/>
          </p:nvPr>
        </p:nvSpPr>
        <p:spPr/>
        <p:txBody>
          <a:bodyPr lIns="0" rIns="0" bIns="0" anchor="b"/>
          <a:lstStyle/>
          <a:p>
            <a:pPr eaLnBrk="1" hangingPunct="1"/>
            <a:r>
              <a:rPr lang="en-US" altLang="en-US" sz="3700">
                <a:solidFill>
                  <a:schemeClr val="tx1"/>
                </a:solidFill>
              </a:rPr>
              <a:t>The Government Regulator’s Approach to Risk</a:t>
            </a:r>
          </a:p>
        </p:txBody>
      </p:sp>
      <p:sp>
        <p:nvSpPr>
          <p:cNvPr id="69635" name="Rectangle 3">
            <a:extLst>
              <a:ext uri="{FF2B5EF4-FFF2-40B4-BE49-F238E27FC236}">
                <a16:creationId xmlns:a16="http://schemas.microsoft.com/office/drawing/2014/main" id="{92CA94D4-5A3A-363A-B659-C3004AD16470}"/>
              </a:ext>
            </a:extLst>
          </p:cNvPr>
          <p:cNvSpPr>
            <a:spLocks noGrp="1" noChangeArrowheads="1"/>
          </p:cNvSpPr>
          <p:nvPr>
            <p:ph idx="4294967295"/>
          </p:nvPr>
        </p:nvSpPr>
        <p:spPr/>
        <p:txBody>
          <a:bodyPr/>
          <a:lstStyle/>
          <a:p>
            <a:pPr marL="273050" indent="-273050" eaLnBrk="1" hangingPunct="1"/>
            <a:endParaRPr lang="en-US" altLang="en-US"/>
          </a:p>
          <a:p>
            <a:pPr marL="273050" indent="-273050" eaLnBrk="1" hangingPunct="1"/>
            <a:r>
              <a:rPr lang="en-US" altLang="en-US" sz="2800">
                <a:latin typeface="Times New Roman" panose="02020603050405020304" pitchFamily="18" charset="0"/>
              </a:rPr>
              <a:t>An acceptable risk is one in which protecting the public from harm has been weighted more heavily than benefiting the public</a:t>
            </a:r>
            <a:r>
              <a:rPr lang="en-US" altLang="en-US"/>
              <a: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4C639C6-A3EB-332E-1FCA-774624CCA17F}"/>
              </a:ext>
            </a:extLst>
          </p:cNvPr>
          <p:cNvSpPr>
            <a:spLocks noGrp="1" noChangeArrowheads="1"/>
          </p:cNvSpPr>
          <p:nvPr>
            <p:ph type="title" idx="4294967295"/>
          </p:nvPr>
        </p:nvSpPr>
        <p:spPr/>
        <p:txBody>
          <a:bodyPr lIns="0" rIns="0" bIns="0" anchor="b"/>
          <a:lstStyle/>
          <a:p>
            <a:pPr eaLnBrk="1" hangingPunct="1"/>
            <a:r>
              <a:rPr lang="en-US" altLang="en-US" sz="3200">
                <a:solidFill>
                  <a:schemeClr val="tx1"/>
                </a:solidFill>
                <a:latin typeface="Times New Roman" panose="02020603050405020304" pitchFamily="18" charset="0"/>
              </a:rPr>
              <a:t>Three approaches to acceptable risk</a:t>
            </a:r>
          </a:p>
        </p:txBody>
      </p:sp>
      <p:sp>
        <p:nvSpPr>
          <p:cNvPr id="70659" name="Rectangle 3">
            <a:extLst>
              <a:ext uri="{FF2B5EF4-FFF2-40B4-BE49-F238E27FC236}">
                <a16:creationId xmlns:a16="http://schemas.microsoft.com/office/drawing/2014/main" id="{3CA6A486-5056-97B6-BB88-30C6486C004E}"/>
              </a:ext>
            </a:extLst>
          </p:cNvPr>
          <p:cNvSpPr>
            <a:spLocks noGrp="1" noChangeArrowheads="1"/>
          </p:cNvSpPr>
          <p:nvPr>
            <p:ph idx="4294967295"/>
          </p:nvPr>
        </p:nvSpPr>
        <p:spPr>
          <a:xfrm>
            <a:off x="1752600" y="1981200"/>
            <a:ext cx="8915400" cy="4648200"/>
          </a:xfrm>
        </p:spPr>
        <p:txBody>
          <a:bodyPr/>
          <a:lstStyle/>
          <a:p>
            <a:pPr marL="273050" indent="-273050" eaLnBrk="1" hangingPunct="1"/>
            <a:r>
              <a:rPr lang="en-US" altLang="en-US" sz="2800" b="1" u="sng">
                <a:latin typeface="Times New Roman" panose="02020603050405020304" pitchFamily="18" charset="0"/>
              </a:rPr>
              <a:t>Risk Expert</a:t>
            </a:r>
            <a:r>
              <a:rPr lang="en-US" altLang="en-US" sz="2800">
                <a:latin typeface="Times New Roman" panose="02020603050405020304" pitchFamily="18" charset="0"/>
              </a:rPr>
              <a:t>: wants to balance risk and benefit in a way that optimizes overall public well-being. </a:t>
            </a:r>
          </a:p>
          <a:p>
            <a:pPr marL="273050" indent="-273050" eaLnBrk="1" hangingPunct="1"/>
            <a:r>
              <a:rPr lang="en-US" altLang="en-US" sz="2800" b="1" u="sng">
                <a:latin typeface="Times New Roman" panose="02020603050405020304" pitchFamily="18" charset="0"/>
              </a:rPr>
              <a:t>Layperson</a:t>
            </a:r>
            <a:r>
              <a:rPr lang="en-US" altLang="en-US" sz="2800">
                <a:latin typeface="Times New Roman" panose="02020603050405020304" pitchFamily="18" charset="0"/>
              </a:rPr>
              <a:t>: wants to protect himself or herself from risk.</a:t>
            </a:r>
          </a:p>
          <a:p>
            <a:pPr marL="273050" indent="-273050" eaLnBrk="1" hangingPunct="1"/>
            <a:r>
              <a:rPr lang="en-US" altLang="en-US" sz="2800" b="1" u="sng">
                <a:latin typeface="Times New Roman" panose="02020603050405020304" pitchFamily="18" charset="0"/>
              </a:rPr>
              <a:t>The government regulator</a:t>
            </a:r>
            <a:r>
              <a:rPr lang="en-US" altLang="en-US" sz="2800">
                <a:latin typeface="Times New Roman" panose="02020603050405020304" pitchFamily="18" charset="0"/>
              </a:rPr>
              <a:t>: wants as much assurance as possible that the public is not being exposed to unexpected harm.</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7D0F309-FA88-601D-EADA-F0302F285BA5}"/>
              </a:ext>
            </a:extLst>
          </p:cNvPr>
          <p:cNvSpPr>
            <a:spLocks noGrp="1" noChangeArrowheads="1"/>
          </p:cNvSpPr>
          <p:nvPr>
            <p:ph type="title" idx="4294967295"/>
          </p:nvPr>
        </p:nvSpPr>
        <p:spPr>
          <a:xfrm>
            <a:off x="1981200" y="307975"/>
            <a:ext cx="8229600" cy="1139825"/>
          </a:xfrm>
        </p:spPr>
        <p:txBody>
          <a:bodyPr lIns="0" rIns="0" bIns="0" anchor="b"/>
          <a:lstStyle/>
          <a:p>
            <a:pPr eaLnBrk="1" hangingPunct="1"/>
            <a:r>
              <a:rPr lang="en-US" altLang="en-US" sz="2800">
                <a:solidFill>
                  <a:schemeClr val="tx1"/>
                </a:solidFill>
                <a:latin typeface="Times New Roman" panose="02020603050405020304" pitchFamily="18" charset="0"/>
              </a:rPr>
              <a:t>Becoming a Responsible Engineer Regarding Risk</a:t>
            </a:r>
            <a:endParaRPr lang="tr-TR" altLang="en-US" sz="2800">
              <a:solidFill>
                <a:schemeClr val="tx1"/>
              </a:solidFill>
              <a:latin typeface="Times New Roman" panose="02020603050405020304" pitchFamily="18" charset="0"/>
            </a:endParaRPr>
          </a:p>
        </p:txBody>
      </p:sp>
      <p:sp>
        <p:nvSpPr>
          <p:cNvPr id="71683" name="Rectangle 3">
            <a:extLst>
              <a:ext uri="{FF2B5EF4-FFF2-40B4-BE49-F238E27FC236}">
                <a16:creationId xmlns:a16="http://schemas.microsoft.com/office/drawing/2014/main" id="{14A71957-379D-352D-C57B-A5E7425AAF73}"/>
              </a:ext>
            </a:extLst>
          </p:cNvPr>
          <p:cNvSpPr>
            <a:spLocks noGrp="1" noChangeArrowheads="1"/>
          </p:cNvSpPr>
          <p:nvPr>
            <p:ph idx="4294967295"/>
          </p:nvPr>
        </p:nvSpPr>
        <p:spPr/>
        <p:txBody>
          <a:bodyPr/>
          <a:lstStyle/>
          <a:p>
            <a:pPr marL="609600" indent="-609600" eaLnBrk="1" hangingPunct="1">
              <a:buFont typeface="Wingdings" panose="05000000000000000000" pitchFamily="2" charset="2"/>
              <a:buNone/>
            </a:pPr>
            <a:r>
              <a:rPr lang="en-US" altLang="en-US" sz="2800">
                <a:latin typeface="Times New Roman" panose="02020603050405020304" pitchFamily="18" charset="0"/>
              </a:rPr>
              <a:t>Includes to be aware</a:t>
            </a:r>
          </a:p>
          <a:p>
            <a:pPr marL="609600" indent="-609600" eaLnBrk="1" hangingPunct="1"/>
            <a:r>
              <a:rPr lang="en-US" altLang="en-US" sz="2800">
                <a:latin typeface="Times New Roman" panose="02020603050405020304" pitchFamily="18" charset="0"/>
              </a:rPr>
              <a:t>that risk is often difficult to estimate</a:t>
            </a:r>
          </a:p>
          <a:p>
            <a:pPr marL="609600" indent="-609600" eaLnBrk="1" hangingPunct="1"/>
            <a:r>
              <a:rPr lang="en-US" altLang="en-US" sz="2800">
                <a:latin typeface="Times New Roman" panose="02020603050405020304" pitchFamily="18" charset="0"/>
              </a:rPr>
              <a:t>that there are different approaches to the determination of acceptable risk</a:t>
            </a:r>
          </a:p>
          <a:p>
            <a:pPr marL="609600" indent="-609600" eaLnBrk="1" hangingPunct="1"/>
            <a:r>
              <a:rPr lang="en-US" altLang="en-US" sz="2800">
                <a:latin typeface="Times New Roman" panose="02020603050405020304" pitchFamily="18" charset="0"/>
              </a:rPr>
              <a:t>of the legal liabilities regarding risk.</a:t>
            </a:r>
            <a:endParaRPr lang="tr-TR" altLang="en-US" sz="2800">
              <a:latin typeface="Times New Roman" panose="02020603050405020304"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978A50B-881A-6EF6-B207-0C40F3E820D2}"/>
              </a:ext>
            </a:extLst>
          </p:cNvPr>
          <p:cNvSpPr>
            <a:spLocks noGrp="1" noChangeArrowheads="1"/>
          </p:cNvSpPr>
          <p:nvPr>
            <p:ph type="title" idx="4294967295"/>
          </p:nvPr>
        </p:nvSpPr>
        <p:spPr/>
        <p:txBody>
          <a:bodyPr lIns="0" rIns="0" bIns="0" anchor="b"/>
          <a:lstStyle/>
          <a:p>
            <a:pPr eaLnBrk="1" hangingPunct="1"/>
            <a:r>
              <a:rPr lang="en-US" altLang="en-US" sz="2800"/>
              <a:t>(</a:t>
            </a:r>
            <a:r>
              <a:rPr lang="en-US" altLang="en-US" sz="2800">
                <a:solidFill>
                  <a:schemeClr val="tx1"/>
                </a:solidFill>
              </a:rPr>
              <a:t>A more general) Principle of Acceptable Risk</a:t>
            </a:r>
            <a:endParaRPr lang="tr-TR" altLang="en-US" sz="2800">
              <a:solidFill>
                <a:schemeClr val="tx1"/>
              </a:solidFill>
            </a:endParaRPr>
          </a:p>
        </p:txBody>
      </p:sp>
      <p:sp>
        <p:nvSpPr>
          <p:cNvPr id="72707" name="Rectangle 3">
            <a:extLst>
              <a:ext uri="{FF2B5EF4-FFF2-40B4-BE49-F238E27FC236}">
                <a16:creationId xmlns:a16="http://schemas.microsoft.com/office/drawing/2014/main" id="{2D90D808-9FE0-8C25-7FC5-E149B7E0218D}"/>
              </a:ext>
            </a:extLst>
          </p:cNvPr>
          <p:cNvSpPr>
            <a:spLocks noGrp="1" noChangeArrowheads="1"/>
          </p:cNvSpPr>
          <p:nvPr>
            <p:ph idx="4294967295"/>
          </p:nvPr>
        </p:nvSpPr>
        <p:spPr>
          <a:xfrm>
            <a:off x="1847850" y="1981200"/>
            <a:ext cx="8496300" cy="4114800"/>
          </a:xfrm>
        </p:spPr>
        <p:txBody>
          <a:bodyPr/>
          <a:lstStyle/>
          <a:p>
            <a:pPr marL="273050" indent="-273050" eaLnBrk="1" hangingPunct="1">
              <a:lnSpc>
                <a:spcPct val="90000"/>
              </a:lnSpc>
            </a:pPr>
            <a:r>
              <a:rPr lang="en-US" altLang="en-US" sz="2400">
                <a:latin typeface="Times New Roman" panose="02020603050405020304" pitchFamily="18" charset="0"/>
              </a:rPr>
              <a:t>People should be protected from the harmful effects of technology, especially when the harms are not consented to or when they are unjustly distributed, accept that this protection must sometimes be balanced against (1) the need to preserve great and irreplaceable benefits and (2) the limitations on our ability to obtain informed consent. </a:t>
            </a:r>
            <a:endParaRPr lang="tr-TR" altLang="en-US" sz="2400">
              <a:latin typeface="Times New Roman" panose="02020603050405020304"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77F5560-67E8-0745-7E2A-92882803D239}"/>
              </a:ext>
            </a:extLst>
          </p:cNvPr>
          <p:cNvSpPr>
            <a:spLocks noGrp="1" noChangeArrowheads="1"/>
          </p:cNvSpPr>
          <p:nvPr>
            <p:ph type="title"/>
          </p:nvPr>
        </p:nvSpPr>
        <p:spPr/>
        <p:txBody>
          <a:bodyPr/>
          <a:lstStyle/>
          <a:p>
            <a:pPr eaLnBrk="1" hangingPunct="1"/>
            <a:br>
              <a:rPr lang="en-US" altLang="en-US" sz="3800"/>
            </a:br>
            <a:r>
              <a:rPr lang="en-US" altLang="en-US" sz="3800" b="1">
                <a:solidFill>
                  <a:schemeClr val="tx1"/>
                </a:solidFill>
              </a:rPr>
              <a:t>Bhopal Gas Tragedy</a:t>
            </a:r>
            <a:r>
              <a:rPr lang="en-US" altLang="en-US" sz="3800"/>
              <a:t> </a:t>
            </a:r>
          </a:p>
        </p:txBody>
      </p:sp>
      <p:sp>
        <p:nvSpPr>
          <p:cNvPr id="73731" name="Rectangle 3">
            <a:extLst>
              <a:ext uri="{FF2B5EF4-FFF2-40B4-BE49-F238E27FC236}">
                <a16:creationId xmlns:a16="http://schemas.microsoft.com/office/drawing/2014/main" id="{647BD578-0B60-6282-C778-4FB0A1A76EAB}"/>
              </a:ext>
            </a:extLst>
          </p:cNvPr>
          <p:cNvSpPr>
            <a:spLocks noGrp="1" noChangeArrowheads="1"/>
          </p:cNvSpPr>
          <p:nvPr>
            <p:ph type="body" idx="1"/>
          </p:nvPr>
        </p:nvSpPr>
        <p:spPr/>
        <p:txBody>
          <a:bodyPr/>
          <a:lstStyle/>
          <a:p>
            <a:pPr eaLnBrk="1" hangingPunct="1"/>
            <a:endParaRPr lang="en-US" altLang="en-US"/>
          </a:p>
          <a:p>
            <a:pPr eaLnBrk="1" hangingPunct="1"/>
            <a:r>
              <a:rPr lang="en-US" altLang="en-US" sz="2800">
                <a:latin typeface="Times New Roman" panose="02020603050405020304" pitchFamily="18" charset="0"/>
              </a:rPr>
              <a:t>On December 3, 1984, Union Carbide's pesticide-manufacturing plant in Bhopal, India leaked 40 tons of the deadly gas, methyl isocyanate into a sleeping, impoverished community - killing 2,500 within a few days, 10000 permanently disabled and injuring 100,000 people. Ten years later, it increased to 4000 to 7000 deaths and injuries to 600,000.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FCEED858-1D4D-0FE6-BB37-2F57C67D5E87}"/>
              </a:ext>
            </a:extLst>
          </p:cNvPr>
          <p:cNvSpPr>
            <a:spLocks noGrp="1" noChangeArrowheads="1"/>
          </p:cNvSpPr>
          <p:nvPr>
            <p:ph type="body" idx="1"/>
          </p:nvPr>
        </p:nvSpPr>
        <p:spPr>
          <a:xfrm>
            <a:off x="1981200" y="609600"/>
            <a:ext cx="8229600" cy="5516563"/>
          </a:xfrm>
        </p:spPr>
        <p:txBody>
          <a:bodyPr/>
          <a:lstStyle/>
          <a:p>
            <a:pPr eaLnBrk="1" hangingPunct="1">
              <a:lnSpc>
                <a:spcPct val="90000"/>
              </a:lnSpc>
            </a:pPr>
            <a:endParaRPr lang="en-US" altLang="en-US"/>
          </a:p>
          <a:p>
            <a:pPr eaLnBrk="1" hangingPunct="1">
              <a:lnSpc>
                <a:spcPct val="90000"/>
              </a:lnSpc>
              <a:buFont typeface="Wingdings" panose="05000000000000000000" pitchFamily="2" charset="2"/>
              <a:buNone/>
            </a:pPr>
            <a:r>
              <a:rPr lang="en-US" altLang="en-US" sz="2800" b="1" i="1">
                <a:latin typeface="Times New Roman" panose="02020603050405020304" pitchFamily="18" charset="0"/>
              </a:rPr>
              <a:t>Risks taken: </a:t>
            </a:r>
            <a:endParaRPr lang="en-US" altLang="en-US" sz="2800" b="1">
              <a:latin typeface="Times New Roman" panose="02020603050405020304" pitchFamily="18" charset="0"/>
            </a:endParaRPr>
          </a:p>
          <a:p>
            <a:pPr eaLnBrk="1" hangingPunct="1">
              <a:lnSpc>
                <a:spcPct val="90000"/>
              </a:lnSpc>
            </a:pPr>
            <a:r>
              <a:rPr lang="en-US" altLang="en-US" sz="2800">
                <a:latin typeface="Times New Roman" panose="02020603050405020304" pitchFamily="18" charset="0"/>
              </a:rPr>
              <a:t>Storage tank of Methyl Isocyanate gas was filled to </a:t>
            </a:r>
            <a:r>
              <a:rPr lang="en-US" altLang="en-US" sz="2800" i="1">
                <a:latin typeface="Times New Roman" panose="02020603050405020304" pitchFamily="18" charset="0"/>
              </a:rPr>
              <a:t>more than 75% </a:t>
            </a:r>
            <a:r>
              <a:rPr lang="en-US" altLang="en-US" sz="2800">
                <a:latin typeface="Times New Roman" panose="02020603050405020304" pitchFamily="18" charset="0"/>
              </a:rPr>
              <a:t>capacity as against Union Carbide‟s spec. that it should </a:t>
            </a:r>
            <a:r>
              <a:rPr lang="en-US" altLang="en-US" sz="2800" i="1">
                <a:latin typeface="Times New Roman" panose="02020603050405020304" pitchFamily="18" charset="0"/>
              </a:rPr>
              <a:t>never be more than 60% </a:t>
            </a:r>
            <a:r>
              <a:rPr lang="en-US" altLang="en-US" sz="2800">
                <a:latin typeface="Times New Roman" panose="02020603050405020304" pitchFamily="18" charset="0"/>
              </a:rPr>
              <a:t>full. </a:t>
            </a:r>
          </a:p>
          <a:p>
            <a:pPr eaLnBrk="1" hangingPunct="1">
              <a:lnSpc>
                <a:spcPct val="90000"/>
              </a:lnSpc>
            </a:pPr>
            <a:r>
              <a:rPr lang="en-US" altLang="en-US" sz="2800">
                <a:latin typeface="Times New Roman" panose="02020603050405020304" pitchFamily="18" charset="0"/>
              </a:rPr>
              <a:t>The company‟s West Virginia plant was controlling the safety systems and </a:t>
            </a:r>
            <a:r>
              <a:rPr lang="en-US" altLang="en-US" sz="2800" i="1">
                <a:latin typeface="Times New Roman" panose="02020603050405020304" pitchFamily="18" charset="0"/>
              </a:rPr>
              <a:t>detected leakages thro‟ computers </a:t>
            </a:r>
            <a:r>
              <a:rPr lang="en-US" altLang="en-US" sz="2800">
                <a:latin typeface="Times New Roman" panose="02020603050405020304" pitchFamily="18" charset="0"/>
              </a:rPr>
              <a:t>but the Bhopal plant </a:t>
            </a:r>
            <a:r>
              <a:rPr lang="en-US" altLang="en-US" sz="2800" i="1">
                <a:latin typeface="Times New Roman" panose="02020603050405020304" pitchFamily="18" charset="0"/>
              </a:rPr>
              <a:t>only used manual labour for control and leak detection</a:t>
            </a:r>
            <a:r>
              <a:rPr lang="en-US" altLang="en-US" sz="2800">
                <a:latin typeface="Times New Roman" panose="02020603050405020304" pitchFamily="18" charset="0"/>
              </a:rPr>
              <a:t>. </a:t>
            </a:r>
          </a:p>
          <a:p>
            <a:pPr eaLnBrk="1" hangingPunct="1">
              <a:lnSpc>
                <a:spcPct val="90000"/>
              </a:lnSpc>
            </a:pPr>
            <a:r>
              <a:rPr lang="en-US" altLang="en-US" sz="2800">
                <a:latin typeface="Times New Roman" panose="02020603050405020304" pitchFamily="18" charset="0"/>
              </a:rPr>
              <a:t>The Methyl Isocyanate gas, being highly concentrated, </a:t>
            </a:r>
            <a:r>
              <a:rPr lang="en-US" altLang="en-US" sz="2800" i="1">
                <a:latin typeface="Times New Roman" panose="02020603050405020304" pitchFamily="18" charset="0"/>
              </a:rPr>
              <a:t>burns parts of body </a:t>
            </a:r>
            <a:r>
              <a:rPr lang="en-US" altLang="en-US" sz="2800">
                <a:latin typeface="Times New Roman" panose="02020603050405020304" pitchFamily="18" charset="0"/>
              </a:rPr>
              <a:t>with which it comes into contact, even </a:t>
            </a:r>
            <a:r>
              <a:rPr lang="en-US" altLang="en-US" sz="2800" i="1">
                <a:latin typeface="Times New Roman" panose="02020603050405020304" pitchFamily="18" charset="0"/>
              </a:rPr>
              <a:t>blinding eyes and destroying lungs</a:t>
            </a:r>
            <a:r>
              <a:rPr lang="en-US" altLang="en-US" sz="2800">
                <a:latin typeface="Times New Roman" panose="02020603050405020304" pitchFamily="18" charset="0"/>
              </a:rPr>
              <a:t>. </a:t>
            </a:r>
          </a:p>
          <a:p>
            <a:pPr eaLnBrk="1" hangingPunct="1">
              <a:lnSpc>
                <a:spcPct val="90000"/>
              </a:lnSpc>
            </a:pPr>
            <a:endParaRPr lang="en-US" altLang="en-US" sz="2800">
              <a:latin typeface="Times New Roman" panose="02020603050405020304"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1E861292-A32B-1AA1-80E9-B4C113F4DD7F}"/>
              </a:ext>
            </a:extLst>
          </p:cNvPr>
          <p:cNvSpPr>
            <a:spLocks noGrp="1" noChangeArrowheads="1"/>
          </p:cNvSpPr>
          <p:nvPr>
            <p:ph type="body" idx="1"/>
          </p:nvPr>
        </p:nvSpPr>
        <p:spPr>
          <a:xfrm>
            <a:off x="1981200" y="762000"/>
            <a:ext cx="8229600" cy="5364163"/>
          </a:xfrm>
        </p:spPr>
        <p:txBody>
          <a:bodyPr/>
          <a:lstStyle/>
          <a:p>
            <a:pPr eaLnBrk="1" hangingPunct="1"/>
            <a:endParaRPr lang="en-US" altLang="en-US"/>
          </a:p>
          <a:p>
            <a:pPr eaLnBrk="1" hangingPunct="1">
              <a:buFont typeface="Wingdings" panose="05000000000000000000" pitchFamily="2" charset="2"/>
              <a:buNone/>
            </a:pPr>
            <a:r>
              <a:rPr lang="en-US" altLang="en-US" sz="2800" b="1">
                <a:latin typeface="Times New Roman" panose="02020603050405020304" pitchFamily="18" charset="0"/>
              </a:rPr>
              <a:t>Causal Factors</a:t>
            </a:r>
            <a:r>
              <a:rPr lang="en-US" altLang="en-US" sz="2800" i="1">
                <a:latin typeface="Times New Roman" panose="02020603050405020304" pitchFamily="18" charset="0"/>
              </a:rPr>
              <a:t>: </a:t>
            </a:r>
            <a:endParaRPr lang="en-US" altLang="en-US" sz="2800">
              <a:latin typeface="Times New Roman" panose="02020603050405020304" pitchFamily="18" charset="0"/>
            </a:endParaRPr>
          </a:p>
          <a:p>
            <a:pPr eaLnBrk="1" hangingPunct="1"/>
            <a:r>
              <a:rPr lang="en-US" altLang="en-US" sz="2800">
                <a:latin typeface="Times New Roman" panose="02020603050405020304" pitchFamily="18" charset="0"/>
              </a:rPr>
              <a:t>Three protective systems </a:t>
            </a:r>
            <a:r>
              <a:rPr lang="en-US" altLang="en-US" sz="2800" i="1">
                <a:latin typeface="Times New Roman" panose="02020603050405020304" pitchFamily="18" charset="0"/>
              </a:rPr>
              <a:t>out of service </a:t>
            </a:r>
            <a:endParaRPr lang="en-US" altLang="en-US" sz="2800">
              <a:latin typeface="Times New Roman" panose="02020603050405020304" pitchFamily="18" charset="0"/>
            </a:endParaRPr>
          </a:p>
          <a:p>
            <a:pPr eaLnBrk="1" hangingPunct="1"/>
            <a:r>
              <a:rPr lang="en-US" altLang="en-US" sz="2800">
                <a:latin typeface="Times New Roman" panose="02020603050405020304" pitchFamily="18" charset="0"/>
              </a:rPr>
              <a:t>Plant was </a:t>
            </a:r>
            <a:r>
              <a:rPr lang="en-US" altLang="en-US" sz="2800" i="1">
                <a:latin typeface="Times New Roman" panose="02020603050405020304" pitchFamily="18" charset="0"/>
              </a:rPr>
              <a:t>understaffed </a:t>
            </a:r>
            <a:r>
              <a:rPr lang="en-US" altLang="en-US" sz="2800">
                <a:latin typeface="Times New Roman" panose="02020603050405020304" pitchFamily="18" charset="0"/>
              </a:rPr>
              <a:t>due to costs. </a:t>
            </a:r>
          </a:p>
          <a:p>
            <a:pPr eaLnBrk="1" hangingPunct="1"/>
            <a:r>
              <a:rPr lang="en-US" altLang="en-US" sz="2800">
                <a:latin typeface="Times New Roman" panose="02020603050405020304" pitchFamily="18" charset="0"/>
              </a:rPr>
              <a:t>Very </a:t>
            </a:r>
            <a:r>
              <a:rPr lang="en-US" altLang="en-US" sz="2800" i="1">
                <a:latin typeface="Times New Roman" panose="02020603050405020304" pitchFamily="18" charset="0"/>
              </a:rPr>
              <a:t>high inventory of MIC</a:t>
            </a:r>
            <a:r>
              <a:rPr lang="en-US" altLang="en-US" sz="2800">
                <a:latin typeface="Times New Roman" panose="02020603050405020304" pitchFamily="18" charset="0"/>
              </a:rPr>
              <a:t>, an extremely toxic material. </a:t>
            </a:r>
          </a:p>
          <a:p>
            <a:pPr eaLnBrk="1" hangingPunct="1"/>
            <a:r>
              <a:rPr lang="en-US" altLang="en-US" sz="2800">
                <a:latin typeface="Times New Roman" panose="02020603050405020304" pitchFamily="18" charset="0"/>
              </a:rPr>
              <a:t>The accident occurred in the </a:t>
            </a:r>
            <a:r>
              <a:rPr lang="en-US" altLang="en-US" sz="2800" i="1">
                <a:latin typeface="Times New Roman" panose="02020603050405020304" pitchFamily="18" charset="0"/>
              </a:rPr>
              <a:t>early morning. </a:t>
            </a:r>
            <a:endParaRPr lang="en-US" altLang="en-US" sz="2800">
              <a:latin typeface="Times New Roman" panose="02020603050405020304" pitchFamily="18" charset="0"/>
            </a:endParaRPr>
          </a:p>
          <a:p>
            <a:pPr eaLnBrk="1" hangingPunct="1"/>
            <a:r>
              <a:rPr lang="en-US" altLang="en-US" sz="2800">
                <a:latin typeface="Times New Roman" panose="02020603050405020304" pitchFamily="18" charset="0"/>
              </a:rPr>
              <a:t>Most of the people killed lived in a shanty (poorly built) town located very close to the plant fence. </a:t>
            </a:r>
          </a:p>
          <a:p>
            <a:pPr eaLnBrk="1" hangingPunct="1"/>
            <a:endParaRPr lang="en-US" altLang="en-US" sz="2800">
              <a:latin typeface="Times New Roman" panose="02020603050405020304" pitchFamily="18"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D07DF721-6DDE-97B8-030A-D1D857F8E35D}"/>
              </a:ext>
            </a:extLst>
          </p:cNvPr>
          <p:cNvSpPr>
            <a:spLocks noGrp="1" noChangeArrowheads="1"/>
          </p:cNvSpPr>
          <p:nvPr>
            <p:ph type="body" idx="1"/>
          </p:nvPr>
        </p:nvSpPr>
        <p:spPr>
          <a:xfrm>
            <a:off x="1981200" y="533400"/>
            <a:ext cx="8229600" cy="5592763"/>
          </a:xfrm>
        </p:spPr>
        <p:txBody>
          <a:bodyPr/>
          <a:lstStyle/>
          <a:p>
            <a:pPr eaLnBrk="1" hangingPunct="1">
              <a:lnSpc>
                <a:spcPct val="90000"/>
              </a:lnSpc>
              <a:buFont typeface="Wingdings" panose="05000000000000000000" pitchFamily="2" charset="2"/>
              <a:buNone/>
            </a:pPr>
            <a:r>
              <a:rPr lang="en-US" altLang="en-US"/>
              <a:t>Unit IV</a:t>
            </a:r>
          </a:p>
          <a:p>
            <a:pPr eaLnBrk="1" hangingPunct="1">
              <a:lnSpc>
                <a:spcPct val="90000"/>
              </a:lnSpc>
              <a:buClr>
                <a:schemeClr val="tx1"/>
              </a:buClr>
              <a:buFont typeface="Wingdings" panose="05000000000000000000" pitchFamily="2" charset="2"/>
              <a:buChar char="v"/>
            </a:pPr>
            <a:r>
              <a:rPr lang="en-US" altLang="en-US">
                <a:solidFill>
                  <a:srgbClr val="FF0000"/>
                </a:solidFill>
              </a:rPr>
              <a:t>Responsibilities of Engineers</a:t>
            </a:r>
          </a:p>
          <a:p>
            <a:pPr lvl="1" eaLnBrk="1" hangingPunct="1">
              <a:lnSpc>
                <a:spcPct val="90000"/>
              </a:lnSpc>
              <a:buClr>
                <a:schemeClr val="tx1"/>
              </a:buClr>
              <a:buFont typeface="Wingdings" panose="05000000000000000000" pitchFamily="2" charset="2"/>
              <a:buChar char="v"/>
            </a:pPr>
            <a:r>
              <a:rPr lang="en-US" altLang="en-US"/>
              <a:t>Collegiality and Loyalty </a:t>
            </a:r>
          </a:p>
          <a:p>
            <a:pPr lvl="1" eaLnBrk="1" hangingPunct="1">
              <a:lnSpc>
                <a:spcPct val="90000"/>
              </a:lnSpc>
              <a:buClr>
                <a:schemeClr val="tx1"/>
              </a:buClr>
              <a:buFont typeface="Wingdings" panose="05000000000000000000" pitchFamily="2" charset="2"/>
              <a:buChar char="v"/>
            </a:pPr>
            <a:r>
              <a:rPr lang="en-US" altLang="en-US"/>
              <a:t>Respect for Authority  </a:t>
            </a:r>
          </a:p>
          <a:p>
            <a:pPr lvl="1" eaLnBrk="1" hangingPunct="1">
              <a:lnSpc>
                <a:spcPct val="90000"/>
              </a:lnSpc>
              <a:buClr>
                <a:schemeClr val="tx1"/>
              </a:buClr>
              <a:buFont typeface="Wingdings" panose="05000000000000000000" pitchFamily="2" charset="2"/>
              <a:buChar char="v"/>
            </a:pPr>
            <a:r>
              <a:rPr lang="en-US" altLang="en-US"/>
              <a:t>Collective Bargaining </a:t>
            </a:r>
          </a:p>
          <a:p>
            <a:pPr lvl="1" eaLnBrk="1" hangingPunct="1">
              <a:lnSpc>
                <a:spcPct val="90000"/>
              </a:lnSpc>
              <a:buClr>
                <a:schemeClr val="tx1"/>
              </a:buClr>
              <a:buFont typeface="Wingdings" panose="05000000000000000000" pitchFamily="2" charset="2"/>
              <a:buChar char="v"/>
            </a:pPr>
            <a:r>
              <a:rPr lang="en-US" altLang="en-US"/>
              <a:t>Confidentiality</a:t>
            </a:r>
          </a:p>
          <a:p>
            <a:pPr lvl="1" eaLnBrk="1" hangingPunct="1">
              <a:lnSpc>
                <a:spcPct val="90000"/>
              </a:lnSpc>
              <a:buClr>
                <a:schemeClr val="tx1"/>
              </a:buClr>
              <a:buFont typeface="Wingdings" panose="05000000000000000000" pitchFamily="2" charset="2"/>
              <a:buChar char="v"/>
            </a:pPr>
            <a:r>
              <a:rPr lang="en-US" altLang="en-US"/>
              <a:t>Conflicts of Interest  </a:t>
            </a:r>
          </a:p>
          <a:p>
            <a:pPr lvl="1" eaLnBrk="1" hangingPunct="1">
              <a:lnSpc>
                <a:spcPct val="90000"/>
              </a:lnSpc>
              <a:buClr>
                <a:schemeClr val="tx1"/>
              </a:buClr>
              <a:buFont typeface="Wingdings" panose="05000000000000000000" pitchFamily="2" charset="2"/>
              <a:buChar char="v"/>
            </a:pPr>
            <a:r>
              <a:rPr lang="en-US" altLang="en-US"/>
              <a:t>Occupational Crime </a:t>
            </a:r>
          </a:p>
          <a:p>
            <a:pPr eaLnBrk="1" hangingPunct="1">
              <a:lnSpc>
                <a:spcPct val="90000"/>
              </a:lnSpc>
              <a:buClr>
                <a:schemeClr val="tx1"/>
              </a:buClr>
              <a:buFont typeface="Wingdings" panose="05000000000000000000" pitchFamily="2" charset="2"/>
              <a:buChar char="v"/>
            </a:pPr>
            <a:r>
              <a:rPr lang="en-US" altLang="en-US">
                <a:solidFill>
                  <a:srgbClr val="FF0000"/>
                </a:solidFill>
              </a:rPr>
              <a:t>Rights of Engineers</a:t>
            </a:r>
          </a:p>
          <a:p>
            <a:pPr lvl="1" eaLnBrk="1" hangingPunct="1">
              <a:lnSpc>
                <a:spcPct val="90000"/>
              </a:lnSpc>
              <a:buClr>
                <a:schemeClr val="tx1"/>
              </a:buClr>
              <a:buFont typeface="Wingdings" panose="05000000000000000000" pitchFamily="2" charset="2"/>
              <a:buChar char="v"/>
            </a:pPr>
            <a:r>
              <a:rPr lang="en-US" altLang="en-US"/>
              <a:t> Professional Rights  </a:t>
            </a:r>
          </a:p>
          <a:p>
            <a:pPr lvl="1" eaLnBrk="1" hangingPunct="1">
              <a:lnSpc>
                <a:spcPct val="90000"/>
              </a:lnSpc>
              <a:buClr>
                <a:schemeClr val="tx1"/>
              </a:buClr>
              <a:buFont typeface="Wingdings" panose="05000000000000000000" pitchFamily="2" charset="2"/>
              <a:buChar char="v"/>
            </a:pPr>
            <a:r>
              <a:rPr lang="en-US" altLang="en-US"/>
              <a:t>Employee Rights </a:t>
            </a:r>
          </a:p>
          <a:p>
            <a:pPr lvl="1" eaLnBrk="1" hangingPunct="1">
              <a:lnSpc>
                <a:spcPct val="90000"/>
              </a:lnSpc>
              <a:buClr>
                <a:schemeClr val="tx1"/>
              </a:buClr>
              <a:buFont typeface="Wingdings" panose="05000000000000000000" pitchFamily="2" charset="2"/>
              <a:buChar char="v"/>
            </a:pPr>
            <a:r>
              <a:rPr lang="en-US" altLang="en-US"/>
              <a:t>Intellectual Property Rights (IPR) </a:t>
            </a:r>
          </a:p>
          <a:p>
            <a:pPr lvl="1" eaLnBrk="1" hangingPunct="1">
              <a:lnSpc>
                <a:spcPct val="90000"/>
              </a:lnSpc>
              <a:buClr>
                <a:schemeClr val="tx1"/>
              </a:buClr>
              <a:buFont typeface="Wingdings" panose="05000000000000000000" pitchFamily="2" charset="2"/>
              <a:buChar char="v"/>
            </a:pPr>
            <a:r>
              <a:rPr lang="en-US" altLang="en-US"/>
              <a:t>Discrimination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962417-832E-43BF-818C-F3FFE3D455A5}"/>
              </a:ext>
            </a:extLst>
          </p:cNvPr>
          <p:cNvPicPr>
            <a:picLocks noGrp="1" noChangeAspect="1"/>
          </p:cNvPicPr>
          <p:nvPr>
            <p:ph idx="1"/>
          </p:nvPr>
        </p:nvPicPr>
        <p:blipFill rotWithShape="1">
          <a:blip r:embed="rId2"/>
          <a:srcRect l="543" t="5206" r="-543" b="31703"/>
          <a:stretch/>
        </p:blipFill>
        <p:spPr>
          <a:xfrm>
            <a:off x="400234" y="935611"/>
            <a:ext cx="10412311" cy="3655243"/>
          </a:xfrm>
          <a:prstGeom prst="rect">
            <a:avLst/>
          </a:prstGeom>
        </p:spPr>
      </p:pic>
    </p:spTree>
    <p:extLst>
      <p:ext uri="{BB962C8B-B14F-4D97-AF65-F5344CB8AC3E}">
        <p14:creationId xmlns:p14="http://schemas.microsoft.com/office/powerpoint/2010/main" val="26823850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AF84458-26FE-B7F0-6319-CAAA403CCDFD}"/>
              </a:ext>
            </a:extLst>
          </p:cNvPr>
          <p:cNvSpPr>
            <a:spLocks noGrp="1"/>
          </p:cNvSpPr>
          <p:nvPr>
            <p:ph type="title"/>
          </p:nvPr>
        </p:nvSpPr>
        <p:spPr/>
        <p:txBody>
          <a:bodyPr/>
          <a:lstStyle/>
          <a:p>
            <a:r>
              <a:rPr lang="en-US" altLang="en-US"/>
              <a:t>Responsibilities of Engineers</a:t>
            </a:r>
            <a:endParaRPr lang="en-IN" altLang="en-US"/>
          </a:p>
        </p:txBody>
      </p:sp>
      <p:sp>
        <p:nvSpPr>
          <p:cNvPr id="18435" name="TextBox 1">
            <a:extLst>
              <a:ext uri="{FF2B5EF4-FFF2-40B4-BE49-F238E27FC236}">
                <a16:creationId xmlns:a16="http://schemas.microsoft.com/office/drawing/2014/main" id="{8DBE742A-ADA3-DAFF-D9E7-5D59242FFE7B}"/>
              </a:ext>
            </a:extLst>
          </p:cNvPr>
          <p:cNvSpPr txBox="1">
            <a:spLocks noChangeArrowheads="1"/>
          </p:cNvSpPr>
          <p:nvPr/>
        </p:nvSpPr>
        <p:spPr bwMode="auto">
          <a:xfrm>
            <a:off x="1543050" y="4267200"/>
            <a:ext cx="9124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altLang="en-US" b="1">
                <a:solidFill>
                  <a:srgbClr val="FF0000"/>
                </a:solidFill>
                <a:latin typeface="Arial" panose="020B0604020202020204" pitchFamily="34" charset="0"/>
              </a:rPr>
              <a:t>Internal Responsibilities:</a:t>
            </a:r>
          </a:p>
          <a:p>
            <a:pPr algn="just"/>
            <a:r>
              <a:rPr lang="en-US" altLang="en-US">
                <a:solidFill>
                  <a:srgbClr val="000000"/>
                </a:solidFill>
                <a:latin typeface="Arial" panose="020B0604020202020204" pitchFamily="34" charset="0"/>
              </a:rPr>
              <a:t> Responsibilities of an engineer towards an employer, that the  Responsibilities  </a:t>
            </a:r>
          </a:p>
          <a:p>
            <a:pPr algn="just"/>
            <a:r>
              <a:rPr lang="en-US" altLang="en-US">
                <a:solidFill>
                  <a:srgbClr val="000000"/>
                </a:solidFill>
                <a:latin typeface="Arial" panose="020B0604020202020204" pitchFamily="34" charset="0"/>
              </a:rPr>
              <a:t> within an organization</a:t>
            </a:r>
          </a:p>
          <a:p>
            <a:pPr algn="just"/>
            <a:r>
              <a:rPr lang="en-US" altLang="en-US" b="1">
                <a:solidFill>
                  <a:srgbClr val="FF0000"/>
                </a:solidFill>
                <a:latin typeface="Arial" panose="020B0604020202020204" pitchFamily="34" charset="0"/>
              </a:rPr>
              <a:t>External  Responsibilities :</a:t>
            </a:r>
          </a:p>
          <a:p>
            <a:pPr algn="just"/>
            <a:r>
              <a:rPr lang="en-US" altLang="en-US">
                <a:solidFill>
                  <a:srgbClr val="000000"/>
                </a:solidFill>
                <a:latin typeface="Arial" panose="020B0604020202020204" pitchFamily="34" charset="0"/>
              </a:rPr>
              <a:t>  Responsibilities of an engineer towards outside world, that the  Responsibilities </a:t>
            </a:r>
          </a:p>
          <a:p>
            <a:pPr algn="just"/>
            <a:r>
              <a:rPr lang="en-US" altLang="en-US">
                <a:solidFill>
                  <a:srgbClr val="000000"/>
                </a:solidFill>
                <a:latin typeface="Arial" panose="020B0604020202020204" pitchFamily="34" charset="0"/>
              </a:rPr>
              <a:t>  outside organization</a:t>
            </a:r>
          </a:p>
          <a:p>
            <a:pPr algn="just"/>
            <a:endParaRPr lang="en-IN" altLang="en-US">
              <a:solidFill>
                <a:srgbClr val="000000"/>
              </a:solidFill>
              <a:latin typeface="Arial" panose="020B0604020202020204" pitchFamily="34" charset="0"/>
            </a:endParaRPr>
          </a:p>
        </p:txBody>
      </p:sp>
      <p:pic>
        <p:nvPicPr>
          <p:cNvPr id="18436" name="Content Placeholder 2">
            <a:extLst>
              <a:ext uri="{FF2B5EF4-FFF2-40B4-BE49-F238E27FC236}">
                <a16:creationId xmlns:a16="http://schemas.microsoft.com/office/drawing/2014/main" id="{B35AC284-941F-5933-1803-99905FE63E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14488"/>
            <a:ext cx="8229600" cy="4502150"/>
          </a:xfr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8471FC-4AE1-67BB-6B99-FD7A8D19B78F}"/>
              </a:ext>
            </a:extLst>
          </p:cNvPr>
          <p:cNvSpPr>
            <a:spLocks noGrp="1"/>
          </p:cNvSpPr>
          <p:nvPr>
            <p:ph type="title"/>
          </p:nvPr>
        </p:nvSpPr>
        <p:spPr/>
        <p:txBody>
          <a:bodyPr/>
          <a:lstStyle/>
          <a:p>
            <a:r>
              <a:rPr lang="en-US" altLang="en-US"/>
              <a:t>Collegiality</a:t>
            </a:r>
            <a:endParaRPr lang="en-IN" altLang="en-US"/>
          </a:p>
        </p:txBody>
      </p:sp>
      <p:sp>
        <p:nvSpPr>
          <p:cNvPr id="19459" name="Content Placeholder 2">
            <a:extLst>
              <a:ext uri="{FF2B5EF4-FFF2-40B4-BE49-F238E27FC236}">
                <a16:creationId xmlns:a16="http://schemas.microsoft.com/office/drawing/2014/main" id="{FC7B7AC6-282F-2F43-F0EC-C7CB87756318}"/>
              </a:ext>
            </a:extLst>
          </p:cNvPr>
          <p:cNvSpPr>
            <a:spLocks noGrp="1"/>
          </p:cNvSpPr>
          <p:nvPr>
            <p:ph idx="1"/>
          </p:nvPr>
        </p:nvSpPr>
        <p:spPr>
          <a:xfrm>
            <a:off x="1971675" y="1219200"/>
            <a:ext cx="8229600" cy="4530725"/>
          </a:xfrm>
        </p:spPr>
        <p:txBody>
          <a:bodyPr/>
          <a:lstStyle/>
          <a:p>
            <a:r>
              <a:rPr lang="en-US" altLang="en-US"/>
              <a:t>It is the tendency to support and cooperate with the colleagues</a:t>
            </a:r>
          </a:p>
          <a:p>
            <a:r>
              <a:rPr lang="en-US" altLang="en-US"/>
              <a:t>According to NSPE , the collegiality should include following characteristics</a:t>
            </a:r>
          </a:p>
          <a:p>
            <a:pPr marL="857250" lvl="1" indent="-514350" algn="just">
              <a:buFont typeface="Garamond" panose="02020404030301010803" pitchFamily="18" charset="0"/>
              <a:buAutoNum type="arabicPeriod"/>
            </a:pPr>
            <a:r>
              <a:rPr lang="en-US" altLang="en-US"/>
              <a:t>Engineers should not attempt to injure, unkindly or falsely directly or indirectly, the professional reputation, prospects, practice or employment of other engineers</a:t>
            </a:r>
          </a:p>
          <a:p>
            <a:pPr marL="857250" lvl="1" indent="-514350" algn="just">
              <a:buFont typeface="Garamond" panose="02020404030301010803" pitchFamily="18" charset="0"/>
              <a:buAutoNum type="arabicPeriod"/>
            </a:pPr>
            <a:r>
              <a:rPr lang="en-US" altLang="en-US"/>
              <a:t>Engineers should not untruthfully criticize other engineer’s work.</a:t>
            </a:r>
          </a:p>
          <a:p>
            <a:pPr marL="857250" lvl="1" indent="-514350" algn="just">
              <a:buFont typeface="Garamond" panose="02020404030301010803" pitchFamily="18" charset="0"/>
              <a:buAutoNum type="arabicPeriod"/>
            </a:pPr>
            <a:r>
              <a:rPr lang="en-US" altLang="en-US"/>
              <a:t>Engineers should bring unethical or illegal practice of other engineers to the proper authority for action</a:t>
            </a:r>
            <a:endParaRPr lang="en-IN" alt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D7127EB-AE24-A4B5-11A2-43A5FA29C9BA}"/>
              </a:ext>
            </a:extLst>
          </p:cNvPr>
          <p:cNvSpPr>
            <a:spLocks noGrp="1"/>
          </p:cNvSpPr>
          <p:nvPr>
            <p:ph type="title"/>
          </p:nvPr>
        </p:nvSpPr>
        <p:spPr/>
        <p:txBody>
          <a:bodyPr/>
          <a:lstStyle/>
          <a:p>
            <a:r>
              <a:rPr lang="en-US" altLang="en-US"/>
              <a:t>Collegiality</a:t>
            </a:r>
            <a:endParaRPr lang="en-IN" altLang="en-US"/>
          </a:p>
        </p:txBody>
      </p:sp>
      <p:sp>
        <p:nvSpPr>
          <p:cNvPr id="20483" name="Content Placeholder 2">
            <a:extLst>
              <a:ext uri="{FF2B5EF4-FFF2-40B4-BE49-F238E27FC236}">
                <a16:creationId xmlns:a16="http://schemas.microsoft.com/office/drawing/2014/main" id="{AA52E062-4835-3588-2FA1-576EE2CA9557}"/>
              </a:ext>
            </a:extLst>
          </p:cNvPr>
          <p:cNvSpPr>
            <a:spLocks noGrp="1"/>
          </p:cNvSpPr>
          <p:nvPr>
            <p:ph idx="1"/>
          </p:nvPr>
        </p:nvSpPr>
        <p:spPr/>
        <p:txBody>
          <a:bodyPr/>
          <a:lstStyle/>
          <a:p>
            <a:pPr algn="just"/>
            <a:r>
              <a:rPr lang="en-US" altLang="en-US"/>
              <a:t>According to Craig Ihara – “</a:t>
            </a:r>
            <a:r>
              <a:rPr lang="en-US" altLang="en-US">
                <a:solidFill>
                  <a:srgbClr val="00B050"/>
                </a:solidFill>
              </a:rPr>
              <a:t>A kind of </a:t>
            </a:r>
            <a:r>
              <a:rPr lang="en-US" altLang="en-US">
                <a:solidFill>
                  <a:srgbClr val="FF0000"/>
                </a:solidFill>
              </a:rPr>
              <a:t>connectedness</a:t>
            </a:r>
            <a:r>
              <a:rPr lang="en-US" altLang="en-US">
                <a:solidFill>
                  <a:srgbClr val="00B050"/>
                </a:solidFill>
              </a:rPr>
              <a:t> grounded in </a:t>
            </a:r>
            <a:r>
              <a:rPr lang="en-US" altLang="en-US">
                <a:solidFill>
                  <a:srgbClr val="FF0000"/>
                </a:solidFill>
              </a:rPr>
              <a:t>respect</a:t>
            </a:r>
            <a:r>
              <a:rPr lang="en-US" altLang="en-US">
                <a:solidFill>
                  <a:srgbClr val="00B050"/>
                </a:solidFill>
              </a:rPr>
              <a:t> for professional expertise and in </a:t>
            </a:r>
            <a:r>
              <a:rPr lang="en-US" altLang="en-US">
                <a:solidFill>
                  <a:srgbClr val="FF0000"/>
                </a:solidFill>
              </a:rPr>
              <a:t>commitment </a:t>
            </a:r>
            <a:r>
              <a:rPr lang="en-US" altLang="en-US">
                <a:solidFill>
                  <a:srgbClr val="00B050"/>
                </a:solidFill>
              </a:rPr>
              <a:t>to the goals and values of the profession</a:t>
            </a:r>
          </a:p>
          <a:p>
            <a:pPr algn="just"/>
            <a:r>
              <a:rPr lang="en-US" altLang="en-US"/>
              <a:t>Elements of Collegiality</a:t>
            </a:r>
          </a:p>
          <a:p>
            <a:pPr lvl="1" algn="just"/>
            <a:r>
              <a:rPr lang="en-US" altLang="en-US">
                <a:solidFill>
                  <a:srgbClr val="00B050"/>
                </a:solidFill>
              </a:rPr>
              <a:t>Respect</a:t>
            </a:r>
          </a:p>
          <a:p>
            <a:pPr lvl="1" algn="just"/>
            <a:r>
              <a:rPr lang="en-US" altLang="en-US">
                <a:solidFill>
                  <a:srgbClr val="00B050"/>
                </a:solidFill>
              </a:rPr>
              <a:t>Commitment</a:t>
            </a:r>
          </a:p>
          <a:p>
            <a:pPr lvl="1" algn="just"/>
            <a:r>
              <a:rPr lang="en-US" altLang="en-US">
                <a:solidFill>
                  <a:srgbClr val="00B050"/>
                </a:solidFill>
              </a:rPr>
              <a:t>Connectedness</a:t>
            </a:r>
            <a:endParaRPr lang="en-IN" alt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32DE2B1-3915-2A00-9AA5-47DAE583A2F4}"/>
              </a:ext>
            </a:extLst>
          </p:cNvPr>
          <p:cNvSpPr>
            <a:spLocks noGrp="1"/>
          </p:cNvSpPr>
          <p:nvPr>
            <p:ph type="title"/>
          </p:nvPr>
        </p:nvSpPr>
        <p:spPr/>
        <p:txBody>
          <a:bodyPr/>
          <a:lstStyle/>
          <a:p>
            <a:r>
              <a:rPr lang="en-US" altLang="en-US"/>
              <a:t>Elements of Collegiality</a:t>
            </a:r>
            <a:br>
              <a:rPr lang="en-US" altLang="en-US"/>
            </a:br>
            <a:endParaRPr lang="en-IN" altLang="en-US"/>
          </a:p>
        </p:txBody>
      </p:sp>
      <p:sp>
        <p:nvSpPr>
          <p:cNvPr id="21507" name="Content Placeholder 2">
            <a:extLst>
              <a:ext uri="{FF2B5EF4-FFF2-40B4-BE49-F238E27FC236}">
                <a16:creationId xmlns:a16="http://schemas.microsoft.com/office/drawing/2014/main" id="{AEB9AAF1-1407-245F-75BA-F603FE0FAB8E}"/>
              </a:ext>
            </a:extLst>
          </p:cNvPr>
          <p:cNvSpPr>
            <a:spLocks noGrp="1"/>
          </p:cNvSpPr>
          <p:nvPr>
            <p:ph idx="1"/>
          </p:nvPr>
        </p:nvSpPr>
        <p:spPr>
          <a:xfrm>
            <a:off x="1981200" y="1219200"/>
            <a:ext cx="8229600" cy="4530725"/>
          </a:xfrm>
        </p:spPr>
        <p:txBody>
          <a:bodyPr/>
          <a:lstStyle/>
          <a:p>
            <a:pPr algn="just"/>
            <a:r>
              <a:rPr lang="en-US" altLang="en-US"/>
              <a:t>Respect:</a:t>
            </a:r>
          </a:p>
          <a:p>
            <a:pPr lvl="1" algn="just"/>
            <a:r>
              <a:rPr lang="en-US" altLang="en-US"/>
              <a:t>In general Means valuing one’s colleague for their professional skill and their devotion to the social goods promoted by the profession</a:t>
            </a:r>
          </a:p>
          <a:p>
            <a:pPr lvl="1" algn="just"/>
            <a:r>
              <a:rPr lang="en-US" altLang="en-US"/>
              <a:t>For engineering : </a:t>
            </a:r>
            <a:r>
              <a:rPr lang="en-US" altLang="en-US">
                <a:solidFill>
                  <a:schemeClr val="tx2"/>
                </a:solidFill>
              </a:rPr>
              <a:t>It means affirming the worth of other engineers engaged in producing socially useful and safe products</a:t>
            </a:r>
          </a:p>
          <a:p>
            <a:pPr lvl="1" algn="just"/>
            <a:r>
              <a:rPr lang="en-US" altLang="en-US"/>
              <a:t>Collegial respect Vs Friendship:</a:t>
            </a:r>
          </a:p>
          <a:p>
            <a:pPr lvl="2" algn="just"/>
            <a:r>
              <a:rPr lang="en-US" altLang="en-US"/>
              <a:t>Collegial respect is Reciprocal like friendship</a:t>
            </a:r>
          </a:p>
          <a:p>
            <a:pPr lvl="2" algn="just"/>
            <a:r>
              <a:rPr lang="en-US" altLang="en-US"/>
              <a:t>But not necessarily develops personal affection like friendship</a:t>
            </a:r>
          </a:p>
          <a:p>
            <a:pPr lvl="1" algn="just"/>
            <a:endParaRPr lang="en-IN" alt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059110A-4209-EDE4-5EB7-AD983CC52A32}"/>
              </a:ext>
            </a:extLst>
          </p:cNvPr>
          <p:cNvSpPr>
            <a:spLocks noGrp="1"/>
          </p:cNvSpPr>
          <p:nvPr>
            <p:ph type="title"/>
          </p:nvPr>
        </p:nvSpPr>
        <p:spPr/>
        <p:txBody>
          <a:bodyPr/>
          <a:lstStyle/>
          <a:p>
            <a:r>
              <a:rPr lang="en-US" altLang="en-US"/>
              <a:t>Elements of Collegiality</a:t>
            </a:r>
            <a:br>
              <a:rPr lang="en-US" altLang="en-US"/>
            </a:br>
            <a:endParaRPr lang="en-IN" altLang="en-US"/>
          </a:p>
        </p:txBody>
      </p:sp>
      <p:sp>
        <p:nvSpPr>
          <p:cNvPr id="22531" name="Content Placeholder 2">
            <a:extLst>
              <a:ext uri="{FF2B5EF4-FFF2-40B4-BE49-F238E27FC236}">
                <a16:creationId xmlns:a16="http://schemas.microsoft.com/office/drawing/2014/main" id="{4F033439-B8A4-CE59-714D-E3CF8744426C}"/>
              </a:ext>
            </a:extLst>
          </p:cNvPr>
          <p:cNvSpPr>
            <a:spLocks noGrp="1"/>
          </p:cNvSpPr>
          <p:nvPr>
            <p:ph idx="1"/>
          </p:nvPr>
        </p:nvSpPr>
        <p:spPr>
          <a:xfrm>
            <a:off x="1981200" y="1447800"/>
            <a:ext cx="8229600" cy="4530725"/>
          </a:xfrm>
        </p:spPr>
        <p:txBody>
          <a:bodyPr/>
          <a:lstStyle/>
          <a:p>
            <a:pPr algn="just"/>
            <a:r>
              <a:rPr lang="en-US" altLang="en-US"/>
              <a:t>Commitment:</a:t>
            </a:r>
          </a:p>
          <a:p>
            <a:pPr lvl="1" algn="just"/>
            <a:r>
              <a:rPr lang="en-US" altLang="en-US"/>
              <a:t>Sharing devotion to the moral ideals essential  in the practice of engineering</a:t>
            </a:r>
          </a:p>
          <a:p>
            <a:pPr lvl="1" algn="just"/>
            <a:r>
              <a:rPr lang="en-US" altLang="en-US"/>
              <a:t>Even when there is cut-throat competition b/w engineers, there should be a feeling that all engineers share a concern for overall good to the society</a:t>
            </a:r>
          </a:p>
          <a:p>
            <a:pPr lvl="1" algn="just"/>
            <a:endParaRPr lang="en-IN" alt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25711D6-608C-FAD2-BF22-C90CBF7BD036}"/>
              </a:ext>
            </a:extLst>
          </p:cNvPr>
          <p:cNvSpPr>
            <a:spLocks noGrp="1"/>
          </p:cNvSpPr>
          <p:nvPr>
            <p:ph type="title"/>
          </p:nvPr>
        </p:nvSpPr>
        <p:spPr/>
        <p:txBody>
          <a:bodyPr/>
          <a:lstStyle/>
          <a:p>
            <a:r>
              <a:rPr lang="en-US" altLang="en-US"/>
              <a:t>Elements of Collegiality</a:t>
            </a:r>
            <a:br>
              <a:rPr lang="en-US" altLang="en-US"/>
            </a:br>
            <a:endParaRPr lang="en-IN" altLang="en-US"/>
          </a:p>
        </p:txBody>
      </p:sp>
      <p:sp>
        <p:nvSpPr>
          <p:cNvPr id="23555" name="Content Placeholder 2">
            <a:extLst>
              <a:ext uri="{FF2B5EF4-FFF2-40B4-BE49-F238E27FC236}">
                <a16:creationId xmlns:a16="http://schemas.microsoft.com/office/drawing/2014/main" id="{2A231BF3-2D9A-1EA8-FC36-7E94B599E01D}"/>
              </a:ext>
            </a:extLst>
          </p:cNvPr>
          <p:cNvSpPr>
            <a:spLocks noGrp="1"/>
          </p:cNvSpPr>
          <p:nvPr>
            <p:ph idx="1"/>
          </p:nvPr>
        </p:nvSpPr>
        <p:spPr/>
        <p:txBody>
          <a:bodyPr/>
          <a:lstStyle/>
          <a:p>
            <a:pPr algn="just"/>
            <a:r>
              <a:rPr lang="en-US" altLang="en-US"/>
              <a:t>Connectedness:</a:t>
            </a:r>
          </a:p>
          <a:p>
            <a:pPr lvl="1" algn="just"/>
            <a:r>
              <a:rPr lang="en-US" altLang="en-US"/>
              <a:t>Awareness of being part of a cooperative undertaking created by sharing commitments and skill</a:t>
            </a:r>
          </a:p>
          <a:p>
            <a:pPr lvl="1" algn="just"/>
            <a:r>
              <a:rPr lang="en-US" altLang="en-US">
                <a:solidFill>
                  <a:srgbClr val="FF0000"/>
                </a:solidFill>
              </a:rPr>
              <a:t>It means the sense of utility among engineers that includes cooperation and mutual support</a:t>
            </a:r>
          </a:p>
          <a:p>
            <a:pPr lvl="1" algn="just"/>
            <a:endParaRPr lang="en-IN" alt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503A1AE-2907-1995-40D1-EE492510771E}"/>
              </a:ext>
            </a:extLst>
          </p:cNvPr>
          <p:cNvSpPr>
            <a:spLocks noGrp="1"/>
          </p:cNvSpPr>
          <p:nvPr>
            <p:ph type="title"/>
          </p:nvPr>
        </p:nvSpPr>
        <p:spPr/>
        <p:txBody>
          <a:bodyPr/>
          <a:lstStyle/>
          <a:p>
            <a:r>
              <a:rPr lang="en-US" altLang="en-US"/>
              <a:t>Why is collegiality a virtue</a:t>
            </a:r>
            <a:endParaRPr lang="en-IN" altLang="en-US"/>
          </a:p>
        </p:txBody>
      </p:sp>
      <p:sp>
        <p:nvSpPr>
          <p:cNvPr id="24579" name="Content Placeholder 2">
            <a:extLst>
              <a:ext uri="{FF2B5EF4-FFF2-40B4-BE49-F238E27FC236}">
                <a16:creationId xmlns:a16="http://schemas.microsoft.com/office/drawing/2014/main" id="{0DB22C26-57A2-C93F-AEEB-835FF1C9E554}"/>
              </a:ext>
            </a:extLst>
          </p:cNvPr>
          <p:cNvSpPr>
            <a:spLocks noGrp="1"/>
          </p:cNvSpPr>
          <p:nvPr>
            <p:ph idx="1"/>
          </p:nvPr>
        </p:nvSpPr>
        <p:spPr>
          <a:xfrm>
            <a:off x="1981200" y="1143000"/>
            <a:ext cx="8229600" cy="4530725"/>
          </a:xfrm>
        </p:spPr>
        <p:txBody>
          <a:bodyPr/>
          <a:lstStyle/>
          <a:p>
            <a:pPr algn="just"/>
            <a:r>
              <a:rPr lang="en-US" altLang="en-US"/>
              <a:t>Collegiality should be encouraged among engineers and other professionals because</a:t>
            </a:r>
          </a:p>
          <a:p>
            <a:pPr lvl="1" algn="just"/>
            <a:r>
              <a:rPr lang="en-US" altLang="en-US">
                <a:solidFill>
                  <a:srgbClr val="FF0000"/>
                </a:solidFill>
              </a:rPr>
              <a:t>From the point of view of society</a:t>
            </a:r>
            <a:r>
              <a:rPr lang="en-US" altLang="en-US"/>
              <a:t>, collegiality is the influential value to promote the aims of professions.</a:t>
            </a:r>
          </a:p>
          <a:p>
            <a:pPr lvl="1" algn="just"/>
            <a:r>
              <a:rPr lang="en-US" altLang="en-US"/>
              <a:t>It supports personal efforts act responsibly in concert with colleagues</a:t>
            </a:r>
          </a:p>
          <a:p>
            <a:pPr lvl="1" algn="just"/>
            <a:r>
              <a:rPr lang="en-US" altLang="en-US"/>
              <a:t>It strengthen ones motivation to live up to professional standards</a:t>
            </a:r>
          </a:p>
          <a:p>
            <a:pPr lvl="1" algn="just"/>
            <a:r>
              <a:rPr lang="en-US" altLang="en-US">
                <a:solidFill>
                  <a:srgbClr val="FF0000"/>
                </a:solidFill>
              </a:rPr>
              <a:t>From the point of professionals, </a:t>
            </a:r>
            <a:r>
              <a:rPr lang="en-US" altLang="en-US"/>
              <a:t>collegiality is more valuable as many individuals jointly working for the goodness of the public and society  </a:t>
            </a:r>
          </a:p>
          <a:p>
            <a:pPr lvl="1" algn="just"/>
            <a:endParaRPr lang="en-IN" alt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25729A5-70B7-0AFF-182F-7003214D37E0}"/>
              </a:ext>
            </a:extLst>
          </p:cNvPr>
          <p:cNvSpPr>
            <a:spLocks noGrp="1"/>
          </p:cNvSpPr>
          <p:nvPr>
            <p:ph type="title"/>
          </p:nvPr>
        </p:nvSpPr>
        <p:spPr/>
        <p:txBody>
          <a:bodyPr/>
          <a:lstStyle/>
          <a:p>
            <a:r>
              <a:rPr lang="en-US" altLang="en-US"/>
              <a:t>Negative aspects of collegiality</a:t>
            </a:r>
            <a:endParaRPr lang="en-IN" altLang="en-US"/>
          </a:p>
        </p:txBody>
      </p:sp>
      <p:sp>
        <p:nvSpPr>
          <p:cNvPr id="25603" name="Content Placeholder 2">
            <a:extLst>
              <a:ext uri="{FF2B5EF4-FFF2-40B4-BE49-F238E27FC236}">
                <a16:creationId xmlns:a16="http://schemas.microsoft.com/office/drawing/2014/main" id="{53BCE81F-81AF-D44E-AA51-30CF4AA6BE58}"/>
              </a:ext>
            </a:extLst>
          </p:cNvPr>
          <p:cNvSpPr>
            <a:spLocks noGrp="1"/>
          </p:cNvSpPr>
          <p:nvPr>
            <p:ph idx="1"/>
          </p:nvPr>
        </p:nvSpPr>
        <p:spPr>
          <a:xfrm>
            <a:off x="1981200" y="1295400"/>
            <a:ext cx="8229600" cy="4530725"/>
          </a:xfrm>
        </p:spPr>
        <p:txBody>
          <a:bodyPr/>
          <a:lstStyle/>
          <a:p>
            <a:pPr algn="just"/>
            <a:r>
              <a:rPr lang="en-US" altLang="en-US"/>
              <a:t>Collegiality may be </a:t>
            </a:r>
            <a:r>
              <a:rPr lang="en-US" altLang="en-US">
                <a:solidFill>
                  <a:srgbClr val="FF0000"/>
                </a:solidFill>
              </a:rPr>
              <a:t>misused and distorted</a:t>
            </a:r>
            <a:r>
              <a:rPr lang="en-US" altLang="en-US"/>
              <a:t>.</a:t>
            </a:r>
          </a:p>
          <a:p>
            <a:pPr lvl="1" algn="just"/>
            <a:r>
              <a:rPr lang="en-US" altLang="en-US"/>
              <a:t>Ex: colleagues appeal to be silent about corporate corruption</a:t>
            </a:r>
          </a:p>
          <a:p>
            <a:pPr algn="just"/>
            <a:r>
              <a:rPr lang="en-US" altLang="en-US"/>
              <a:t>It may </a:t>
            </a:r>
            <a:r>
              <a:rPr lang="en-US" altLang="en-US">
                <a:solidFill>
                  <a:srgbClr val="FF0000"/>
                </a:solidFill>
              </a:rPr>
              <a:t>degenerate more group of self-interest</a:t>
            </a:r>
            <a:r>
              <a:rPr lang="en-US" altLang="en-US"/>
              <a:t>, rather than shared devotion to the public</a:t>
            </a:r>
          </a:p>
          <a:p>
            <a:pPr algn="just"/>
            <a:r>
              <a:rPr lang="en-US" altLang="en-US"/>
              <a:t>Because of heavy competitions among engineers, collegiality may focus on the corporate goal of maximizing profit at the expense of public good</a:t>
            </a:r>
            <a:endParaRPr lang="en-IN" alt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CB2D96C-2B0F-0D0F-48F7-A139F8249ADF}"/>
              </a:ext>
            </a:extLst>
          </p:cNvPr>
          <p:cNvSpPr>
            <a:spLocks noGrp="1"/>
          </p:cNvSpPr>
          <p:nvPr>
            <p:ph type="title"/>
          </p:nvPr>
        </p:nvSpPr>
        <p:spPr/>
        <p:txBody>
          <a:bodyPr/>
          <a:lstStyle/>
          <a:p>
            <a:r>
              <a:rPr lang="en-US" altLang="en-US"/>
              <a:t>Loyality</a:t>
            </a:r>
            <a:endParaRPr lang="en-IN" altLang="en-US"/>
          </a:p>
        </p:txBody>
      </p:sp>
      <p:sp>
        <p:nvSpPr>
          <p:cNvPr id="26627" name="Content Placeholder 2">
            <a:extLst>
              <a:ext uri="{FF2B5EF4-FFF2-40B4-BE49-F238E27FC236}">
                <a16:creationId xmlns:a16="http://schemas.microsoft.com/office/drawing/2014/main" id="{CB9C7ACA-8363-2681-3D81-D95044C815FC}"/>
              </a:ext>
            </a:extLst>
          </p:cNvPr>
          <p:cNvSpPr>
            <a:spLocks noGrp="1"/>
          </p:cNvSpPr>
          <p:nvPr>
            <p:ph idx="1"/>
          </p:nvPr>
        </p:nvSpPr>
        <p:spPr/>
        <p:txBody>
          <a:bodyPr/>
          <a:lstStyle/>
          <a:p>
            <a:r>
              <a:rPr lang="en-US" altLang="en-US"/>
              <a:t>The quality of </a:t>
            </a:r>
            <a:r>
              <a:rPr lang="en-US" altLang="en-US">
                <a:solidFill>
                  <a:srgbClr val="FF0000"/>
                </a:solidFill>
              </a:rPr>
              <a:t>being true and faithful </a:t>
            </a:r>
            <a:r>
              <a:rPr lang="en-US" altLang="en-US"/>
              <a:t>in one’s support</a:t>
            </a:r>
          </a:p>
          <a:p>
            <a:r>
              <a:rPr lang="en-US" altLang="en-US"/>
              <a:t>It is more a function of attitudes, emotions and a sense of identity</a:t>
            </a:r>
          </a:p>
          <a:p>
            <a:r>
              <a:rPr lang="en-US" altLang="en-US"/>
              <a:t>Senses of loyalty</a:t>
            </a:r>
          </a:p>
          <a:p>
            <a:pPr lvl="1"/>
            <a:r>
              <a:rPr lang="en-US" altLang="en-US"/>
              <a:t>Agency Loyalty</a:t>
            </a:r>
          </a:p>
          <a:p>
            <a:pPr lvl="1"/>
            <a:r>
              <a:rPr lang="en-US" altLang="en-US"/>
              <a:t>Identification Loyalty</a:t>
            </a:r>
          </a:p>
          <a:p>
            <a:endParaRPr lang="en-IN" alt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F4075-AFD6-64EC-7DB0-E97587156F31}"/>
              </a:ext>
            </a:extLst>
          </p:cNvPr>
          <p:cNvSpPr>
            <a:spLocks noGrp="1"/>
          </p:cNvSpPr>
          <p:nvPr>
            <p:ph type="title"/>
          </p:nvPr>
        </p:nvSpPr>
        <p:spPr/>
        <p:txBody>
          <a:bodyPr/>
          <a:lstStyle/>
          <a:p>
            <a:r>
              <a:rPr lang="en-US" altLang="en-US"/>
              <a:t>Agency Loyalty</a:t>
            </a:r>
            <a:endParaRPr lang="en-IN" altLang="en-US"/>
          </a:p>
        </p:txBody>
      </p:sp>
      <p:sp>
        <p:nvSpPr>
          <p:cNvPr id="27651" name="Content Placeholder 2">
            <a:extLst>
              <a:ext uri="{FF2B5EF4-FFF2-40B4-BE49-F238E27FC236}">
                <a16:creationId xmlns:a16="http://schemas.microsoft.com/office/drawing/2014/main" id="{0242111F-B81B-F5C2-6458-09FDE597E54F}"/>
              </a:ext>
            </a:extLst>
          </p:cNvPr>
          <p:cNvSpPr>
            <a:spLocks noGrp="1"/>
          </p:cNvSpPr>
          <p:nvPr>
            <p:ph idx="1"/>
          </p:nvPr>
        </p:nvSpPr>
        <p:spPr>
          <a:xfrm>
            <a:off x="1981200" y="1219200"/>
            <a:ext cx="8229600" cy="4530725"/>
          </a:xfrm>
        </p:spPr>
        <p:txBody>
          <a:bodyPr/>
          <a:lstStyle/>
          <a:p>
            <a:pPr algn="just"/>
            <a:r>
              <a:rPr lang="en-US" altLang="en-US" sz="2400"/>
              <a:t>It </a:t>
            </a:r>
            <a:r>
              <a:rPr lang="en-US" altLang="en-US" sz="2400">
                <a:solidFill>
                  <a:srgbClr val="FF0000"/>
                </a:solidFill>
              </a:rPr>
              <a:t>is fulfill one’s prescribed duties to an employer</a:t>
            </a:r>
          </a:p>
          <a:p>
            <a:pPr algn="just"/>
            <a:r>
              <a:rPr lang="en-US" altLang="en-US" sz="2400"/>
              <a:t>The contractual duties may include particular task for which one is paid, general activities of cooperating with colleagues, and following lawful authority with the organization</a:t>
            </a:r>
          </a:p>
          <a:p>
            <a:pPr algn="just"/>
            <a:r>
              <a:rPr lang="en-US" altLang="en-US" sz="2400"/>
              <a:t>It concerns with the matter of actions, whatever it motives. It is motivated by identification with the group to which one is loyal.</a:t>
            </a:r>
          </a:p>
          <a:p>
            <a:pPr algn="just"/>
            <a:r>
              <a:rPr lang="en-US" altLang="en-US" sz="2400"/>
              <a:t>Example:</a:t>
            </a:r>
          </a:p>
          <a:p>
            <a:pPr lvl="1" algn="just"/>
            <a:r>
              <a:rPr lang="en-US" altLang="en-US" sz="2000"/>
              <a:t>People may not like the job they do hate their employer, but still they would perform their duty as long as they are employees. This sense of loyalty is agency loyalty</a:t>
            </a:r>
          </a:p>
          <a:p>
            <a:pPr algn="just"/>
            <a:endParaRPr lang="en-US" altLang="en-US" sz="2400"/>
          </a:p>
          <a:p>
            <a:pPr algn="just"/>
            <a:endParaRPr lang="en-IN"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3F007-5188-4551-9937-2D583652FFF5}"/>
              </a:ext>
            </a:extLst>
          </p:cNvPr>
          <p:cNvSpPr>
            <a:spLocks noGrp="1"/>
          </p:cNvSpPr>
          <p:nvPr>
            <p:ph idx="1"/>
          </p:nvPr>
        </p:nvSpPr>
        <p:spPr>
          <a:xfrm>
            <a:off x="838200" y="826478"/>
            <a:ext cx="10515600" cy="4351338"/>
          </a:xfrm>
        </p:spPr>
        <p:txBody>
          <a:bodyPr/>
          <a:lstStyle/>
          <a:p>
            <a:pPr marL="0" indent="0">
              <a:buNone/>
            </a:pPr>
            <a:r>
              <a:rPr lang="en-IN" sz="1800" b="1" i="0" u="none" strike="noStrike" baseline="0" dirty="0">
                <a:solidFill>
                  <a:srgbClr val="000000"/>
                </a:solidFill>
                <a:latin typeface="Bookman Old Style" panose="02050604050505020204" pitchFamily="18" charset="0"/>
              </a:rPr>
              <a:t>Course Objectives: </a:t>
            </a:r>
            <a:endParaRPr lang="en-IN" sz="1800" b="0" i="0" u="none" strike="noStrike" baseline="0" dirty="0">
              <a:solidFill>
                <a:srgbClr val="000000"/>
              </a:solidFill>
              <a:latin typeface="Bookman Old Style" panose="02050604050505020204" pitchFamily="18" charset="0"/>
            </a:endParaRPr>
          </a:p>
          <a:p>
            <a:pPr marL="0" indent="0">
              <a:buNone/>
            </a:pPr>
            <a:r>
              <a:rPr lang="en-GB" sz="1800" b="0" i="0" u="none" strike="noStrike" baseline="0" dirty="0">
                <a:solidFill>
                  <a:srgbClr val="000000"/>
                </a:solidFill>
                <a:latin typeface="Bookman Old Style" panose="02050604050505020204" pitchFamily="18" charset="0"/>
              </a:rPr>
              <a:t> To provide basic knowledge about engineering Ethics, Variety of moral issues and Moral dilemmas, Professional Ideals and Virtues. </a:t>
            </a:r>
          </a:p>
          <a:p>
            <a:pPr marL="0" indent="0">
              <a:buNone/>
            </a:pPr>
            <a:r>
              <a:rPr lang="en-GB" sz="1800" b="0" i="0" u="none" strike="noStrike" baseline="0" dirty="0">
                <a:solidFill>
                  <a:srgbClr val="000000"/>
                </a:solidFill>
                <a:latin typeface="Bookman Old Style" panose="02050604050505020204" pitchFamily="18" charset="0"/>
              </a:rPr>
              <a:t> To familiarize about Engineers as responsible Experimenters, Research Ethics, Codes of Ethics, Industrial Standards, </a:t>
            </a:r>
          </a:p>
          <a:p>
            <a:pPr marL="0" indent="0">
              <a:buNone/>
            </a:pPr>
            <a:r>
              <a:rPr lang="en-GB" sz="1800" b="0" i="0" u="none" strike="noStrike" baseline="0" dirty="0">
                <a:solidFill>
                  <a:srgbClr val="000000"/>
                </a:solidFill>
                <a:latin typeface="Bookman Old Style" panose="02050604050505020204" pitchFamily="18" charset="0"/>
              </a:rPr>
              <a:t> To educate the Safety and Risk, Risk Benefit Analysis. </a:t>
            </a:r>
          </a:p>
          <a:p>
            <a:pPr marL="0" indent="0">
              <a:buNone/>
            </a:pPr>
            <a:r>
              <a:rPr lang="en-GB" sz="1800" b="0" i="0" u="none" strike="noStrike" baseline="0" dirty="0">
                <a:solidFill>
                  <a:srgbClr val="000000"/>
                </a:solidFill>
                <a:latin typeface="Bookman Old Style" panose="02050604050505020204" pitchFamily="18" charset="0"/>
              </a:rPr>
              <a:t> To teach about the Collegiality and Loyalty, Collective Bargaining, Confidentiality, Occupational Crime, Professional, Employee, Intellectual Property Rights. </a:t>
            </a:r>
          </a:p>
          <a:p>
            <a:pPr marL="0" indent="0">
              <a:buNone/>
            </a:pPr>
            <a:r>
              <a:rPr lang="en-GB" sz="1800" b="0" i="0" u="none" strike="noStrike" baseline="0" dirty="0">
                <a:solidFill>
                  <a:srgbClr val="000000"/>
                </a:solidFill>
                <a:latin typeface="Bookman Old Style" panose="02050604050505020204" pitchFamily="18" charset="0"/>
              </a:rPr>
              <a:t> To impart knowledge about MNC’s, Business, Environmental, Computer Ethics, Honesty, Moral Leadership, sample Code of Conduct. </a:t>
            </a:r>
          </a:p>
          <a:p>
            <a:endParaRPr lang="en-IN" dirty="0"/>
          </a:p>
        </p:txBody>
      </p:sp>
      <p:sp>
        <p:nvSpPr>
          <p:cNvPr id="4" name="Title 1">
            <a:extLst>
              <a:ext uri="{FF2B5EF4-FFF2-40B4-BE49-F238E27FC236}">
                <a16:creationId xmlns:a16="http://schemas.microsoft.com/office/drawing/2014/main" id="{44933C6F-5628-446E-B71C-FDBD3ADA713A}"/>
              </a:ext>
            </a:extLst>
          </p:cNvPr>
          <p:cNvSpPr txBox="1">
            <a:spLocks/>
          </p:cNvSpPr>
          <p:nvPr/>
        </p:nvSpPr>
        <p:spPr>
          <a:xfrm>
            <a:off x="776654" y="259619"/>
            <a:ext cx="10515600" cy="4173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solidFill>
                  <a:srgbClr val="3333FF"/>
                </a:solidFill>
                <a:latin typeface="+mn-lt"/>
              </a:rPr>
              <a:t>ETHS701 	ENGINEERING ETHICS</a:t>
            </a:r>
          </a:p>
        </p:txBody>
      </p:sp>
    </p:spTree>
    <p:extLst>
      <p:ext uri="{BB962C8B-B14F-4D97-AF65-F5344CB8AC3E}">
        <p14:creationId xmlns:p14="http://schemas.microsoft.com/office/powerpoint/2010/main" val="26891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7225BF-4DB6-473B-A0A2-86898A05FAFA}"/>
              </a:ext>
            </a:extLst>
          </p:cNvPr>
          <p:cNvPicPr>
            <a:picLocks noGrp="1" noChangeAspect="1"/>
          </p:cNvPicPr>
          <p:nvPr>
            <p:ph idx="1"/>
          </p:nvPr>
        </p:nvPicPr>
        <p:blipFill rotWithShape="1">
          <a:blip r:embed="rId2"/>
          <a:srcRect l="292" t="3093" r="-292" b="12526"/>
          <a:stretch/>
        </p:blipFill>
        <p:spPr>
          <a:xfrm>
            <a:off x="650449" y="342769"/>
            <a:ext cx="10955160" cy="5143632"/>
          </a:xfrm>
          <a:prstGeom prst="rect">
            <a:avLst/>
          </a:prstGeom>
        </p:spPr>
      </p:pic>
    </p:spTree>
    <p:extLst>
      <p:ext uri="{BB962C8B-B14F-4D97-AF65-F5344CB8AC3E}">
        <p14:creationId xmlns:p14="http://schemas.microsoft.com/office/powerpoint/2010/main" val="420984059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0F50FF6-AF69-2B48-F8C4-2C3D9BD80AB2}"/>
              </a:ext>
            </a:extLst>
          </p:cNvPr>
          <p:cNvSpPr>
            <a:spLocks noGrp="1"/>
          </p:cNvSpPr>
          <p:nvPr>
            <p:ph type="title"/>
          </p:nvPr>
        </p:nvSpPr>
        <p:spPr/>
        <p:txBody>
          <a:bodyPr/>
          <a:lstStyle/>
          <a:p>
            <a:r>
              <a:rPr lang="en-US" altLang="en-US"/>
              <a:t>Identification loyalty</a:t>
            </a:r>
            <a:endParaRPr lang="en-IN" altLang="en-US"/>
          </a:p>
        </p:txBody>
      </p:sp>
      <p:sp>
        <p:nvSpPr>
          <p:cNvPr id="28675" name="Content Placeholder 2">
            <a:extLst>
              <a:ext uri="{FF2B5EF4-FFF2-40B4-BE49-F238E27FC236}">
                <a16:creationId xmlns:a16="http://schemas.microsoft.com/office/drawing/2014/main" id="{9F4C9042-FA66-59A5-6058-A28175B46D5F}"/>
              </a:ext>
            </a:extLst>
          </p:cNvPr>
          <p:cNvSpPr>
            <a:spLocks noGrp="1"/>
          </p:cNvSpPr>
          <p:nvPr>
            <p:ph idx="1"/>
          </p:nvPr>
        </p:nvSpPr>
        <p:spPr>
          <a:xfrm>
            <a:off x="1976438" y="1066800"/>
            <a:ext cx="8229600" cy="4530725"/>
          </a:xfrm>
        </p:spPr>
        <p:txBody>
          <a:bodyPr/>
          <a:lstStyle/>
          <a:p>
            <a:r>
              <a:rPr lang="en-US" altLang="en-US"/>
              <a:t>It is much concerned with attitudes, emotions, and a sense of personal identity as it does with action</a:t>
            </a:r>
          </a:p>
          <a:p>
            <a:r>
              <a:rPr lang="en-US" altLang="en-US"/>
              <a:t>Employee should meet his moral duties to the organization willingly with personal attachment and affirmation.</a:t>
            </a:r>
          </a:p>
          <a:p>
            <a:r>
              <a:rPr lang="en-US" altLang="en-US"/>
              <a:t>Some of the duties of loyal employees are,</a:t>
            </a:r>
          </a:p>
          <a:p>
            <a:pPr lvl="1"/>
            <a:r>
              <a:rPr lang="en-US" altLang="en-US"/>
              <a:t>To avoid conflicts of interest</a:t>
            </a:r>
          </a:p>
          <a:p>
            <a:pPr lvl="1"/>
            <a:r>
              <a:rPr lang="en-US" altLang="en-US"/>
              <a:t>To protect confidential information</a:t>
            </a:r>
          </a:p>
          <a:p>
            <a:pPr lvl="1"/>
            <a:r>
              <a:rPr lang="en-US" altLang="en-US"/>
              <a:t>To be honest in making estimates</a:t>
            </a:r>
          </a:p>
          <a:p>
            <a:pPr lvl="1"/>
            <a:r>
              <a:rPr lang="en-US" altLang="en-US"/>
              <a:t>To admit one’s error</a:t>
            </a:r>
          </a:p>
          <a:p>
            <a:pPr lvl="1"/>
            <a:endParaRPr lang="en-IN" alt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9B5E63D-FA18-3656-C07F-E9EED1A46921}"/>
              </a:ext>
            </a:extLst>
          </p:cNvPr>
          <p:cNvSpPr>
            <a:spLocks noGrp="1"/>
          </p:cNvSpPr>
          <p:nvPr>
            <p:ph type="title"/>
          </p:nvPr>
        </p:nvSpPr>
        <p:spPr>
          <a:xfrm>
            <a:off x="1981200" y="76200"/>
            <a:ext cx="8229600" cy="1139825"/>
          </a:xfrm>
        </p:spPr>
        <p:txBody>
          <a:bodyPr/>
          <a:lstStyle/>
          <a:p>
            <a:r>
              <a:rPr lang="en-US" altLang="en-US"/>
              <a:t>Is loyalty obligatory(responsibility)</a:t>
            </a:r>
            <a:endParaRPr lang="en-IN" altLang="en-US"/>
          </a:p>
        </p:txBody>
      </p:sp>
      <p:sp>
        <p:nvSpPr>
          <p:cNvPr id="29699" name="Content Placeholder 2">
            <a:extLst>
              <a:ext uri="{FF2B5EF4-FFF2-40B4-BE49-F238E27FC236}">
                <a16:creationId xmlns:a16="http://schemas.microsoft.com/office/drawing/2014/main" id="{1AA5402A-D949-C1AA-BEC3-B87CF379F88D}"/>
              </a:ext>
            </a:extLst>
          </p:cNvPr>
          <p:cNvSpPr>
            <a:spLocks noGrp="1"/>
          </p:cNvSpPr>
          <p:nvPr>
            <p:ph idx="1"/>
          </p:nvPr>
        </p:nvSpPr>
        <p:spPr>
          <a:xfrm>
            <a:off x="1828800" y="1066800"/>
            <a:ext cx="8229600" cy="4530725"/>
          </a:xfrm>
        </p:spPr>
        <p:txBody>
          <a:bodyPr/>
          <a:lstStyle/>
          <a:p>
            <a:pPr algn="just"/>
            <a:r>
              <a:rPr lang="en-US" altLang="en-US" sz="2800"/>
              <a:t>Agency loyalty to employers is an obligation within proper limits</a:t>
            </a:r>
          </a:p>
          <a:p>
            <a:pPr algn="just"/>
            <a:r>
              <a:rPr lang="en-US" altLang="en-US" sz="2800"/>
              <a:t>According to john H.Fielder, identification of loyalty is obligatory, only when the two conditions are meet.</a:t>
            </a:r>
          </a:p>
          <a:p>
            <a:pPr lvl="1" algn="just"/>
            <a:r>
              <a:rPr lang="en-US" altLang="en-US" sz="2400">
                <a:solidFill>
                  <a:srgbClr val="FF0000"/>
                </a:solidFill>
              </a:rPr>
              <a:t>Employees must be treated fairly, </a:t>
            </a:r>
            <a:r>
              <a:rPr lang="en-US" altLang="en-US" sz="2400"/>
              <a:t>they should be given their share of benefits and burdens</a:t>
            </a:r>
          </a:p>
          <a:p>
            <a:pPr lvl="1" algn="just"/>
            <a:r>
              <a:rPr lang="en-US" altLang="en-US" sz="2400">
                <a:solidFill>
                  <a:srgbClr val="FF0000"/>
                </a:solidFill>
              </a:rPr>
              <a:t>Employees must see that their goals are achieved by and through a group </a:t>
            </a:r>
            <a:r>
              <a:rPr lang="en-US" altLang="en-US" sz="2400"/>
              <a:t>in which they participate</a:t>
            </a:r>
          </a:p>
          <a:p>
            <a:pPr lvl="1" algn="just"/>
            <a:r>
              <a:rPr lang="en-US" altLang="en-US" sz="2400">
                <a:solidFill>
                  <a:srgbClr val="FF0000"/>
                </a:solidFill>
              </a:rPr>
              <a:t>Identification loyalty is reciprocal in nature</a:t>
            </a:r>
            <a:r>
              <a:rPr lang="en-US" altLang="en-US" sz="2400"/>
              <a:t>. That is employees can be expected to be loyal to employers only when employers show strong commitments to them</a:t>
            </a:r>
            <a:endParaRPr lang="en-IN" altLang="en-US" sz="240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46869FA-41E0-2EED-99EC-D3BC4F99222D}"/>
              </a:ext>
            </a:extLst>
          </p:cNvPr>
          <p:cNvSpPr>
            <a:spLocks noGrp="1"/>
          </p:cNvSpPr>
          <p:nvPr>
            <p:ph type="title"/>
          </p:nvPr>
        </p:nvSpPr>
        <p:spPr/>
        <p:txBody>
          <a:bodyPr/>
          <a:lstStyle/>
          <a:p>
            <a:r>
              <a:rPr lang="en-US" altLang="en-US" b="1"/>
              <a:t>Professionalism and Loyalty </a:t>
            </a:r>
            <a:br>
              <a:rPr lang="en-US" altLang="en-US"/>
            </a:br>
            <a:endParaRPr lang="en-IN" altLang="en-US"/>
          </a:p>
        </p:txBody>
      </p:sp>
      <p:sp>
        <p:nvSpPr>
          <p:cNvPr id="30723" name="Content Placeholder 2">
            <a:extLst>
              <a:ext uri="{FF2B5EF4-FFF2-40B4-BE49-F238E27FC236}">
                <a16:creationId xmlns:a16="http://schemas.microsoft.com/office/drawing/2014/main" id="{4AB231A1-5760-FC5B-6D86-37BE74FC91F2}"/>
              </a:ext>
            </a:extLst>
          </p:cNvPr>
          <p:cNvSpPr>
            <a:spLocks noGrp="1"/>
          </p:cNvSpPr>
          <p:nvPr>
            <p:ph idx="1"/>
          </p:nvPr>
        </p:nvSpPr>
        <p:spPr/>
        <p:txBody>
          <a:bodyPr/>
          <a:lstStyle/>
          <a:p>
            <a:r>
              <a:rPr lang="en-US" altLang="en-US" sz="3200">
                <a:latin typeface="Times New Roman" panose="02020603050405020304" pitchFamily="18" charset="0"/>
              </a:rPr>
              <a:t>Acting on professional </a:t>
            </a:r>
            <a:r>
              <a:rPr lang="en-US" altLang="en-US" sz="3200" i="1">
                <a:solidFill>
                  <a:srgbClr val="FF0000"/>
                </a:solidFill>
                <a:latin typeface="Times New Roman" panose="02020603050405020304" pitchFamily="18" charset="0"/>
              </a:rPr>
              <a:t>commitments </a:t>
            </a:r>
            <a:r>
              <a:rPr lang="en-US" altLang="en-US" sz="3200">
                <a:solidFill>
                  <a:srgbClr val="FF0000"/>
                </a:solidFill>
                <a:latin typeface="Times New Roman" panose="02020603050405020304" pitchFamily="18" charset="0"/>
              </a:rPr>
              <a:t>to the public is </a:t>
            </a:r>
            <a:r>
              <a:rPr lang="en-US" altLang="en-US" sz="3200" i="1">
                <a:solidFill>
                  <a:srgbClr val="FF0000"/>
                </a:solidFill>
                <a:latin typeface="Times New Roman" panose="02020603050405020304" pitchFamily="18" charset="0"/>
              </a:rPr>
              <a:t>more effective </a:t>
            </a:r>
            <a:r>
              <a:rPr lang="en-US" altLang="en-US" sz="3200">
                <a:solidFill>
                  <a:srgbClr val="FF0000"/>
                </a:solidFill>
                <a:latin typeface="Times New Roman" panose="02020603050405020304" pitchFamily="18" charset="0"/>
              </a:rPr>
              <a:t>to serve a company </a:t>
            </a:r>
            <a:r>
              <a:rPr lang="en-US" altLang="en-US" sz="3200" i="1">
                <a:latin typeface="Times New Roman" panose="02020603050405020304" pitchFamily="18" charset="0"/>
              </a:rPr>
              <a:t>than </a:t>
            </a:r>
            <a:r>
              <a:rPr lang="en-US" altLang="en-US" sz="3200">
                <a:latin typeface="Times New Roman" panose="02020603050405020304" pitchFamily="18" charset="0"/>
              </a:rPr>
              <a:t>just </a:t>
            </a:r>
            <a:r>
              <a:rPr lang="en-US" altLang="en-US" sz="3200" i="1">
                <a:latin typeface="Times New Roman" panose="02020603050405020304" pitchFamily="18" charset="0"/>
              </a:rPr>
              <a:t>following </a:t>
            </a:r>
            <a:r>
              <a:rPr lang="en-US" altLang="en-US" sz="3200">
                <a:latin typeface="Times New Roman" panose="02020603050405020304" pitchFamily="18" charset="0"/>
              </a:rPr>
              <a:t>company orders. </a:t>
            </a:r>
          </a:p>
          <a:p>
            <a:r>
              <a:rPr lang="en-US" altLang="en-US" sz="3200" i="1">
                <a:solidFill>
                  <a:srgbClr val="FF0000"/>
                </a:solidFill>
                <a:latin typeface="Times New Roman" panose="02020603050405020304" pitchFamily="18" charset="0"/>
              </a:rPr>
              <a:t>Loyalty to employers </a:t>
            </a:r>
            <a:r>
              <a:rPr lang="en-US" altLang="en-US" sz="3200">
                <a:solidFill>
                  <a:srgbClr val="FF0000"/>
                </a:solidFill>
                <a:latin typeface="Times New Roman" panose="02020603050405020304" pitchFamily="18" charset="0"/>
              </a:rPr>
              <a:t>may </a:t>
            </a:r>
            <a:r>
              <a:rPr lang="en-US" altLang="en-US" sz="3200" i="1">
                <a:solidFill>
                  <a:srgbClr val="FF0000"/>
                </a:solidFill>
                <a:latin typeface="Times New Roman" panose="02020603050405020304" pitchFamily="18" charset="0"/>
              </a:rPr>
              <a:t>no</a:t>
            </a:r>
            <a:r>
              <a:rPr lang="en-US" altLang="en-US" sz="3200">
                <a:solidFill>
                  <a:srgbClr val="FF0000"/>
                </a:solidFill>
                <a:latin typeface="Times New Roman" panose="02020603050405020304" pitchFamily="18" charset="0"/>
              </a:rPr>
              <a:t>t mean </a:t>
            </a:r>
            <a:r>
              <a:rPr lang="en-US" altLang="en-US" sz="3200" i="1">
                <a:solidFill>
                  <a:srgbClr val="FF0000"/>
                </a:solidFill>
                <a:latin typeface="Times New Roman" panose="02020603050405020304" pitchFamily="18" charset="0"/>
              </a:rPr>
              <a:t>obeying </a:t>
            </a:r>
            <a:r>
              <a:rPr lang="en-US" altLang="en-US" sz="3200">
                <a:solidFill>
                  <a:srgbClr val="FF0000"/>
                </a:solidFill>
                <a:latin typeface="Times New Roman" panose="02020603050405020304" pitchFamily="18" charset="0"/>
              </a:rPr>
              <a:t>one’s immediate </a:t>
            </a:r>
            <a:r>
              <a:rPr lang="en-US" altLang="en-US" sz="3200" i="1">
                <a:solidFill>
                  <a:srgbClr val="FF0000"/>
                </a:solidFill>
                <a:latin typeface="Times New Roman" panose="02020603050405020304" pitchFamily="18" charset="0"/>
              </a:rPr>
              <a:t>supervisor</a:t>
            </a:r>
            <a:r>
              <a:rPr lang="en-US" altLang="en-US" sz="3200">
                <a:solidFill>
                  <a:srgbClr val="FF0000"/>
                </a:solidFill>
                <a:latin typeface="Times New Roman" panose="02020603050405020304" pitchFamily="18" charset="0"/>
              </a:rPr>
              <a:t>. </a:t>
            </a:r>
          </a:p>
          <a:p>
            <a:r>
              <a:rPr lang="en-US" altLang="en-US" sz="3200">
                <a:latin typeface="Times New Roman" panose="02020603050405020304" pitchFamily="18" charset="0"/>
              </a:rPr>
              <a:t>Professional obligations to </a:t>
            </a:r>
            <a:r>
              <a:rPr lang="en-US" altLang="en-US" sz="3200">
                <a:solidFill>
                  <a:srgbClr val="FF0000"/>
                </a:solidFill>
                <a:latin typeface="Times New Roman" panose="02020603050405020304" pitchFamily="18" charset="0"/>
              </a:rPr>
              <a:t>both an employer and to the public might </a:t>
            </a:r>
            <a:r>
              <a:rPr lang="en-US" altLang="en-US" sz="3200" i="1">
                <a:solidFill>
                  <a:srgbClr val="FF0000"/>
                </a:solidFill>
                <a:latin typeface="Times New Roman" panose="02020603050405020304" pitchFamily="18" charset="0"/>
              </a:rPr>
              <a:t>strengthen </a:t>
            </a:r>
            <a:r>
              <a:rPr lang="en-US" altLang="en-US" sz="3200" i="1">
                <a:latin typeface="Times New Roman" panose="02020603050405020304" pitchFamily="18" charset="0"/>
              </a:rPr>
              <a:t>rather than contradict </a:t>
            </a:r>
            <a:r>
              <a:rPr lang="en-US" altLang="en-US" sz="3200">
                <a:latin typeface="Times New Roman" panose="02020603050405020304" pitchFamily="18" charset="0"/>
              </a:rPr>
              <a:t>each other. </a:t>
            </a:r>
          </a:p>
          <a:p>
            <a:endParaRPr lang="en-IN" alt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34A7F9B-0785-267B-444C-00DAF4DAC36D}"/>
              </a:ext>
            </a:extLst>
          </p:cNvPr>
          <p:cNvSpPr>
            <a:spLocks noGrp="1"/>
          </p:cNvSpPr>
          <p:nvPr>
            <p:ph type="title"/>
          </p:nvPr>
        </p:nvSpPr>
        <p:spPr>
          <a:xfrm>
            <a:off x="1981200" y="231775"/>
            <a:ext cx="8229600" cy="1139825"/>
          </a:xfrm>
        </p:spPr>
        <p:txBody>
          <a:bodyPr/>
          <a:lstStyle/>
          <a:p>
            <a:r>
              <a:rPr lang="en-US" altLang="en-US">
                <a:solidFill>
                  <a:schemeClr val="tx1"/>
                </a:solidFill>
              </a:rPr>
              <a:t>Respect for Authority</a:t>
            </a:r>
            <a:endParaRPr lang="en-IN" altLang="en-US"/>
          </a:p>
        </p:txBody>
      </p:sp>
      <p:sp>
        <p:nvSpPr>
          <p:cNvPr id="31747" name="Content Placeholder 2">
            <a:extLst>
              <a:ext uri="{FF2B5EF4-FFF2-40B4-BE49-F238E27FC236}">
                <a16:creationId xmlns:a16="http://schemas.microsoft.com/office/drawing/2014/main" id="{63CED452-DEBA-9928-EED9-DF6225BCBD51}"/>
              </a:ext>
            </a:extLst>
          </p:cNvPr>
          <p:cNvSpPr>
            <a:spLocks noGrp="1"/>
          </p:cNvSpPr>
          <p:nvPr>
            <p:ph idx="1"/>
          </p:nvPr>
        </p:nvSpPr>
        <p:spPr>
          <a:xfrm>
            <a:off x="1981200" y="990600"/>
            <a:ext cx="8229600" cy="4530725"/>
          </a:xfrm>
        </p:spPr>
        <p:txBody>
          <a:bodyPr/>
          <a:lstStyle/>
          <a:p>
            <a:pPr algn="just"/>
            <a:r>
              <a:rPr lang="en-US" altLang="en-US" sz="2800"/>
              <a:t>It is right to make decisions, the right to direct the work, and the right to give orders.</a:t>
            </a:r>
          </a:p>
          <a:p>
            <a:pPr algn="just"/>
            <a:r>
              <a:rPr lang="en-US" altLang="en-US" sz="2800"/>
              <a:t>It is crucial factor in organization, since engineers and employees must be authorized to carryout the jobs assigned to them.</a:t>
            </a:r>
          </a:p>
          <a:p>
            <a:pPr algn="just"/>
            <a:r>
              <a:rPr lang="en-US" altLang="en-US" sz="2800">
                <a:solidFill>
                  <a:srgbClr val="FF0000"/>
                </a:solidFill>
              </a:rPr>
              <a:t>Authority can be defined as the legal right to command action by others to enforce compliance</a:t>
            </a:r>
          </a:p>
          <a:p>
            <a:pPr algn="just"/>
            <a:r>
              <a:rPr lang="en-US" altLang="en-US" sz="2800">
                <a:latin typeface="Times New Roman" panose="02020603050405020304" pitchFamily="18" charset="0"/>
              </a:rPr>
              <a:t>Clear lines of authority </a:t>
            </a:r>
            <a:r>
              <a:rPr lang="en-US" altLang="en-US" sz="2800" i="1">
                <a:latin typeface="Times New Roman" panose="02020603050405020304" pitchFamily="18" charset="0"/>
              </a:rPr>
              <a:t>identifies areas of </a:t>
            </a:r>
            <a:r>
              <a:rPr lang="en-US" altLang="en-US" sz="2800">
                <a:latin typeface="Times New Roman" panose="02020603050405020304" pitchFamily="18" charset="0"/>
              </a:rPr>
              <a:t>personal responsibility and </a:t>
            </a:r>
            <a:r>
              <a:rPr lang="en-US" altLang="en-US" sz="2800" i="1">
                <a:latin typeface="Times New Roman" panose="02020603050405020304" pitchFamily="18" charset="0"/>
              </a:rPr>
              <a:t>accountability</a:t>
            </a:r>
            <a:r>
              <a:rPr lang="en-US" altLang="en-US" sz="2800">
                <a:latin typeface="Times New Roman" panose="02020603050405020304" pitchFamily="18" charset="0"/>
              </a:rPr>
              <a:t>.</a:t>
            </a:r>
          </a:p>
          <a:p>
            <a:pPr algn="just"/>
            <a:endParaRPr lang="en-US" altLang="en-US" sz="2800"/>
          </a:p>
          <a:p>
            <a:pPr algn="just"/>
            <a:endParaRPr lang="en-IN" altLang="en-US" sz="280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1911EC0-504B-9ADA-9863-88F43E500A8D}"/>
              </a:ext>
            </a:extLst>
          </p:cNvPr>
          <p:cNvSpPr>
            <a:spLocks noGrp="1"/>
          </p:cNvSpPr>
          <p:nvPr>
            <p:ph type="title"/>
          </p:nvPr>
        </p:nvSpPr>
        <p:spPr/>
        <p:txBody>
          <a:bodyPr/>
          <a:lstStyle/>
          <a:p>
            <a:r>
              <a:rPr lang="en-US" altLang="en-US"/>
              <a:t>Sources of authority</a:t>
            </a:r>
            <a:endParaRPr lang="en-IN" altLang="en-US"/>
          </a:p>
        </p:txBody>
      </p:sp>
      <p:sp>
        <p:nvSpPr>
          <p:cNvPr id="32771" name="Content Placeholder 2">
            <a:extLst>
              <a:ext uri="{FF2B5EF4-FFF2-40B4-BE49-F238E27FC236}">
                <a16:creationId xmlns:a16="http://schemas.microsoft.com/office/drawing/2014/main" id="{1DBF80ED-81A0-9B6B-4958-B8B77165A84E}"/>
              </a:ext>
            </a:extLst>
          </p:cNvPr>
          <p:cNvSpPr>
            <a:spLocks noGrp="1"/>
          </p:cNvSpPr>
          <p:nvPr>
            <p:ph idx="1"/>
          </p:nvPr>
        </p:nvSpPr>
        <p:spPr>
          <a:xfrm>
            <a:off x="1981200" y="1143000"/>
            <a:ext cx="8229600" cy="4530725"/>
          </a:xfrm>
        </p:spPr>
        <p:txBody>
          <a:bodyPr/>
          <a:lstStyle/>
          <a:p>
            <a:pPr algn="just"/>
            <a:r>
              <a:rPr lang="en-US" altLang="en-US" sz="2800"/>
              <a:t>Authority derives from the several sources. They are the persons position or rank, and personal attitudes such as charisma, knowledge and expertise</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D86CC18-615E-4608-D389-6E9AF2833CEE}"/>
              </a:ext>
            </a:extLst>
          </p:cNvPr>
          <p:cNvSpPr>
            <a:spLocks noGrp="1"/>
          </p:cNvSpPr>
          <p:nvPr>
            <p:ph type="title"/>
          </p:nvPr>
        </p:nvSpPr>
        <p:spPr>
          <a:xfrm>
            <a:off x="1981200" y="228600"/>
            <a:ext cx="8229600" cy="685800"/>
          </a:xfrm>
        </p:spPr>
        <p:txBody>
          <a:bodyPr>
            <a:normAutofit fontScale="90000"/>
          </a:bodyPr>
          <a:lstStyle/>
          <a:p>
            <a:r>
              <a:rPr lang="en-US" altLang="en-US" sz="4400"/>
              <a:t>Institutional authority</a:t>
            </a:r>
            <a:br>
              <a:rPr lang="en-US" altLang="en-US" sz="4400"/>
            </a:br>
            <a:endParaRPr lang="en-IN" altLang="en-US"/>
          </a:p>
        </p:txBody>
      </p:sp>
      <p:sp>
        <p:nvSpPr>
          <p:cNvPr id="33795" name="Content Placeholder 2">
            <a:extLst>
              <a:ext uri="{FF2B5EF4-FFF2-40B4-BE49-F238E27FC236}">
                <a16:creationId xmlns:a16="http://schemas.microsoft.com/office/drawing/2014/main" id="{5412C3BD-46C0-A45E-A8F8-F1E162BCAD0C}"/>
              </a:ext>
            </a:extLst>
          </p:cNvPr>
          <p:cNvSpPr>
            <a:spLocks noGrp="1"/>
          </p:cNvSpPr>
          <p:nvPr>
            <p:ph idx="1"/>
          </p:nvPr>
        </p:nvSpPr>
        <p:spPr>
          <a:xfrm>
            <a:off x="1524000" y="1143000"/>
            <a:ext cx="8229600" cy="4530725"/>
          </a:xfrm>
        </p:spPr>
        <p:txBody>
          <a:bodyPr/>
          <a:lstStyle/>
          <a:p>
            <a:pPr lvl="1" algn="just"/>
            <a:r>
              <a:rPr lang="en-US" altLang="en-US" sz="2400"/>
              <a:t>It can be defined as the institutional right given to a person to exercise power based on the resource of institution</a:t>
            </a:r>
          </a:p>
          <a:p>
            <a:pPr lvl="1" algn="just"/>
            <a:r>
              <a:rPr lang="en-US" altLang="en-US" sz="2400"/>
              <a:t>It is an </a:t>
            </a:r>
            <a:r>
              <a:rPr lang="en-US" altLang="en-US" sz="2400">
                <a:solidFill>
                  <a:srgbClr val="FF0000"/>
                </a:solidFill>
              </a:rPr>
              <a:t>authority given by institution to the qualified individuals to meet their industries objectives</a:t>
            </a:r>
          </a:p>
          <a:p>
            <a:pPr lvl="1" algn="just"/>
            <a:r>
              <a:rPr lang="en-US" altLang="en-US" sz="2400"/>
              <a:t>This authority is exercised by making policy, allocating resources, issuing orders, carrying out actions, giving recommendations etc..</a:t>
            </a:r>
          </a:p>
          <a:p>
            <a:pPr lvl="1" algn="just"/>
            <a:r>
              <a:rPr lang="en-US" altLang="en-US" sz="2400">
                <a:solidFill>
                  <a:srgbClr val="FF0000"/>
                </a:solidFill>
              </a:rPr>
              <a:t>Limitations:</a:t>
            </a:r>
          </a:p>
          <a:p>
            <a:pPr lvl="2" algn="just"/>
            <a:r>
              <a:rPr lang="en-US" altLang="en-US" sz="2000"/>
              <a:t>It is given by </a:t>
            </a:r>
            <a:r>
              <a:rPr lang="en-US" altLang="en-US" sz="2000">
                <a:solidFill>
                  <a:srgbClr val="FF0000"/>
                </a:solidFill>
              </a:rPr>
              <a:t>owners</a:t>
            </a:r>
            <a:r>
              <a:rPr lang="en-US" altLang="en-US" sz="2000"/>
              <a:t>. In practice sometime, it is given to ineffective persons. They are unable to exercise their authorities effectively in order to meet company’s objectives.</a:t>
            </a:r>
            <a:endParaRPr lang="en-IN" altLang="en-US" sz="2000"/>
          </a:p>
          <a:p>
            <a:endParaRPr lang="en-IN" alt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A97A123-58C2-97F3-A6B4-736D7BAF0B85}"/>
              </a:ext>
            </a:extLst>
          </p:cNvPr>
          <p:cNvSpPr>
            <a:spLocks noGrp="1"/>
          </p:cNvSpPr>
          <p:nvPr>
            <p:ph type="title"/>
          </p:nvPr>
        </p:nvSpPr>
        <p:spPr/>
        <p:txBody>
          <a:bodyPr/>
          <a:lstStyle/>
          <a:p>
            <a:r>
              <a:rPr lang="en-US" altLang="en-US"/>
              <a:t>Experts Authority</a:t>
            </a:r>
            <a:endParaRPr lang="en-IN" altLang="en-US"/>
          </a:p>
        </p:txBody>
      </p:sp>
      <p:sp>
        <p:nvSpPr>
          <p:cNvPr id="34819" name="Content Placeholder 2">
            <a:extLst>
              <a:ext uri="{FF2B5EF4-FFF2-40B4-BE49-F238E27FC236}">
                <a16:creationId xmlns:a16="http://schemas.microsoft.com/office/drawing/2014/main" id="{5B99CDF5-BB8B-CDB7-6328-EB870411C001}"/>
              </a:ext>
            </a:extLst>
          </p:cNvPr>
          <p:cNvSpPr>
            <a:spLocks noGrp="1"/>
          </p:cNvSpPr>
          <p:nvPr>
            <p:ph idx="1"/>
          </p:nvPr>
        </p:nvSpPr>
        <p:spPr>
          <a:xfrm>
            <a:off x="1981200" y="1066800"/>
            <a:ext cx="8229600" cy="4530725"/>
          </a:xfrm>
        </p:spPr>
        <p:txBody>
          <a:bodyPr>
            <a:normAutofit lnSpcReduction="10000"/>
          </a:bodyPr>
          <a:lstStyle/>
          <a:p>
            <a:pPr algn="just"/>
            <a:r>
              <a:rPr lang="en-US" altLang="en-US" sz="2800"/>
              <a:t>It is the possession of special knowledge skill, competencies to perform some task or to give sound advice.</a:t>
            </a:r>
          </a:p>
          <a:p>
            <a:pPr algn="just"/>
            <a:r>
              <a:rPr lang="en-US" altLang="en-US" sz="2800">
                <a:solidFill>
                  <a:srgbClr val="00B050"/>
                </a:solidFill>
              </a:rPr>
              <a:t>It proved that leaders with expertise can be more effectively guide and motivate others than the conventional leaders</a:t>
            </a:r>
            <a:r>
              <a:rPr lang="en-US" altLang="en-US" sz="2800"/>
              <a:t>. This concept is referred as “</a:t>
            </a:r>
            <a:r>
              <a:rPr lang="en-US" altLang="en-US" sz="2800">
                <a:solidFill>
                  <a:srgbClr val="FF0000"/>
                </a:solidFill>
              </a:rPr>
              <a:t>authority of leadership</a:t>
            </a:r>
            <a:r>
              <a:rPr lang="en-US" altLang="en-US" sz="2800"/>
              <a:t>”</a:t>
            </a:r>
          </a:p>
          <a:p>
            <a:pPr algn="just"/>
            <a:r>
              <a:rPr lang="en-US" altLang="en-US" sz="2800"/>
              <a:t>In todays organization, the staff engineers, advisors, and consultants are given expert authority, while the institutional authority is assigned to the line managers</a:t>
            </a:r>
          </a:p>
          <a:p>
            <a:pPr algn="just"/>
            <a:endParaRPr lang="en-IN" altLang="en-US" sz="280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2567EE6-8FE5-D391-ED05-AAF8A50539ED}"/>
              </a:ext>
            </a:extLst>
          </p:cNvPr>
          <p:cNvSpPr>
            <a:spLocks noGrp="1"/>
          </p:cNvSpPr>
          <p:nvPr>
            <p:ph type="title"/>
          </p:nvPr>
        </p:nvSpPr>
        <p:spPr/>
        <p:txBody>
          <a:bodyPr/>
          <a:lstStyle/>
          <a:p>
            <a:r>
              <a:rPr lang="en-US" altLang="en-US"/>
              <a:t>Authority Vs Power</a:t>
            </a:r>
            <a:endParaRPr lang="en-IN" altLang="en-US"/>
          </a:p>
        </p:txBody>
      </p:sp>
      <p:graphicFrame>
        <p:nvGraphicFramePr>
          <p:cNvPr id="5" name="Content Placeholder 4">
            <a:extLst>
              <a:ext uri="{FF2B5EF4-FFF2-40B4-BE49-F238E27FC236}">
                <a16:creationId xmlns:a16="http://schemas.microsoft.com/office/drawing/2014/main" id="{A4DE40AE-C777-EEDC-79DF-23F4BEDB8D83}"/>
              </a:ext>
            </a:extLst>
          </p:cNvPr>
          <p:cNvGraphicFramePr>
            <a:graphicFrameLocks noGrp="1"/>
          </p:cNvGraphicFramePr>
          <p:nvPr>
            <p:ph idx="1"/>
          </p:nvPr>
        </p:nvGraphicFramePr>
        <p:xfrm>
          <a:off x="1981200" y="1600200"/>
          <a:ext cx="8229601" cy="3749674"/>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3886199">
                  <a:extLst>
                    <a:ext uri="{9D8B030D-6E8A-4147-A177-3AD203B41FA5}">
                      <a16:colId xmlns:a16="http://schemas.microsoft.com/office/drawing/2014/main" val="20001"/>
                    </a:ext>
                  </a:extLst>
                </a:gridCol>
                <a:gridCol w="3810002">
                  <a:extLst>
                    <a:ext uri="{9D8B030D-6E8A-4147-A177-3AD203B41FA5}">
                      <a16:colId xmlns:a16="http://schemas.microsoft.com/office/drawing/2014/main" val="20002"/>
                    </a:ext>
                  </a:extLst>
                </a:gridCol>
              </a:tblGrid>
              <a:tr h="640188">
                <a:tc>
                  <a:txBody>
                    <a:bodyPr/>
                    <a:lstStyle/>
                    <a:p>
                      <a:r>
                        <a:rPr lang="en-US" sz="1800" dirty="0"/>
                        <a:t>Sl.no</a:t>
                      </a:r>
                      <a:endParaRPr lang="en-IN" sz="1800" dirty="0"/>
                    </a:p>
                  </a:txBody>
                  <a:tcPr marT="45728" marB="45728"/>
                </a:tc>
                <a:tc>
                  <a:txBody>
                    <a:bodyPr/>
                    <a:lstStyle/>
                    <a:p>
                      <a:r>
                        <a:rPr lang="en-US" sz="1800" dirty="0"/>
                        <a:t>Authority</a:t>
                      </a:r>
                      <a:endParaRPr lang="en-IN" sz="1800" dirty="0"/>
                    </a:p>
                  </a:txBody>
                  <a:tcPr marT="45728" marB="45728"/>
                </a:tc>
                <a:tc>
                  <a:txBody>
                    <a:bodyPr/>
                    <a:lstStyle/>
                    <a:p>
                      <a:r>
                        <a:rPr lang="en-US" sz="1800" dirty="0"/>
                        <a:t>Power</a:t>
                      </a:r>
                      <a:endParaRPr lang="en-IN" sz="1800" dirty="0"/>
                    </a:p>
                  </a:txBody>
                  <a:tcPr marT="45728" marB="45728"/>
                </a:tc>
                <a:extLst>
                  <a:ext uri="{0D108BD9-81ED-4DB2-BD59-A6C34878D82A}">
                    <a16:rowId xmlns:a16="http://schemas.microsoft.com/office/drawing/2014/main" val="10000"/>
                  </a:ext>
                </a:extLst>
              </a:tr>
              <a:tr h="914555">
                <a:tc>
                  <a:txBody>
                    <a:bodyPr/>
                    <a:lstStyle/>
                    <a:p>
                      <a:r>
                        <a:rPr lang="en-US" sz="1800" dirty="0"/>
                        <a:t>1</a:t>
                      </a:r>
                      <a:endParaRPr lang="en-IN" sz="1800" dirty="0"/>
                    </a:p>
                  </a:txBody>
                  <a:tcPr marT="45728" marB="45728"/>
                </a:tc>
                <a:tc>
                  <a:txBody>
                    <a:bodyPr/>
                    <a:lstStyle/>
                    <a:p>
                      <a:r>
                        <a:rPr lang="en-US" sz="1800" dirty="0"/>
                        <a:t>It is the legal rights</a:t>
                      </a:r>
                      <a:r>
                        <a:rPr lang="en-US" sz="1800" baseline="0" dirty="0"/>
                        <a:t> to superior,  which compel his subordinates to perform certain acts</a:t>
                      </a:r>
                      <a:endParaRPr lang="en-IN" sz="1800" dirty="0"/>
                    </a:p>
                  </a:txBody>
                  <a:tcPr marT="45728" marB="45728"/>
                </a:tc>
                <a:tc>
                  <a:txBody>
                    <a:bodyPr/>
                    <a:lstStyle/>
                    <a:p>
                      <a:r>
                        <a:rPr lang="en-US" sz="1800" dirty="0"/>
                        <a:t>It is the</a:t>
                      </a:r>
                      <a:r>
                        <a:rPr lang="en-US" sz="1800" baseline="0" dirty="0"/>
                        <a:t> ability of the person to influence others to perform an act. It may not have legal sanction</a:t>
                      </a:r>
                      <a:endParaRPr lang="en-IN" sz="1800" dirty="0"/>
                    </a:p>
                  </a:txBody>
                  <a:tcPr marT="45728" marB="45728"/>
                </a:tc>
                <a:extLst>
                  <a:ext uri="{0D108BD9-81ED-4DB2-BD59-A6C34878D82A}">
                    <a16:rowId xmlns:a16="http://schemas.microsoft.com/office/drawing/2014/main" val="10001"/>
                  </a:ext>
                </a:extLst>
              </a:tr>
              <a:tr h="640188">
                <a:tc>
                  <a:txBody>
                    <a:bodyPr/>
                    <a:lstStyle/>
                    <a:p>
                      <a:r>
                        <a:rPr lang="en-US" sz="1800" dirty="0"/>
                        <a:t>2</a:t>
                      </a:r>
                      <a:endParaRPr lang="en-IN" sz="1800" dirty="0"/>
                    </a:p>
                  </a:txBody>
                  <a:tcPr marT="45728" marB="45728"/>
                </a:tc>
                <a:tc>
                  <a:txBody>
                    <a:bodyPr/>
                    <a:lstStyle/>
                    <a:p>
                      <a:r>
                        <a:rPr lang="en-US" sz="1800" dirty="0"/>
                        <a:t>It is delegated</a:t>
                      </a:r>
                      <a:r>
                        <a:rPr lang="en-US" sz="1800" baseline="0" dirty="0"/>
                        <a:t> to an individual by his supervisor</a:t>
                      </a:r>
                      <a:endParaRPr lang="en-IN" sz="1800" dirty="0"/>
                    </a:p>
                  </a:txBody>
                  <a:tcPr marT="45728" marB="45728"/>
                </a:tc>
                <a:tc>
                  <a:txBody>
                    <a:bodyPr/>
                    <a:lstStyle/>
                    <a:p>
                      <a:r>
                        <a:rPr lang="en-US" sz="1800" dirty="0"/>
                        <a:t>It is earned by an individual through his own</a:t>
                      </a:r>
                      <a:r>
                        <a:rPr lang="en-US" sz="1800" baseline="0" dirty="0"/>
                        <a:t> efforts</a:t>
                      </a:r>
                      <a:endParaRPr lang="en-IN" sz="1800" dirty="0"/>
                    </a:p>
                  </a:txBody>
                  <a:tcPr marT="45728" marB="45728"/>
                </a:tc>
                <a:extLst>
                  <a:ext uri="{0D108BD9-81ED-4DB2-BD59-A6C34878D82A}">
                    <a16:rowId xmlns:a16="http://schemas.microsoft.com/office/drawing/2014/main" val="10002"/>
                  </a:ext>
                </a:extLst>
              </a:tr>
              <a:tr h="640188">
                <a:tc>
                  <a:txBody>
                    <a:bodyPr/>
                    <a:lstStyle/>
                    <a:p>
                      <a:r>
                        <a:rPr lang="en-US" sz="1800" dirty="0"/>
                        <a:t>3</a:t>
                      </a:r>
                      <a:endParaRPr lang="en-IN" sz="1800" dirty="0"/>
                    </a:p>
                  </a:txBody>
                  <a:tcPr marT="45728" marB="45728"/>
                </a:tc>
                <a:tc>
                  <a:txBody>
                    <a:bodyPr/>
                    <a:lstStyle/>
                    <a:p>
                      <a:r>
                        <a:rPr lang="en-US" sz="1800" dirty="0"/>
                        <a:t>It is mostly well defined and</a:t>
                      </a:r>
                      <a:r>
                        <a:rPr lang="en-US" sz="1800" baseline="0" dirty="0"/>
                        <a:t> finite</a:t>
                      </a:r>
                      <a:endParaRPr lang="en-IN" sz="1800"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It is  undefined and</a:t>
                      </a:r>
                      <a:r>
                        <a:rPr lang="en-US" sz="1800" baseline="0" dirty="0"/>
                        <a:t> infinite</a:t>
                      </a:r>
                      <a:endParaRPr lang="en-IN" sz="1800" dirty="0"/>
                    </a:p>
                    <a:p>
                      <a:endParaRPr lang="en-IN" sz="1800" dirty="0"/>
                    </a:p>
                  </a:txBody>
                  <a:tcPr marT="45728" marB="45728"/>
                </a:tc>
                <a:extLst>
                  <a:ext uri="{0D108BD9-81ED-4DB2-BD59-A6C34878D82A}">
                    <a16:rowId xmlns:a16="http://schemas.microsoft.com/office/drawing/2014/main" val="10003"/>
                  </a:ext>
                </a:extLst>
              </a:tr>
              <a:tr h="914555">
                <a:tc>
                  <a:txBody>
                    <a:bodyPr/>
                    <a:lstStyle/>
                    <a:p>
                      <a:r>
                        <a:rPr lang="en-US" sz="1800" dirty="0"/>
                        <a:t>4</a:t>
                      </a:r>
                      <a:endParaRPr lang="en-IN" sz="1800" dirty="0"/>
                    </a:p>
                  </a:txBody>
                  <a:tcPr marT="45728" marB="45728"/>
                </a:tc>
                <a:tc>
                  <a:txBody>
                    <a:bodyPr/>
                    <a:lstStyle/>
                    <a:p>
                      <a:r>
                        <a:rPr lang="en-US" sz="1800" dirty="0"/>
                        <a:t>It lies in the position held and the authority change in position</a:t>
                      </a:r>
                      <a:endParaRPr lang="en-IN" sz="1800" dirty="0"/>
                    </a:p>
                  </a:txBody>
                  <a:tcPr marT="45728" marB="45728"/>
                </a:tc>
                <a:tc>
                  <a:txBody>
                    <a:bodyPr/>
                    <a:lstStyle/>
                    <a:p>
                      <a:r>
                        <a:rPr lang="en-US" sz="1800" dirty="0"/>
                        <a:t>It resets in the individual.</a:t>
                      </a:r>
                      <a:r>
                        <a:rPr lang="en-US" sz="1800" baseline="0" dirty="0"/>
                        <a:t> Even when the position has changed, his power remains with him</a:t>
                      </a:r>
                      <a:endParaRPr lang="en-IN" sz="1800" dirty="0"/>
                    </a:p>
                  </a:txBody>
                  <a:tcPr marT="45728" marB="45728"/>
                </a:tc>
                <a:extLst>
                  <a:ext uri="{0D108BD9-81ED-4DB2-BD59-A6C34878D82A}">
                    <a16:rowId xmlns:a16="http://schemas.microsoft.com/office/drawing/2014/main" val="10004"/>
                  </a:ext>
                </a:extLst>
              </a:tr>
            </a:tbl>
          </a:graphicData>
        </a:graphic>
      </p:graphicFrame>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E1A669E-5397-CE9A-0A12-8557F5290C71}"/>
              </a:ext>
            </a:extLst>
          </p:cNvPr>
          <p:cNvSpPr>
            <a:spLocks noGrp="1"/>
          </p:cNvSpPr>
          <p:nvPr>
            <p:ph type="title"/>
          </p:nvPr>
        </p:nvSpPr>
        <p:spPr/>
        <p:txBody>
          <a:bodyPr/>
          <a:lstStyle/>
          <a:p>
            <a:r>
              <a:rPr lang="en-US" altLang="en-US"/>
              <a:t>Morally Justified authority</a:t>
            </a:r>
            <a:endParaRPr lang="en-IN" altLang="en-US"/>
          </a:p>
        </p:txBody>
      </p:sp>
      <p:sp>
        <p:nvSpPr>
          <p:cNvPr id="36867" name="Content Placeholder 2">
            <a:extLst>
              <a:ext uri="{FF2B5EF4-FFF2-40B4-BE49-F238E27FC236}">
                <a16:creationId xmlns:a16="http://schemas.microsoft.com/office/drawing/2014/main" id="{025627A8-BCA0-063E-5B32-97632BB4D4A0}"/>
              </a:ext>
            </a:extLst>
          </p:cNvPr>
          <p:cNvSpPr>
            <a:spLocks noGrp="1"/>
          </p:cNvSpPr>
          <p:nvPr>
            <p:ph idx="1"/>
          </p:nvPr>
        </p:nvSpPr>
        <p:spPr>
          <a:xfrm>
            <a:off x="1981200" y="1219200"/>
            <a:ext cx="8229600" cy="4530725"/>
          </a:xfrm>
        </p:spPr>
        <p:txBody>
          <a:bodyPr/>
          <a:lstStyle/>
          <a:p>
            <a:pPr algn="just"/>
            <a:r>
              <a:rPr lang="en-US" altLang="en-US"/>
              <a:t> the institutional authority  assigned to employee may ensure in achieving the institutional objectives. But those </a:t>
            </a:r>
            <a:r>
              <a:rPr lang="en-US" altLang="en-US">
                <a:solidFill>
                  <a:srgbClr val="FF0000"/>
                </a:solidFill>
              </a:rPr>
              <a:t>institutional rights should necessarily be morally justified </a:t>
            </a:r>
            <a:r>
              <a:rPr lang="en-US" altLang="en-US"/>
              <a:t>institutional rights and duties</a:t>
            </a:r>
          </a:p>
          <a:p>
            <a:pPr algn="just"/>
            <a:r>
              <a:rPr lang="en-US" altLang="en-US"/>
              <a:t>The institutional authority is said to be morally justified when:</a:t>
            </a:r>
          </a:p>
          <a:p>
            <a:pPr lvl="1" algn="just"/>
            <a:r>
              <a:rPr lang="en-US" altLang="en-US"/>
              <a:t>The goals of the institution are morally permissible or morally desirable </a:t>
            </a:r>
          </a:p>
          <a:p>
            <a:pPr lvl="1" algn="just"/>
            <a:r>
              <a:rPr lang="en-US" altLang="en-US"/>
              <a:t>The way of implementation should not violate basic moral duties.</a:t>
            </a:r>
          </a:p>
          <a:p>
            <a:pPr algn="just"/>
            <a:endParaRPr lang="en-US" alt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12A3DEA-B897-696A-7E2C-3C91E0F7E2BA}"/>
              </a:ext>
            </a:extLst>
          </p:cNvPr>
          <p:cNvSpPr>
            <a:spLocks noGrp="1"/>
          </p:cNvSpPr>
          <p:nvPr>
            <p:ph type="title"/>
          </p:nvPr>
        </p:nvSpPr>
        <p:spPr/>
        <p:txBody>
          <a:bodyPr/>
          <a:lstStyle/>
          <a:p>
            <a:r>
              <a:rPr lang="en-US" altLang="en-US"/>
              <a:t>Accepting authority</a:t>
            </a:r>
            <a:endParaRPr lang="en-IN" altLang="en-US"/>
          </a:p>
        </p:txBody>
      </p:sp>
      <p:sp>
        <p:nvSpPr>
          <p:cNvPr id="37891" name="Content Placeholder 2">
            <a:extLst>
              <a:ext uri="{FF2B5EF4-FFF2-40B4-BE49-F238E27FC236}">
                <a16:creationId xmlns:a16="http://schemas.microsoft.com/office/drawing/2014/main" id="{B01F07D1-F94C-6C94-36B7-E3FD875032A9}"/>
              </a:ext>
            </a:extLst>
          </p:cNvPr>
          <p:cNvSpPr>
            <a:spLocks noGrp="1"/>
          </p:cNvSpPr>
          <p:nvPr>
            <p:ph idx="1"/>
          </p:nvPr>
        </p:nvSpPr>
        <p:spPr>
          <a:xfrm>
            <a:off x="1985963" y="1219200"/>
            <a:ext cx="8229600" cy="4530725"/>
          </a:xfrm>
        </p:spPr>
        <p:txBody>
          <a:bodyPr>
            <a:normAutofit lnSpcReduction="10000"/>
          </a:bodyPr>
          <a:lstStyle/>
          <a:p>
            <a:pPr algn="just"/>
            <a:r>
              <a:rPr lang="en-US" altLang="en-US" sz="2400"/>
              <a:t>Employees accept their employers authority by accepting the guidance and obeying the directives issued by the employer.</a:t>
            </a:r>
          </a:p>
          <a:p>
            <a:pPr algn="just"/>
            <a:r>
              <a:rPr lang="en-US" altLang="en-US" sz="2400">
                <a:solidFill>
                  <a:srgbClr val="FF0000"/>
                </a:solidFill>
              </a:rPr>
              <a:t>According to Herbert Simon, “ a subordinate is said to accept authority whenever he permits his behavior to be guided by the decision of superior, without independently examining the merits of that decision”</a:t>
            </a:r>
          </a:p>
          <a:p>
            <a:pPr algn="just"/>
            <a:r>
              <a:rPr lang="en-US" altLang="en-US" sz="2400"/>
              <a:t>All he employers have the limits on ‘zone of acceptance’ in which they are willing to accept the authority</a:t>
            </a:r>
          </a:p>
          <a:p>
            <a:pPr algn="just"/>
            <a:r>
              <a:rPr lang="en-US" altLang="en-US" sz="2400"/>
              <a:t>Generally employees are not interested to make an issue of every incident of questionable morality, because of fear of losing their job.</a:t>
            </a:r>
          </a:p>
          <a:p>
            <a:pPr algn="just"/>
            <a:r>
              <a:rPr lang="en-US" altLang="en-US" sz="2400"/>
              <a:t>Therfore the ‘zone of acceptance’ can be used as a measure of the lack of individual moral integrity</a:t>
            </a:r>
          </a:p>
          <a:p>
            <a:pPr algn="just"/>
            <a:endParaRPr lang="en-US" altLang="en-US" sz="2400"/>
          </a:p>
          <a:p>
            <a:pPr algn="just"/>
            <a:endParaRPr lang="en-IN"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8D8A99-AA53-4AD2-A543-5E030EA2CC90}"/>
              </a:ext>
            </a:extLst>
          </p:cNvPr>
          <p:cNvPicPr>
            <a:picLocks noGrp="1" noChangeAspect="1"/>
          </p:cNvPicPr>
          <p:nvPr>
            <p:ph idx="1"/>
          </p:nvPr>
        </p:nvPicPr>
        <p:blipFill rotWithShape="1">
          <a:blip r:embed="rId2"/>
          <a:srcRect t="5797" b="15498"/>
          <a:stretch/>
        </p:blipFill>
        <p:spPr>
          <a:xfrm>
            <a:off x="996051" y="754144"/>
            <a:ext cx="10520409" cy="4779390"/>
          </a:xfrm>
          <a:prstGeom prst="rect">
            <a:avLst/>
          </a:prstGeom>
        </p:spPr>
      </p:pic>
    </p:spTree>
    <p:extLst>
      <p:ext uri="{BB962C8B-B14F-4D97-AF65-F5344CB8AC3E}">
        <p14:creationId xmlns:p14="http://schemas.microsoft.com/office/powerpoint/2010/main" val="236489595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273EEB1-D1E0-DBCB-1B2C-BC7DDC3A5A48}"/>
              </a:ext>
            </a:extLst>
          </p:cNvPr>
          <p:cNvSpPr>
            <a:spLocks noGrp="1"/>
          </p:cNvSpPr>
          <p:nvPr>
            <p:ph type="title"/>
          </p:nvPr>
        </p:nvSpPr>
        <p:spPr>
          <a:xfrm>
            <a:off x="1981200" y="277813"/>
            <a:ext cx="8229600" cy="788987"/>
          </a:xfrm>
        </p:spPr>
        <p:txBody>
          <a:bodyPr/>
          <a:lstStyle/>
          <a:p>
            <a:r>
              <a:rPr lang="en-US" altLang="en-US"/>
              <a:t>Paramount Obligations</a:t>
            </a:r>
            <a:endParaRPr lang="en-IN" altLang="en-US"/>
          </a:p>
        </p:txBody>
      </p:sp>
      <p:sp>
        <p:nvSpPr>
          <p:cNvPr id="38915" name="Content Placeholder 2">
            <a:extLst>
              <a:ext uri="{FF2B5EF4-FFF2-40B4-BE49-F238E27FC236}">
                <a16:creationId xmlns:a16="http://schemas.microsoft.com/office/drawing/2014/main" id="{D60418A9-7EDA-3D86-5147-DF7482AD9633}"/>
              </a:ext>
            </a:extLst>
          </p:cNvPr>
          <p:cNvSpPr>
            <a:spLocks noGrp="1"/>
          </p:cNvSpPr>
          <p:nvPr>
            <p:ph idx="1"/>
          </p:nvPr>
        </p:nvSpPr>
        <p:spPr>
          <a:xfrm>
            <a:off x="1976438" y="1095375"/>
            <a:ext cx="8229600" cy="4530725"/>
          </a:xfrm>
        </p:spPr>
        <p:txBody>
          <a:bodyPr/>
          <a:lstStyle/>
          <a:p>
            <a:pPr algn="just"/>
            <a:r>
              <a:rPr lang="en-US" altLang="en-US" sz="2800"/>
              <a:t>The engineers paramount obligation is </a:t>
            </a:r>
            <a:r>
              <a:rPr lang="en-US" altLang="en-US" sz="2800">
                <a:solidFill>
                  <a:srgbClr val="FF0000"/>
                </a:solidFill>
              </a:rPr>
              <a:t>to protect the public health, safety, and welfare, </a:t>
            </a:r>
            <a:r>
              <a:rPr lang="en-US" altLang="en-US" sz="2800"/>
              <a:t>rather than the obligations of loyalty and faithful service to employers</a:t>
            </a:r>
          </a:p>
          <a:p>
            <a:pPr algn="just"/>
            <a:r>
              <a:rPr lang="en-US" altLang="en-US" sz="2800"/>
              <a:t>The engineers have obligations to accept their employers institutional authority. But it does not mean that they have to obey obligations blindly.</a:t>
            </a:r>
          </a:p>
          <a:p>
            <a:pPr algn="just"/>
            <a:r>
              <a:rPr lang="en-US" altLang="en-US" sz="2800"/>
              <a:t>Engineers must weigh their obligations to the public, their employers, their colleagues, and others.</a:t>
            </a:r>
          </a:p>
          <a:p>
            <a:pPr algn="just"/>
            <a:r>
              <a:rPr lang="en-US" altLang="en-US" sz="2800">
                <a:solidFill>
                  <a:srgbClr val="FF0000"/>
                </a:solidFill>
              </a:rPr>
              <a:t>*Obligation – responsibility</a:t>
            </a:r>
          </a:p>
          <a:p>
            <a:pPr algn="just"/>
            <a:r>
              <a:rPr lang="en-US" altLang="en-US" sz="2800">
                <a:solidFill>
                  <a:srgbClr val="FF0000"/>
                </a:solidFill>
              </a:rPr>
              <a:t>Paramount- supreme</a:t>
            </a:r>
            <a:endParaRPr lang="en-IN" altLang="en-US" sz="2800">
              <a:solidFill>
                <a:srgbClr val="FF0000"/>
              </a:solidFil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34E2CFD-1D20-1EAF-A89E-C92E3D0A8072}"/>
              </a:ext>
            </a:extLst>
          </p:cNvPr>
          <p:cNvSpPr>
            <a:spLocks noGrp="1"/>
          </p:cNvSpPr>
          <p:nvPr>
            <p:ph type="title"/>
          </p:nvPr>
        </p:nvSpPr>
        <p:spPr>
          <a:xfrm>
            <a:off x="1981200" y="277813"/>
            <a:ext cx="8229600" cy="712787"/>
          </a:xfrm>
        </p:spPr>
        <p:txBody>
          <a:bodyPr>
            <a:normAutofit fontScale="90000"/>
          </a:bodyPr>
          <a:lstStyle/>
          <a:p>
            <a:r>
              <a:rPr lang="en-US" altLang="en-US" sz="4400">
                <a:solidFill>
                  <a:schemeClr val="tx1"/>
                </a:solidFill>
              </a:rPr>
              <a:t>Collective bargaining. </a:t>
            </a:r>
            <a:br>
              <a:rPr lang="en-US" altLang="en-US" sz="4400">
                <a:solidFill>
                  <a:schemeClr val="tx1"/>
                </a:solidFill>
              </a:rPr>
            </a:br>
            <a:endParaRPr lang="en-IN" altLang="en-US"/>
          </a:p>
        </p:txBody>
      </p:sp>
      <p:sp>
        <p:nvSpPr>
          <p:cNvPr id="3" name="Content Placeholder 2">
            <a:extLst>
              <a:ext uri="{FF2B5EF4-FFF2-40B4-BE49-F238E27FC236}">
                <a16:creationId xmlns:a16="http://schemas.microsoft.com/office/drawing/2014/main" id="{588EDD42-9B09-F6A3-2A6B-36FC852A4739}"/>
              </a:ext>
            </a:extLst>
          </p:cNvPr>
          <p:cNvSpPr>
            <a:spLocks noGrp="1"/>
          </p:cNvSpPr>
          <p:nvPr>
            <p:ph idx="1"/>
          </p:nvPr>
        </p:nvSpPr>
        <p:spPr/>
        <p:txBody>
          <a:bodyPr/>
          <a:lstStyle/>
          <a:p>
            <a:pPr algn="just">
              <a:defRPr/>
            </a:pPr>
            <a:r>
              <a:rPr lang="en-US" dirty="0"/>
              <a:t>International Labor Organization (ILO) define it as : </a:t>
            </a:r>
            <a:r>
              <a:rPr lang="en-US" dirty="0">
                <a:solidFill>
                  <a:srgbClr val="FF0000"/>
                </a:solidFill>
              </a:rPr>
              <a:t>Negotiation about working conditions and terms of employment between employer and one or more representative employee’s with a view to reaching the agreement</a:t>
            </a:r>
          </a:p>
          <a:p>
            <a:pPr algn="just">
              <a:defRPr/>
            </a:pPr>
            <a:r>
              <a:rPr lang="en-US" dirty="0"/>
              <a:t>The term bargaining refers to evolving agreement using methods like negotiation, discussion, exchange of facts and ideas rather than confrontation. </a:t>
            </a:r>
          </a:p>
          <a:p>
            <a:pPr algn="just">
              <a:defRPr/>
            </a:pPr>
            <a:r>
              <a:rPr lang="en-US" dirty="0"/>
              <a:t>* </a:t>
            </a:r>
            <a:r>
              <a:rPr lang="en-US" dirty="0">
                <a:solidFill>
                  <a:schemeClr val="tx2">
                    <a:lumMod val="60000"/>
                    <a:lumOff val="40000"/>
                  </a:schemeClr>
                </a:solidFill>
              </a:rPr>
              <a:t>confrontation- battle.</a:t>
            </a:r>
            <a:endParaRPr lang="en-IN" dirty="0">
              <a:solidFill>
                <a:schemeClr val="tx2">
                  <a:lumMod val="60000"/>
                  <a:lumOff val="40000"/>
                </a:schemeClr>
              </a:solidFill>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3B5C92F-2444-ADF7-44F3-FED7DE65A7E8}"/>
              </a:ext>
            </a:extLst>
          </p:cNvPr>
          <p:cNvSpPr>
            <a:spLocks noGrp="1"/>
          </p:cNvSpPr>
          <p:nvPr>
            <p:ph type="title"/>
          </p:nvPr>
        </p:nvSpPr>
        <p:spPr/>
        <p:txBody>
          <a:bodyPr/>
          <a:lstStyle/>
          <a:p>
            <a:r>
              <a:rPr lang="en-US" altLang="en-US"/>
              <a:t>Process of collective bargaining</a:t>
            </a:r>
            <a:endParaRPr lang="en-IN" altLang="en-US"/>
          </a:p>
        </p:txBody>
      </p:sp>
      <p:sp>
        <p:nvSpPr>
          <p:cNvPr id="40963" name="Content Placeholder 2">
            <a:extLst>
              <a:ext uri="{FF2B5EF4-FFF2-40B4-BE49-F238E27FC236}">
                <a16:creationId xmlns:a16="http://schemas.microsoft.com/office/drawing/2014/main" id="{DC2F3E5D-5FE4-FF8F-A87F-9EBA1F7B5FFB}"/>
              </a:ext>
            </a:extLst>
          </p:cNvPr>
          <p:cNvSpPr>
            <a:spLocks noGrp="1"/>
          </p:cNvSpPr>
          <p:nvPr>
            <p:ph idx="1"/>
          </p:nvPr>
        </p:nvSpPr>
        <p:spPr/>
        <p:txBody>
          <a:bodyPr/>
          <a:lstStyle/>
          <a:p>
            <a:r>
              <a:rPr lang="en-US" altLang="en-US"/>
              <a:t>Presenting character of demands by the union on behalf of constituent elements</a:t>
            </a:r>
          </a:p>
          <a:p>
            <a:r>
              <a:rPr lang="en-US" altLang="en-US"/>
              <a:t>Compromise at bargaining table</a:t>
            </a:r>
          </a:p>
          <a:p>
            <a:r>
              <a:rPr lang="en-US" altLang="en-US"/>
              <a:t>Reaching the agreement</a:t>
            </a:r>
          </a:p>
          <a:p>
            <a:endParaRPr lang="en-IN" alt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07A3966-ED52-CE89-C47F-C3AD70C4EF9E}"/>
              </a:ext>
            </a:extLst>
          </p:cNvPr>
          <p:cNvSpPr>
            <a:spLocks noGrp="1"/>
          </p:cNvSpPr>
          <p:nvPr>
            <p:ph type="title"/>
          </p:nvPr>
        </p:nvSpPr>
        <p:spPr/>
        <p:txBody>
          <a:bodyPr/>
          <a:lstStyle/>
          <a:p>
            <a:r>
              <a:rPr lang="en-US" altLang="en-US"/>
              <a:t>Unionism &amp; Professionalism</a:t>
            </a:r>
            <a:endParaRPr lang="en-IN" altLang="en-US"/>
          </a:p>
        </p:txBody>
      </p:sp>
      <p:sp>
        <p:nvSpPr>
          <p:cNvPr id="41987" name="Content Placeholder 2">
            <a:extLst>
              <a:ext uri="{FF2B5EF4-FFF2-40B4-BE49-F238E27FC236}">
                <a16:creationId xmlns:a16="http://schemas.microsoft.com/office/drawing/2014/main" id="{D87D64CE-3120-C2C5-0D87-6A329E8788BA}"/>
              </a:ext>
            </a:extLst>
          </p:cNvPr>
          <p:cNvSpPr>
            <a:spLocks noGrp="1"/>
          </p:cNvSpPr>
          <p:nvPr>
            <p:ph idx="1"/>
          </p:nvPr>
        </p:nvSpPr>
        <p:spPr>
          <a:xfrm>
            <a:off x="1962150" y="1143000"/>
            <a:ext cx="8229600" cy="4530725"/>
          </a:xfrm>
        </p:spPr>
        <p:txBody>
          <a:bodyPr>
            <a:normAutofit fontScale="92500" lnSpcReduction="10000"/>
          </a:bodyPr>
          <a:lstStyle/>
          <a:p>
            <a:pPr algn="just"/>
            <a:r>
              <a:rPr lang="en-US" altLang="en-US" sz="2400"/>
              <a:t>Legally, any organization employing more than 20 employees could have a union. In a organization more than one union is permitted</a:t>
            </a:r>
          </a:p>
          <a:p>
            <a:pPr algn="just"/>
            <a:r>
              <a:rPr lang="en-US" altLang="en-US" sz="2400"/>
              <a:t>They employers from unions to safeguard the interests of employees and to prevent exploitation of employees</a:t>
            </a:r>
          </a:p>
          <a:p>
            <a:pPr algn="just"/>
            <a:r>
              <a:rPr lang="en-US" altLang="en-US" sz="2400"/>
              <a:t>According to </a:t>
            </a:r>
            <a:r>
              <a:rPr lang="en-US" altLang="en-US" sz="2400">
                <a:solidFill>
                  <a:srgbClr val="00B050"/>
                </a:solidFill>
              </a:rPr>
              <a:t>john kemper, the unionism and professionalism are conflicting with each other</a:t>
            </a:r>
            <a:r>
              <a:rPr lang="en-US" altLang="en-US" sz="2400"/>
              <a:t>. Professionalism offers Paramount importance to the importance to the interest of society and their employers. But unions are collective bargaining agents.</a:t>
            </a:r>
          </a:p>
          <a:p>
            <a:pPr algn="just"/>
            <a:r>
              <a:rPr lang="en-US" altLang="en-US" sz="2400"/>
              <a:t>Many professional societies indirectly instruct the engineers should not become members of the unions. </a:t>
            </a:r>
          </a:p>
          <a:p>
            <a:pPr algn="just"/>
            <a:r>
              <a:rPr lang="en-US" altLang="en-US" sz="2400">
                <a:solidFill>
                  <a:srgbClr val="FF0000"/>
                </a:solidFill>
              </a:rPr>
              <a:t>Collective bargaining is ethical or unethical only on the basis of the given situation</a:t>
            </a:r>
          </a:p>
          <a:p>
            <a:pPr algn="just"/>
            <a:r>
              <a:rPr lang="en-US" altLang="en-US" sz="2400"/>
              <a:t> </a:t>
            </a:r>
          </a:p>
          <a:p>
            <a:pPr algn="just"/>
            <a:endParaRPr lang="en-US" altLang="en-US" sz="2400"/>
          </a:p>
          <a:p>
            <a:pPr algn="just"/>
            <a:endParaRPr lang="en-IN" altLang="en-US" sz="240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E0FF8BB-1F3E-241E-8035-B52AD80E268B}"/>
              </a:ext>
            </a:extLst>
          </p:cNvPr>
          <p:cNvSpPr>
            <a:spLocks noGrp="1"/>
          </p:cNvSpPr>
          <p:nvPr>
            <p:ph type="title"/>
          </p:nvPr>
        </p:nvSpPr>
        <p:spPr>
          <a:xfrm>
            <a:off x="1981200" y="277813"/>
            <a:ext cx="8229600" cy="560387"/>
          </a:xfrm>
        </p:spPr>
        <p:txBody>
          <a:bodyPr>
            <a:normAutofit fontScale="90000"/>
          </a:bodyPr>
          <a:lstStyle/>
          <a:p>
            <a:r>
              <a:rPr lang="en-US" altLang="en-US"/>
              <a:t>Arguments over Unions</a:t>
            </a:r>
            <a:endParaRPr lang="en-IN" altLang="en-US"/>
          </a:p>
        </p:txBody>
      </p:sp>
      <p:sp>
        <p:nvSpPr>
          <p:cNvPr id="43011" name="Content Placeholder 2">
            <a:extLst>
              <a:ext uri="{FF2B5EF4-FFF2-40B4-BE49-F238E27FC236}">
                <a16:creationId xmlns:a16="http://schemas.microsoft.com/office/drawing/2014/main" id="{3B15998F-DEAA-FDC1-8F51-09C07B0000FB}"/>
              </a:ext>
            </a:extLst>
          </p:cNvPr>
          <p:cNvSpPr>
            <a:spLocks noGrp="1"/>
          </p:cNvSpPr>
          <p:nvPr>
            <p:ph idx="1"/>
          </p:nvPr>
        </p:nvSpPr>
        <p:spPr>
          <a:xfrm>
            <a:off x="1981200" y="1066800"/>
            <a:ext cx="8229600" cy="4530725"/>
          </a:xfrm>
        </p:spPr>
        <p:txBody>
          <a:bodyPr/>
          <a:lstStyle/>
          <a:p>
            <a:pPr algn="just"/>
            <a:r>
              <a:rPr lang="en-US" altLang="en-US" sz="2800"/>
              <a:t>Arguments in favor of unions</a:t>
            </a:r>
          </a:p>
          <a:p>
            <a:pPr lvl="1" algn="just"/>
            <a:r>
              <a:rPr lang="en-US" altLang="en-US" sz="2400"/>
              <a:t>It play vital role in achieving high salaries and improved standard of living organization</a:t>
            </a:r>
          </a:p>
          <a:p>
            <a:pPr lvl="1" algn="just"/>
            <a:r>
              <a:rPr lang="en-US" altLang="en-US" sz="2400"/>
              <a:t>Employees get greater sense of participation in organization decision</a:t>
            </a:r>
          </a:p>
          <a:p>
            <a:pPr lvl="1" algn="just"/>
            <a:r>
              <a:rPr lang="en-US" altLang="en-US" sz="2400"/>
              <a:t>Ensure job security</a:t>
            </a:r>
          </a:p>
          <a:p>
            <a:pPr lvl="1" algn="just"/>
            <a:r>
              <a:rPr lang="en-US" altLang="en-US" sz="2400"/>
              <a:t>Unions maintain stability by providing an effective grievance procedure for employee complaints</a:t>
            </a:r>
          </a:p>
          <a:p>
            <a:pPr lvl="1" algn="just"/>
            <a:r>
              <a:rPr lang="en-US" altLang="en-US" sz="2400"/>
              <a:t>Unions can act as counterforce to any political movement that exploits the employees</a:t>
            </a:r>
            <a:endParaRPr lang="en-IN" altLang="en-US" sz="240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A773A04-E891-7571-0B9D-301EE157378F}"/>
              </a:ext>
            </a:extLst>
          </p:cNvPr>
          <p:cNvSpPr>
            <a:spLocks noGrp="1"/>
          </p:cNvSpPr>
          <p:nvPr>
            <p:ph type="title"/>
          </p:nvPr>
        </p:nvSpPr>
        <p:spPr>
          <a:xfrm>
            <a:off x="1981200" y="277813"/>
            <a:ext cx="8229600" cy="636587"/>
          </a:xfrm>
        </p:spPr>
        <p:txBody>
          <a:bodyPr>
            <a:normAutofit fontScale="90000"/>
          </a:bodyPr>
          <a:lstStyle/>
          <a:p>
            <a:r>
              <a:rPr lang="en-US" altLang="en-US"/>
              <a:t>Arguments over Unions</a:t>
            </a:r>
            <a:endParaRPr lang="en-IN" altLang="en-US"/>
          </a:p>
        </p:txBody>
      </p:sp>
      <p:sp>
        <p:nvSpPr>
          <p:cNvPr id="44035" name="Content Placeholder 2">
            <a:extLst>
              <a:ext uri="{FF2B5EF4-FFF2-40B4-BE49-F238E27FC236}">
                <a16:creationId xmlns:a16="http://schemas.microsoft.com/office/drawing/2014/main" id="{7D0B00DA-E0D6-FE6A-AB8F-B5CCA23E7317}"/>
              </a:ext>
            </a:extLst>
          </p:cNvPr>
          <p:cNvSpPr>
            <a:spLocks noGrp="1"/>
          </p:cNvSpPr>
          <p:nvPr>
            <p:ph idx="1"/>
          </p:nvPr>
        </p:nvSpPr>
        <p:spPr>
          <a:xfrm>
            <a:off x="2009775" y="914400"/>
            <a:ext cx="8229600" cy="4530725"/>
          </a:xfrm>
        </p:spPr>
        <p:txBody>
          <a:bodyPr/>
          <a:lstStyle/>
          <a:p>
            <a:pPr algn="just"/>
            <a:r>
              <a:rPr lang="en-US" altLang="en-US"/>
              <a:t>Arguments against unions</a:t>
            </a:r>
          </a:p>
          <a:p>
            <a:pPr lvl="1" algn="just"/>
            <a:r>
              <a:rPr lang="en-US" altLang="en-US"/>
              <a:t>Unions destroys the economy of a country </a:t>
            </a:r>
          </a:p>
          <a:p>
            <a:pPr lvl="1" algn="just"/>
            <a:r>
              <a:rPr lang="en-US" altLang="en-US"/>
              <a:t>Unions remove person to person negotiation between employers and employees</a:t>
            </a:r>
          </a:p>
          <a:p>
            <a:pPr lvl="1" algn="just"/>
            <a:r>
              <a:rPr lang="en-US" altLang="en-US"/>
              <a:t>Unions encourage conflict and stressed relations between employees and employee</a:t>
            </a:r>
          </a:p>
          <a:p>
            <a:pPr lvl="1" algn="just"/>
            <a:r>
              <a:rPr lang="en-US" altLang="en-US"/>
              <a:t>Unions prevents employer from rewarding individuals for their personal achievements</a:t>
            </a:r>
            <a:endParaRPr lang="en-IN" alt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2ABF702-AB36-4408-446E-B5648D625527}"/>
              </a:ext>
            </a:extLst>
          </p:cNvPr>
          <p:cNvSpPr>
            <a:spLocks noGrp="1"/>
          </p:cNvSpPr>
          <p:nvPr>
            <p:ph type="title"/>
          </p:nvPr>
        </p:nvSpPr>
        <p:spPr/>
        <p:txBody>
          <a:bodyPr/>
          <a:lstStyle/>
          <a:p>
            <a:r>
              <a:rPr lang="en-US" altLang="en-US"/>
              <a:t>External Responsibilities</a:t>
            </a:r>
            <a:endParaRPr lang="en-IN" altLang="en-US"/>
          </a:p>
        </p:txBody>
      </p:sp>
      <p:sp>
        <p:nvSpPr>
          <p:cNvPr id="45059" name="Content Placeholder 2">
            <a:extLst>
              <a:ext uri="{FF2B5EF4-FFF2-40B4-BE49-F238E27FC236}">
                <a16:creationId xmlns:a16="http://schemas.microsoft.com/office/drawing/2014/main" id="{C3F16C5D-5441-8491-C705-641B8F97E834}"/>
              </a:ext>
            </a:extLst>
          </p:cNvPr>
          <p:cNvSpPr>
            <a:spLocks noGrp="1"/>
          </p:cNvSpPr>
          <p:nvPr>
            <p:ph idx="1"/>
          </p:nvPr>
        </p:nvSpPr>
        <p:spPr/>
        <p:txBody>
          <a:bodyPr/>
          <a:lstStyle/>
          <a:p>
            <a:pPr algn="just"/>
            <a:r>
              <a:rPr lang="en-US" altLang="en-US"/>
              <a:t> Responsibilities of an engineer towards outside world, that the  Responsibilities outside organization</a:t>
            </a:r>
          </a:p>
          <a:p>
            <a:pPr algn="just"/>
            <a:r>
              <a:rPr lang="en-US" altLang="en-US"/>
              <a:t>It include</a:t>
            </a:r>
          </a:p>
          <a:p>
            <a:pPr lvl="1" algn="just"/>
            <a:r>
              <a:rPr lang="en-US" altLang="en-US"/>
              <a:t>Confidentiality</a:t>
            </a:r>
          </a:p>
          <a:p>
            <a:pPr lvl="1" algn="just"/>
            <a:r>
              <a:rPr lang="en-US" altLang="en-US"/>
              <a:t>Conflict of interest</a:t>
            </a:r>
          </a:p>
          <a:p>
            <a:pPr lvl="1" algn="just"/>
            <a:r>
              <a:rPr lang="en-US" altLang="en-US"/>
              <a:t>Occupational crimes</a:t>
            </a:r>
          </a:p>
          <a:p>
            <a:pPr lvl="1" algn="just"/>
            <a:endParaRPr lang="en-US" altLang="en-US"/>
          </a:p>
          <a:p>
            <a:endParaRPr lang="en-IN" alt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553A1BD5-FE51-A430-B01A-65AEA0F2821F}"/>
              </a:ext>
            </a:extLst>
          </p:cNvPr>
          <p:cNvSpPr>
            <a:spLocks noGrp="1" noChangeArrowheads="1"/>
          </p:cNvSpPr>
          <p:nvPr>
            <p:ph type="body" idx="1"/>
          </p:nvPr>
        </p:nvSpPr>
        <p:spPr>
          <a:xfrm>
            <a:off x="1981200" y="228600"/>
            <a:ext cx="8229600" cy="6248400"/>
          </a:xfrm>
        </p:spPr>
        <p:txBody>
          <a:bodyPr>
            <a:normAutofit fontScale="92500"/>
          </a:bodyPr>
          <a:lstStyle/>
          <a:p>
            <a:pPr eaLnBrk="1" hangingPunct="1">
              <a:lnSpc>
                <a:spcPct val="90000"/>
              </a:lnSpc>
            </a:pPr>
            <a:endParaRPr lang="en-US" altLang="en-US" sz="1600"/>
          </a:p>
          <a:p>
            <a:pPr eaLnBrk="1" hangingPunct="1">
              <a:lnSpc>
                <a:spcPct val="90000"/>
              </a:lnSpc>
              <a:buFont typeface="Wingdings" panose="05000000000000000000" pitchFamily="2" charset="2"/>
              <a:buNone/>
            </a:pPr>
            <a:r>
              <a:rPr lang="en-US" altLang="en-US" sz="2100" b="1"/>
              <a:t>				Types Of Crime</a:t>
            </a:r>
            <a:r>
              <a:rPr lang="en-US" altLang="en-US" sz="2100" b="1" i="1"/>
              <a:t> </a:t>
            </a:r>
            <a:endParaRPr lang="en-US" altLang="en-US" sz="2100"/>
          </a:p>
          <a:p>
            <a:pPr eaLnBrk="1" hangingPunct="1">
              <a:lnSpc>
                <a:spcPct val="90000"/>
              </a:lnSpc>
              <a:buFont typeface="Wingdings" panose="05000000000000000000" pitchFamily="2" charset="2"/>
              <a:buNone/>
            </a:pPr>
            <a:r>
              <a:rPr lang="en-US" altLang="en-US" sz="2100" i="1"/>
              <a:t>	</a:t>
            </a:r>
            <a:r>
              <a:rPr lang="en-US" altLang="en-US" sz="2100" b="1" i="1"/>
              <a:t>Domestic crime </a:t>
            </a:r>
            <a:endParaRPr lang="en-US" altLang="en-US" sz="2100" b="1"/>
          </a:p>
          <a:p>
            <a:pPr eaLnBrk="1" hangingPunct="1">
              <a:lnSpc>
                <a:spcPct val="90000"/>
              </a:lnSpc>
              <a:buFont typeface="Wingdings" panose="05000000000000000000" pitchFamily="2" charset="2"/>
              <a:buNone/>
            </a:pPr>
            <a:r>
              <a:rPr lang="en-US" altLang="en-US" sz="2100"/>
              <a:t>	Non-accidental crime committed </a:t>
            </a:r>
            <a:r>
              <a:rPr lang="en-US" altLang="en-US" sz="2100" i="1"/>
              <a:t>by members </a:t>
            </a:r>
            <a:r>
              <a:rPr lang="en-US" altLang="en-US" sz="2100"/>
              <a:t>of the family </a:t>
            </a:r>
          </a:p>
          <a:p>
            <a:pPr eaLnBrk="1" hangingPunct="1">
              <a:lnSpc>
                <a:spcPct val="90000"/>
              </a:lnSpc>
              <a:buFont typeface="Wingdings" panose="05000000000000000000" pitchFamily="2" charset="2"/>
              <a:buNone/>
            </a:pPr>
            <a:r>
              <a:rPr lang="en-US" altLang="en-US" sz="2100"/>
              <a:t> 	</a:t>
            </a:r>
          </a:p>
          <a:p>
            <a:pPr eaLnBrk="1" hangingPunct="1">
              <a:lnSpc>
                <a:spcPct val="90000"/>
              </a:lnSpc>
              <a:buFont typeface="Wingdings" panose="05000000000000000000" pitchFamily="2" charset="2"/>
              <a:buNone/>
            </a:pPr>
            <a:r>
              <a:rPr lang="en-US" altLang="en-US" sz="2100" b="1" i="1"/>
              <a:t>	Professional Crime</a:t>
            </a:r>
            <a:r>
              <a:rPr lang="en-US" altLang="en-US" sz="2100" i="1"/>
              <a:t> </a:t>
            </a:r>
            <a:endParaRPr lang="en-US" altLang="en-US" sz="2100"/>
          </a:p>
          <a:p>
            <a:pPr eaLnBrk="1" hangingPunct="1">
              <a:lnSpc>
                <a:spcPct val="90000"/>
              </a:lnSpc>
              <a:buFont typeface="Wingdings" panose="05000000000000000000" pitchFamily="2" charset="2"/>
              <a:buNone/>
            </a:pPr>
            <a:r>
              <a:rPr lang="en-US" altLang="en-US" sz="2100"/>
              <a:t>	When crime is </a:t>
            </a:r>
            <a:r>
              <a:rPr lang="en-US" altLang="en-US" sz="2100" i="1"/>
              <a:t>pursued as a profession </a:t>
            </a:r>
            <a:r>
              <a:rPr lang="en-US" altLang="en-US" sz="2100"/>
              <a:t>or day to day occupation </a:t>
            </a:r>
          </a:p>
          <a:p>
            <a:pPr eaLnBrk="1" hangingPunct="1">
              <a:lnSpc>
                <a:spcPct val="90000"/>
              </a:lnSpc>
              <a:buFont typeface="Wingdings" panose="05000000000000000000" pitchFamily="2" charset="2"/>
              <a:buNone/>
            </a:pPr>
            <a:r>
              <a:rPr lang="en-US" altLang="en-US" sz="2100" i="1"/>
              <a:t>	Blue collar crime (or) Street crime </a:t>
            </a:r>
            <a:endParaRPr lang="en-US" altLang="en-US" sz="2100"/>
          </a:p>
          <a:p>
            <a:pPr eaLnBrk="1" hangingPunct="1">
              <a:lnSpc>
                <a:spcPct val="90000"/>
              </a:lnSpc>
              <a:buFont typeface="Wingdings" panose="05000000000000000000" pitchFamily="2" charset="2"/>
              <a:buNone/>
            </a:pPr>
            <a:r>
              <a:rPr lang="en-US" altLang="en-US" sz="2100"/>
              <a:t>	Crime </a:t>
            </a:r>
            <a:r>
              <a:rPr lang="en-US" altLang="en-US" sz="2100" i="1"/>
              <a:t>against person, property </a:t>
            </a:r>
            <a:r>
              <a:rPr lang="en-US" altLang="en-US" sz="2100"/>
              <a:t>(theft, assault on a person, rape) </a:t>
            </a:r>
          </a:p>
          <a:p>
            <a:pPr eaLnBrk="1" hangingPunct="1">
              <a:lnSpc>
                <a:spcPct val="90000"/>
              </a:lnSpc>
              <a:buFont typeface="Wingdings" panose="05000000000000000000" pitchFamily="2" charset="2"/>
              <a:buNone/>
            </a:pPr>
            <a:r>
              <a:rPr lang="en-US" altLang="en-US" sz="2100" i="1"/>
              <a:t>	</a:t>
            </a:r>
          </a:p>
          <a:p>
            <a:pPr eaLnBrk="1" hangingPunct="1">
              <a:lnSpc>
                <a:spcPct val="90000"/>
              </a:lnSpc>
              <a:buFont typeface="Wingdings" panose="05000000000000000000" pitchFamily="2" charset="2"/>
              <a:buNone/>
            </a:pPr>
            <a:r>
              <a:rPr lang="en-US" altLang="en-US" sz="2100" b="1"/>
              <a:t>	Victimless crime </a:t>
            </a:r>
          </a:p>
          <a:p>
            <a:pPr eaLnBrk="1" hangingPunct="1">
              <a:lnSpc>
                <a:spcPct val="90000"/>
              </a:lnSpc>
              <a:buFont typeface="Wingdings" panose="05000000000000000000" pitchFamily="2" charset="2"/>
              <a:buNone/>
            </a:pPr>
            <a:r>
              <a:rPr lang="en-US" altLang="en-US" sz="2100"/>
              <a:t>	Person </a:t>
            </a:r>
            <a:r>
              <a:rPr lang="en-US" altLang="en-US" sz="2100" i="1"/>
              <a:t>who commits </a:t>
            </a:r>
            <a:r>
              <a:rPr lang="en-US" altLang="en-US" sz="2100"/>
              <a:t>the crime </a:t>
            </a:r>
            <a:r>
              <a:rPr lang="en-US" altLang="en-US" sz="2100" i="1"/>
              <a:t>is the victim </a:t>
            </a:r>
            <a:r>
              <a:rPr lang="en-US" altLang="en-US" sz="2100"/>
              <a:t>of the crime. E.g. Drug addiction </a:t>
            </a:r>
          </a:p>
          <a:p>
            <a:pPr eaLnBrk="1" hangingPunct="1">
              <a:lnSpc>
                <a:spcPct val="90000"/>
              </a:lnSpc>
              <a:buFont typeface="Wingdings" panose="05000000000000000000" pitchFamily="2" charset="2"/>
              <a:buNone/>
            </a:pPr>
            <a:r>
              <a:rPr lang="en-US" altLang="en-US" sz="2100" i="1"/>
              <a:t>	</a:t>
            </a:r>
          </a:p>
          <a:p>
            <a:pPr eaLnBrk="1" hangingPunct="1">
              <a:lnSpc>
                <a:spcPct val="90000"/>
              </a:lnSpc>
              <a:buFont typeface="Wingdings" panose="05000000000000000000" pitchFamily="2" charset="2"/>
              <a:buNone/>
            </a:pPr>
            <a:r>
              <a:rPr lang="en-US" altLang="en-US" sz="2100" b="1" i="1"/>
              <a:t>	Hate crime </a:t>
            </a:r>
            <a:endParaRPr lang="en-US" altLang="en-US" sz="2100" b="1"/>
          </a:p>
          <a:p>
            <a:pPr eaLnBrk="1" hangingPunct="1">
              <a:lnSpc>
                <a:spcPct val="90000"/>
              </a:lnSpc>
              <a:buFont typeface="Wingdings" panose="05000000000000000000" pitchFamily="2" charset="2"/>
              <a:buNone/>
            </a:pPr>
            <a:r>
              <a:rPr lang="en-US" altLang="en-US" sz="2100"/>
              <a:t>	Crime done on the banner of religion, </a:t>
            </a:r>
          </a:p>
          <a:p>
            <a:pPr eaLnBrk="1" hangingPunct="1">
              <a:lnSpc>
                <a:spcPct val="90000"/>
              </a:lnSpc>
              <a:buFont typeface="Wingdings" panose="05000000000000000000" pitchFamily="2" charset="2"/>
              <a:buNone/>
            </a:pPr>
            <a:r>
              <a:rPr lang="en-US" altLang="en-US" sz="2100"/>
              <a:t>	community, linguistics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9CF4A3B-4F61-4D87-EE14-8271D26592AB}"/>
              </a:ext>
            </a:extLst>
          </p:cNvPr>
          <p:cNvSpPr>
            <a:spLocks noGrp="1"/>
          </p:cNvSpPr>
          <p:nvPr>
            <p:ph type="title"/>
          </p:nvPr>
        </p:nvSpPr>
        <p:spPr>
          <a:xfrm>
            <a:off x="1981200" y="277813"/>
            <a:ext cx="8229600" cy="865187"/>
          </a:xfrm>
        </p:spPr>
        <p:txBody>
          <a:bodyPr>
            <a:normAutofit fontScale="90000"/>
          </a:bodyPr>
          <a:lstStyle/>
          <a:p>
            <a:pPr marL="342900" indent="-342900"/>
            <a:r>
              <a:rPr lang="en-US" altLang="en-US"/>
              <a:t>Occupational crimes</a:t>
            </a:r>
            <a:br>
              <a:rPr lang="en-US" altLang="en-US"/>
            </a:br>
            <a:endParaRPr lang="en-IN" altLang="en-US"/>
          </a:p>
        </p:txBody>
      </p:sp>
      <p:sp>
        <p:nvSpPr>
          <p:cNvPr id="47107" name="Content Placeholder 2">
            <a:extLst>
              <a:ext uri="{FF2B5EF4-FFF2-40B4-BE49-F238E27FC236}">
                <a16:creationId xmlns:a16="http://schemas.microsoft.com/office/drawing/2014/main" id="{9FA72627-36B3-538E-9003-964862CBA03C}"/>
              </a:ext>
            </a:extLst>
          </p:cNvPr>
          <p:cNvSpPr>
            <a:spLocks noGrp="1"/>
          </p:cNvSpPr>
          <p:nvPr>
            <p:ph idx="1"/>
          </p:nvPr>
        </p:nvSpPr>
        <p:spPr>
          <a:xfrm>
            <a:off x="1981200" y="990600"/>
            <a:ext cx="8229600" cy="4530725"/>
          </a:xfrm>
        </p:spPr>
        <p:txBody>
          <a:bodyPr>
            <a:normAutofit fontScale="92500" lnSpcReduction="10000"/>
          </a:bodyPr>
          <a:lstStyle/>
          <a:p>
            <a:pPr algn="just" eaLnBrk="1" hangingPunct="1">
              <a:buFont typeface="Wingdings" panose="05000000000000000000" pitchFamily="2" charset="2"/>
              <a:buChar char="q"/>
            </a:pPr>
            <a:r>
              <a:rPr lang="en-US" altLang="en-US" sz="2400">
                <a:latin typeface="Times New Roman" panose="02020603050405020304" pitchFamily="18" charset="0"/>
              </a:rPr>
              <a:t>Occupational crimes are </a:t>
            </a:r>
            <a:r>
              <a:rPr lang="en-US" altLang="en-US" sz="2400" i="1">
                <a:solidFill>
                  <a:srgbClr val="FF0000"/>
                </a:solidFill>
                <a:latin typeface="Times New Roman" panose="02020603050405020304" pitchFamily="18" charset="0"/>
              </a:rPr>
              <a:t>illegal acts </a:t>
            </a:r>
            <a:r>
              <a:rPr lang="en-US" altLang="en-US" sz="2400">
                <a:solidFill>
                  <a:srgbClr val="FF0000"/>
                </a:solidFill>
                <a:latin typeface="Times New Roman" panose="02020603050405020304" pitchFamily="18" charset="0"/>
              </a:rPr>
              <a:t>made possible through one’s </a:t>
            </a:r>
            <a:r>
              <a:rPr lang="en-US" altLang="en-US" sz="2400" i="1">
                <a:solidFill>
                  <a:srgbClr val="FF0000"/>
                </a:solidFill>
                <a:latin typeface="Times New Roman" panose="02020603050405020304" pitchFamily="18" charset="0"/>
              </a:rPr>
              <a:t>lawful employment</a:t>
            </a:r>
            <a:r>
              <a:rPr lang="en-US" altLang="en-US" sz="2400">
                <a:solidFill>
                  <a:srgbClr val="FF0000"/>
                </a:solidFill>
                <a:latin typeface="Times New Roman" panose="02020603050405020304" pitchFamily="18" charset="0"/>
              </a:rPr>
              <a:t>. </a:t>
            </a:r>
          </a:p>
          <a:p>
            <a:pPr algn="just" eaLnBrk="1" hangingPunct="1">
              <a:buFont typeface="Wingdings" panose="05000000000000000000" pitchFamily="2" charset="2"/>
              <a:buChar char="q"/>
            </a:pPr>
            <a:r>
              <a:rPr lang="en-US" altLang="en-US" sz="2400">
                <a:latin typeface="Times New Roman" panose="02020603050405020304" pitchFamily="18" charset="0"/>
              </a:rPr>
              <a:t>It is the </a:t>
            </a:r>
            <a:r>
              <a:rPr lang="en-US" altLang="en-US" sz="2400" i="1">
                <a:latin typeface="Times New Roman" panose="02020603050405020304" pitchFamily="18" charset="0"/>
              </a:rPr>
              <a:t>secretive violation of laws </a:t>
            </a:r>
            <a:r>
              <a:rPr lang="en-US" altLang="en-US" sz="2400">
                <a:latin typeface="Times New Roman" panose="02020603050405020304" pitchFamily="18" charset="0"/>
              </a:rPr>
              <a:t>regulating work activities. </a:t>
            </a:r>
          </a:p>
          <a:p>
            <a:pPr algn="just" eaLnBrk="1" hangingPunct="1">
              <a:buFont typeface="Wingdings" panose="05000000000000000000" pitchFamily="2" charset="2"/>
              <a:buChar char="q"/>
            </a:pPr>
            <a:r>
              <a:rPr lang="en-US" altLang="en-US" sz="2400">
                <a:latin typeface="Times New Roman" panose="02020603050405020304" pitchFamily="18" charset="0"/>
              </a:rPr>
              <a:t> When committed by office workers or professionals, occupational crime is called </a:t>
            </a:r>
            <a:r>
              <a:rPr lang="en-US" altLang="en-US" sz="2400">
                <a:solidFill>
                  <a:srgbClr val="FF0000"/>
                </a:solidFill>
                <a:latin typeface="Times New Roman" panose="02020603050405020304" pitchFamily="18" charset="0"/>
              </a:rPr>
              <a:t>“</a:t>
            </a:r>
            <a:r>
              <a:rPr lang="en-US" altLang="en-US" sz="2400" i="1">
                <a:solidFill>
                  <a:srgbClr val="FF0000"/>
                </a:solidFill>
                <a:latin typeface="Times New Roman" panose="02020603050405020304" pitchFamily="18" charset="0"/>
              </a:rPr>
              <a:t>white collar crime “</a:t>
            </a:r>
          </a:p>
          <a:p>
            <a:pPr algn="just" eaLnBrk="1" hangingPunct="1">
              <a:buFont typeface="Wingdings" panose="05000000000000000000" pitchFamily="2" charset="2"/>
              <a:buChar char="q"/>
            </a:pPr>
            <a:r>
              <a:rPr lang="en-US" altLang="en-US" sz="2400" i="1">
                <a:latin typeface="Times New Roman" panose="02020603050405020304" pitchFamily="18" charset="0"/>
              </a:rPr>
              <a:t>Most of occupational crimes are special instances of conflicts of interests. </a:t>
            </a:r>
          </a:p>
          <a:p>
            <a:pPr algn="just" eaLnBrk="1" hangingPunct="1">
              <a:buFont typeface="Wingdings" panose="05000000000000000000" pitchFamily="2" charset="2"/>
              <a:buChar char="q"/>
            </a:pPr>
            <a:r>
              <a:rPr lang="en-US" altLang="en-US" sz="2400" i="1">
                <a:latin typeface="Times New Roman" panose="02020603050405020304" pitchFamily="18" charset="0"/>
              </a:rPr>
              <a:t>These crimes are motivated by personal greed, corporate ambition, misguided company loyalty</a:t>
            </a:r>
          </a:p>
          <a:p>
            <a:pPr algn="just" eaLnBrk="1" hangingPunct="1">
              <a:buFont typeface="Wingdings" panose="05000000000000000000" pitchFamily="2" charset="2"/>
              <a:buChar char="q"/>
            </a:pPr>
            <a:r>
              <a:rPr lang="en-US" altLang="en-US" sz="2400">
                <a:solidFill>
                  <a:srgbClr val="FF0000"/>
                </a:solidFill>
                <a:latin typeface="Times New Roman" panose="02020603050405020304" pitchFamily="18" charset="0"/>
              </a:rPr>
              <a:t>Examples:</a:t>
            </a:r>
          </a:p>
          <a:p>
            <a:pPr lvl="1" algn="just" eaLnBrk="1" hangingPunct="1"/>
            <a:r>
              <a:rPr lang="en-US" altLang="en-US" sz="2400">
                <a:latin typeface="Times New Roman" panose="02020603050405020304" pitchFamily="18" charset="0"/>
              </a:rPr>
              <a:t>Price Fixing</a:t>
            </a:r>
          </a:p>
          <a:p>
            <a:pPr lvl="1" algn="just" eaLnBrk="1" hangingPunct="1"/>
            <a:r>
              <a:rPr lang="en-US" altLang="en-US" sz="2400">
                <a:latin typeface="Times New Roman" panose="02020603050405020304" pitchFamily="18" charset="0"/>
              </a:rPr>
              <a:t>Endangering lives</a:t>
            </a:r>
          </a:p>
          <a:p>
            <a:pPr lvl="1" algn="just" eaLnBrk="1" hangingPunct="1"/>
            <a:r>
              <a:rPr lang="en-US" altLang="en-US" sz="2400">
                <a:latin typeface="Times New Roman" panose="02020603050405020304" pitchFamily="18" charset="0"/>
              </a:rPr>
              <a:t>Industrial espionage</a:t>
            </a:r>
          </a:p>
          <a:p>
            <a:pPr algn="just" eaLnBrk="1" hangingPunct="1">
              <a:buFont typeface="Wingdings" panose="05000000000000000000" pitchFamily="2" charset="2"/>
              <a:buChar char="q"/>
            </a:pPr>
            <a:endParaRPr lang="en-US" altLang="en-US" sz="2400">
              <a:latin typeface="Times New Roman" panose="02020603050405020304" pitchFamily="18" charset="0"/>
            </a:endParaRPr>
          </a:p>
          <a:p>
            <a:pPr algn="just"/>
            <a:endParaRPr lang="en-IN" altLang="en-US" sz="240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B8D431A-452B-71AB-6053-3E6F6025E74C}"/>
              </a:ext>
            </a:extLst>
          </p:cNvPr>
          <p:cNvSpPr>
            <a:spLocks noGrp="1"/>
          </p:cNvSpPr>
          <p:nvPr>
            <p:ph type="title"/>
          </p:nvPr>
        </p:nvSpPr>
        <p:spPr/>
        <p:txBody>
          <a:bodyPr/>
          <a:lstStyle/>
          <a:p>
            <a:r>
              <a:rPr lang="en-US" altLang="en-US"/>
              <a:t>Occupational crime of price fixing</a:t>
            </a:r>
            <a:endParaRPr lang="en-IN" altLang="en-US"/>
          </a:p>
        </p:txBody>
      </p:sp>
      <p:sp>
        <p:nvSpPr>
          <p:cNvPr id="48131" name="Content Placeholder 2">
            <a:extLst>
              <a:ext uri="{FF2B5EF4-FFF2-40B4-BE49-F238E27FC236}">
                <a16:creationId xmlns:a16="http://schemas.microsoft.com/office/drawing/2014/main" id="{29E67A8E-7647-CA6C-0AD7-9221C822791E}"/>
              </a:ext>
            </a:extLst>
          </p:cNvPr>
          <p:cNvSpPr>
            <a:spLocks noGrp="1"/>
          </p:cNvSpPr>
          <p:nvPr>
            <p:ph idx="1"/>
          </p:nvPr>
        </p:nvSpPr>
        <p:spPr/>
        <p:txBody>
          <a:bodyPr/>
          <a:lstStyle/>
          <a:p>
            <a:r>
              <a:rPr lang="en-US" altLang="en-US"/>
              <a:t>While fixing price for any product or service sometimes all competitors come together and jointly set up the price to be charged. These are called pricing cartels.</a:t>
            </a:r>
          </a:p>
          <a:p>
            <a:r>
              <a:rPr lang="en-US" altLang="en-US"/>
              <a:t>This is unfair and unethical practice</a:t>
            </a:r>
          </a:p>
          <a:p>
            <a:r>
              <a:rPr lang="en-US" altLang="en-US"/>
              <a:t>Example: 1983, Washington power bids</a:t>
            </a:r>
          </a:p>
          <a:p>
            <a:r>
              <a:rPr lang="en-US" altLang="en-US"/>
              <a:t>Laws are enforced which forbids companies from jointly fixing</a:t>
            </a:r>
            <a:endParaRPr lang="en-I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B79F01-0516-480E-AF4D-4F3953303941}"/>
              </a:ext>
            </a:extLst>
          </p:cNvPr>
          <p:cNvPicPr>
            <a:picLocks noGrp="1" noChangeAspect="1"/>
          </p:cNvPicPr>
          <p:nvPr>
            <p:ph idx="1"/>
          </p:nvPr>
        </p:nvPicPr>
        <p:blipFill>
          <a:blip r:embed="rId2"/>
          <a:stretch>
            <a:fillRect/>
          </a:stretch>
        </p:blipFill>
        <p:spPr>
          <a:xfrm>
            <a:off x="548284" y="914399"/>
            <a:ext cx="10000309" cy="5564435"/>
          </a:xfrm>
          <a:prstGeom prst="rect">
            <a:avLst/>
          </a:prstGeom>
        </p:spPr>
      </p:pic>
    </p:spTree>
    <p:extLst>
      <p:ext uri="{BB962C8B-B14F-4D97-AF65-F5344CB8AC3E}">
        <p14:creationId xmlns:p14="http://schemas.microsoft.com/office/powerpoint/2010/main" val="389060802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0295034-48E6-F5C4-EE2E-DA5EB8D1D81A}"/>
              </a:ext>
            </a:extLst>
          </p:cNvPr>
          <p:cNvSpPr>
            <a:spLocks noGrp="1"/>
          </p:cNvSpPr>
          <p:nvPr>
            <p:ph type="title"/>
          </p:nvPr>
        </p:nvSpPr>
        <p:spPr/>
        <p:txBody>
          <a:bodyPr/>
          <a:lstStyle/>
          <a:p>
            <a:r>
              <a:rPr lang="en-US" altLang="en-US"/>
              <a:t>Endangering lives</a:t>
            </a:r>
            <a:endParaRPr lang="en-IN" altLang="en-US"/>
          </a:p>
        </p:txBody>
      </p:sp>
      <p:sp>
        <p:nvSpPr>
          <p:cNvPr id="49155" name="Content Placeholder 2">
            <a:extLst>
              <a:ext uri="{FF2B5EF4-FFF2-40B4-BE49-F238E27FC236}">
                <a16:creationId xmlns:a16="http://schemas.microsoft.com/office/drawing/2014/main" id="{FF90391C-B10E-D1DD-9B2A-ECD1D073DA73}"/>
              </a:ext>
            </a:extLst>
          </p:cNvPr>
          <p:cNvSpPr>
            <a:spLocks noGrp="1"/>
          </p:cNvSpPr>
          <p:nvPr>
            <p:ph idx="1"/>
          </p:nvPr>
        </p:nvSpPr>
        <p:spPr/>
        <p:txBody>
          <a:bodyPr/>
          <a:lstStyle/>
          <a:p>
            <a:pPr algn="just"/>
            <a:r>
              <a:rPr lang="en-US" altLang="en-US"/>
              <a:t>Some companies employ workers without disclosing them harmful health effects and safety hazards about the working environment</a:t>
            </a:r>
          </a:p>
          <a:p>
            <a:pPr algn="just"/>
            <a:r>
              <a:rPr lang="en-US" altLang="en-US"/>
              <a:t>This is kind of occupational crimes</a:t>
            </a:r>
            <a:endParaRPr lang="en-IN" alt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BAB058C-F668-5107-9751-8DB9E74CE9FD}"/>
              </a:ext>
            </a:extLst>
          </p:cNvPr>
          <p:cNvSpPr>
            <a:spLocks noGrp="1"/>
          </p:cNvSpPr>
          <p:nvPr>
            <p:ph type="title"/>
          </p:nvPr>
        </p:nvSpPr>
        <p:spPr/>
        <p:txBody>
          <a:bodyPr/>
          <a:lstStyle/>
          <a:p>
            <a:r>
              <a:rPr lang="en-US" altLang="en-US"/>
              <a:t>Industrial Espionage(spying)</a:t>
            </a:r>
            <a:endParaRPr lang="en-IN" altLang="en-US"/>
          </a:p>
        </p:txBody>
      </p:sp>
      <p:sp>
        <p:nvSpPr>
          <p:cNvPr id="50179" name="Content Placeholder 2">
            <a:extLst>
              <a:ext uri="{FF2B5EF4-FFF2-40B4-BE49-F238E27FC236}">
                <a16:creationId xmlns:a16="http://schemas.microsoft.com/office/drawing/2014/main" id="{C07AD824-B634-50DB-5820-A7A6F15C5086}"/>
              </a:ext>
            </a:extLst>
          </p:cNvPr>
          <p:cNvSpPr>
            <a:spLocks noGrp="1"/>
          </p:cNvSpPr>
          <p:nvPr>
            <p:ph idx="1"/>
          </p:nvPr>
        </p:nvSpPr>
        <p:spPr/>
        <p:txBody>
          <a:bodyPr/>
          <a:lstStyle/>
          <a:p>
            <a:pPr algn="just"/>
            <a:r>
              <a:rPr lang="en-US" altLang="en-US" sz="2800"/>
              <a:t>Industrial spying</a:t>
            </a:r>
          </a:p>
          <a:p>
            <a:pPr algn="just"/>
            <a:r>
              <a:rPr lang="en-US" altLang="en-US" sz="2800"/>
              <a:t>Espionage refers secret gathering of information in order to influence relationships between two entities</a:t>
            </a:r>
          </a:p>
          <a:p>
            <a:pPr algn="just"/>
            <a:r>
              <a:rPr lang="en-US" altLang="en-US" sz="2800"/>
              <a:t>The vital information's are secretly gatherd through espionage agents for economic gains</a:t>
            </a:r>
            <a:endParaRPr lang="en-IN" altLang="en-US" sz="280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B9787ED-B890-73C4-4174-1E9A35BD7A4F}"/>
              </a:ext>
            </a:extLst>
          </p:cNvPr>
          <p:cNvSpPr>
            <a:spLocks noGrp="1"/>
          </p:cNvSpPr>
          <p:nvPr>
            <p:ph type="title"/>
          </p:nvPr>
        </p:nvSpPr>
        <p:spPr/>
        <p:txBody>
          <a:bodyPr/>
          <a:lstStyle/>
          <a:p>
            <a:r>
              <a:rPr lang="en-US" altLang="en-US"/>
              <a:t>Conflicts of Interest</a:t>
            </a:r>
            <a:endParaRPr lang="en-IN" altLang="en-US"/>
          </a:p>
        </p:txBody>
      </p:sp>
      <p:sp>
        <p:nvSpPr>
          <p:cNvPr id="51203" name="Content Placeholder 2">
            <a:extLst>
              <a:ext uri="{FF2B5EF4-FFF2-40B4-BE49-F238E27FC236}">
                <a16:creationId xmlns:a16="http://schemas.microsoft.com/office/drawing/2014/main" id="{13EF38CD-56C7-9695-223E-89DF72F717B6}"/>
              </a:ext>
            </a:extLst>
          </p:cNvPr>
          <p:cNvSpPr>
            <a:spLocks noGrp="1"/>
          </p:cNvSpPr>
          <p:nvPr>
            <p:ph idx="1"/>
          </p:nvPr>
        </p:nvSpPr>
        <p:spPr/>
        <p:txBody>
          <a:bodyPr/>
          <a:lstStyle/>
          <a:p>
            <a:pPr algn="just"/>
            <a:r>
              <a:rPr lang="en-US" altLang="en-US" sz="2800"/>
              <a:t>In general conflicts of interest means individuals as two or more desires that all interests cannot be satisfied given circumstance.</a:t>
            </a:r>
          </a:p>
          <a:p>
            <a:pPr algn="just"/>
            <a:r>
              <a:rPr lang="en-US" altLang="en-US" sz="2800"/>
              <a:t>Professional conflicts of interest are situations where professionals have an interest, if pursued , could keep from meeting one of their obligations to their employers</a:t>
            </a:r>
          </a:p>
          <a:p>
            <a:pPr algn="just"/>
            <a:r>
              <a:rPr lang="en-US" altLang="en-US" sz="2800"/>
              <a:t>Example:</a:t>
            </a:r>
          </a:p>
          <a:p>
            <a:pPr algn="just"/>
            <a:r>
              <a:rPr lang="en-US" altLang="en-US" sz="2800"/>
              <a:t>Employee working in a company serving as a consultant for a competitor’s company</a:t>
            </a:r>
            <a:endParaRPr lang="en-IN" altLang="en-US" sz="280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E3BB805-D597-E7B7-A933-289FFCC89EB6}"/>
              </a:ext>
            </a:extLst>
          </p:cNvPr>
          <p:cNvSpPr>
            <a:spLocks noGrp="1"/>
          </p:cNvSpPr>
          <p:nvPr>
            <p:ph type="title"/>
          </p:nvPr>
        </p:nvSpPr>
        <p:spPr/>
        <p:txBody>
          <a:bodyPr/>
          <a:lstStyle/>
          <a:p>
            <a:r>
              <a:rPr lang="en-US" altLang="en-US"/>
              <a:t>Types of conflicts of interest</a:t>
            </a:r>
            <a:endParaRPr lang="en-IN" altLang="en-US"/>
          </a:p>
        </p:txBody>
      </p:sp>
      <p:sp>
        <p:nvSpPr>
          <p:cNvPr id="52227" name="Content Placeholder 2">
            <a:extLst>
              <a:ext uri="{FF2B5EF4-FFF2-40B4-BE49-F238E27FC236}">
                <a16:creationId xmlns:a16="http://schemas.microsoft.com/office/drawing/2014/main" id="{073079A4-689C-2273-FAC6-83FF404784EE}"/>
              </a:ext>
            </a:extLst>
          </p:cNvPr>
          <p:cNvSpPr>
            <a:spLocks noGrp="1"/>
          </p:cNvSpPr>
          <p:nvPr>
            <p:ph idx="1"/>
          </p:nvPr>
        </p:nvSpPr>
        <p:spPr/>
        <p:txBody>
          <a:bodyPr/>
          <a:lstStyle/>
          <a:p>
            <a:r>
              <a:rPr lang="en-US" altLang="en-US"/>
              <a:t>Actual conflicts of interests</a:t>
            </a:r>
          </a:p>
          <a:p>
            <a:r>
              <a:rPr lang="en-US" altLang="en-US"/>
              <a:t>Potential conflicts of interests</a:t>
            </a:r>
          </a:p>
          <a:p>
            <a:r>
              <a:rPr lang="en-US" altLang="en-US"/>
              <a:t>Apparent conflicts of interests</a:t>
            </a:r>
            <a:endParaRPr lang="en-IN" alt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F77E137-4C1A-5930-2034-0F6E4D9B62A2}"/>
              </a:ext>
            </a:extLst>
          </p:cNvPr>
          <p:cNvSpPr>
            <a:spLocks noGrp="1" noChangeArrowheads="1"/>
          </p:cNvSpPr>
          <p:nvPr>
            <p:ph type="title"/>
          </p:nvPr>
        </p:nvSpPr>
        <p:spPr/>
        <p:txBody>
          <a:bodyPr/>
          <a:lstStyle/>
          <a:p>
            <a:pPr eaLnBrk="1" hangingPunct="1"/>
            <a:r>
              <a:rPr lang="en-US" altLang="en-US" sz="3800" b="1">
                <a:solidFill>
                  <a:schemeClr val="tx1"/>
                </a:solidFill>
              </a:rPr>
              <a:t>Confidentiality or confidential information</a:t>
            </a:r>
          </a:p>
        </p:txBody>
      </p:sp>
      <p:sp>
        <p:nvSpPr>
          <p:cNvPr id="54275" name="Rectangle 3">
            <a:extLst>
              <a:ext uri="{FF2B5EF4-FFF2-40B4-BE49-F238E27FC236}">
                <a16:creationId xmlns:a16="http://schemas.microsoft.com/office/drawing/2014/main" id="{59252A0E-0DAB-3978-0C88-30A867A77967}"/>
              </a:ext>
            </a:extLst>
          </p:cNvPr>
          <p:cNvSpPr>
            <a:spLocks noGrp="1" noChangeArrowheads="1"/>
          </p:cNvSpPr>
          <p:nvPr>
            <p:ph type="body" idx="1"/>
          </p:nvPr>
        </p:nvSpPr>
        <p:spPr/>
        <p:txBody>
          <a:bodyPr/>
          <a:lstStyle/>
          <a:p>
            <a:pPr eaLnBrk="1" hangingPunct="1">
              <a:buFont typeface="Wingdings" panose="05000000000000000000" pitchFamily="2" charset="2"/>
              <a:buNone/>
            </a:pPr>
            <a:endParaRPr lang="en-US" altLang="en-US"/>
          </a:p>
          <a:p>
            <a:pPr eaLnBrk="1" hangingPunct="1"/>
            <a:r>
              <a:rPr lang="en-US" altLang="en-US" sz="2400">
                <a:latin typeface="Times New Roman" panose="02020603050405020304" pitchFamily="18" charset="0"/>
              </a:rPr>
              <a:t>Information considered desirable to be kept secret. </a:t>
            </a:r>
          </a:p>
          <a:p>
            <a:pPr eaLnBrk="1" hangingPunct="1"/>
            <a:r>
              <a:rPr lang="en-US" altLang="en-US" sz="2400">
                <a:latin typeface="Times New Roman" panose="02020603050405020304" pitchFamily="18" charset="0"/>
              </a:rPr>
              <a:t>Any information that the employer or client would like to have kept secret in order to compete effectively against business rivals. </a:t>
            </a:r>
          </a:p>
          <a:p>
            <a:pPr eaLnBrk="1" hangingPunct="1"/>
            <a:r>
              <a:rPr lang="en-US" altLang="en-US" sz="2400">
                <a:latin typeface="Times New Roman" panose="02020603050405020304" pitchFamily="18" charset="0"/>
              </a:rPr>
              <a:t>This information includes </a:t>
            </a:r>
            <a:r>
              <a:rPr lang="en-US" altLang="en-US" sz="2400" i="1">
                <a:latin typeface="Times New Roman" panose="02020603050405020304" pitchFamily="18" charset="0"/>
              </a:rPr>
              <a:t>how business is run, its products, and suppliers, </a:t>
            </a:r>
            <a:r>
              <a:rPr lang="en-US" altLang="en-US" sz="2400">
                <a:latin typeface="Times New Roman" panose="02020603050405020304" pitchFamily="18" charset="0"/>
              </a:rPr>
              <a:t>which directly affects the ability of the company to compete in the market place </a:t>
            </a:r>
          </a:p>
          <a:p>
            <a:pPr eaLnBrk="1" hangingPunct="1"/>
            <a:endParaRPr lang="en-US" altLang="en-US" sz="2400">
              <a:latin typeface="Times New Roman" panose="02020603050405020304" pitchFamily="18"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DECFD109-73A7-966C-3B6C-64DB6218AE74}"/>
              </a:ext>
            </a:extLst>
          </p:cNvPr>
          <p:cNvSpPr>
            <a:spLocks noGrp="1" noChangeArrowheads="1"/>
          </p:cNvSpPr>
          <p:nvPr>
            <p:ph type="body" idx="1"/>
          </p:nvPr>
        </p:nvSpPr>
        <p:spPr>
          <a:xfrm>
            <a:off x="1981200" y="762000"/>
            <a:ext cx="8229600" cy="5364163"/>
          </a:xfrm>
        </p:spPr>
        <p:txBody>
          <a:bodyPr/>
          <a:lstStyle/>
          <a:p>
            <a:pPr eaLnBrk="1" hangingPunct="1">
              <a:lnSpc>
                <a:spcPct val="90000"/>
              </a:lnSpc>
            </a:pPr>
            <a:endParaRPr lang="en-US" altLang="en-US" sz="2100"/>
          </a:p>
          <a:p>
            <a:pPr eaLnBrk="1" hangingPunct="1">
              <a:lnSpc>
                <a:spcPct val="90000"/>
              </a:lnSpc>
            </a:pPr>
            <a:endParaRPr lang="en-US" altLang="en-US" sz="2100"/>
          </a:p>
          <a:p>
            <a:pPr eaLnBrk="1" hangingPunct="1">
              <a:lnSpc>
                <a:spcPct val="90000"/>
              </a:lnSpc>
              <a:buFont typeface="Wingdings" panose="05000000000000000000" pitchFamily="2" charset="2"/>
              <a:buNone/>
            </a:pPr>
            <a:r>
              <a:rPr lang="en-US" altLang="en-US" sz="2400" b="1">
                <a:latin typeface="Times New Roman" panose="02020603050405020304" pitchFamily="18" charset="0"/>
              </a:rPr>
              <a:t>Privileged information:</a:t>
            </a:r>
            <a:r>
              <a:rPr lang="en-US" altLang="en-US" sz="2400" i="1">
                <a:latin typeface="Times New Roman" panose="02020603050405020304" pitchFamily="18" charset="0"/>
              </a:rPr>
              <a:t> </a:t>
            </a:r>
            <a:endParaRPr lang="en-US" altLang="en-US" sz="2400">
              <a:latin typeface="Times New Roman" panose="02020603050405020304" pitchFamily="18" charset="0"/>
            </a:endParaRPr>
          </a:p>
          <a:p>
            <a:pPr eaLnBrk="1" hangingPunct="1">
              <a:lnSpc>
                <a:spcPct val="90000"/>
              </a:lnSpc>
            </a:pPr>
            <a:r>
              <a:rPr lang="en-US" altLang="en-US" sz="2400">
                <a:latin typeface="Times New Roman" panose="02020603050405020304" pitchFamily="18" charset="0"/>
              </a:rPr>
              <a:t>Information available only on the </a:t>
            </a:r>
            <a:r>
              <a:rPr lang="en-US" altLang="en-US" sz="2400" i="1">
                <a:latin typeface="Times New Roman" panose="02020603050405020304" pitchFamily="18" charset="0"/>
              </a:rPr>
              <a:t>basis of special privilege</a:t>
            </a:r>
            <a:r>
              <a:rPr lang="en-US" altLang="en-US" sz="2400">
                <a:latin typeface="Times New Roman" panose="02020603050405020304" pitchFamily="18" charset="0"/>
              </a:rPr>
              <a:t>‟ such as granted to an employee working on a special assignment. </a:t>
            </a:r>
          </a:p>
          <a:p>
            <a:pPr eaLnBrk="1" hangingPunct="1">
              <a:lnSpc>
                <a:spcPct val="90000"/>
              </a:lnSpc>
            </a:pPr>
            <a:endParaRPr lang="en-US" altLang="en-US" sz="2400">
              <a:latin typeface="Times New Roman" panose="02020603050405020304" pitchFamily="18" charset="0"/>
            </a:endParaRPr>
          </a:p>
          <a:p>
            <a:pPr eaLnBrk="1" hangingPunct="1">
              <a:lnSpc>
                <a:spcPct val="90000"/>
              </a:lnSpc>
              <a:buFont typeface="Wingdings" panose="05000000000000000000" pitchFamily="2" charset="2"/>
              <a:buNone/>
            </a:pPr>
            <a:r>
              <a:rPr lang="en-US" altLang="en-US" sz="2400" b="1">
                <a:latin typeface="Times New Roman" panose="02020603050405020304" pitchFamily="18" charset="0"/>
              </a:rPr>
              <a:t>Proprietary information: </a:t>
            </a:r>
          </a:p>
          <a:p>
            <a:pPr eaLnBrk="1" hangingPunct="1">
              <a:lnSpc>
                <a:spcPct val="90000"/>
              </a:lnSpc>
            </a:pPr>
            <a:r>
              <a:rPr lang="en-US" altLang="en-US" sz="2400">
                <a:latin typeface="Times New Roman" panose="02020603050405020304" pitchFamily="18" charset="0"/>
              </a:rPr>
              <a:t>Information that a company </a:t>
            </a:r>
            <a:r>
              <a:rPr lang="en-US" altLang="en-US" sz="2400" i="1">
                <a:latin typeface="Times New Roman" panose="02020603050405020304" pitchFamily="18" charset="0"/>
              </a:rPr>
              <a:t>owns or is the proprietor of</a:t>
            </a:r>
            <a:r>
              <a:rPr lang="en-US" altLang="en-US" sz="2400">
                <a:latin typeface="Times New Roman" panose="02020603050405020304" pitchFamily="18" charset="0"/>
              </a:rPr>
              <a:t>. </a:t>
            </a:r>
          </a:p>
          <a:p>
            <a:pPr eaLnBrk="1" hangingPunct="1">
              <a:lnSpc>
                <a:spcPct val="90000"/>
              </a:lnSpc>
            </a:pPr>
            <a:r>
              <a:rPr lang="en-US" altLang="en-US" sz="2400">
                <a:latin typeface="Times New Roman" panose="02020603050405020304" pitchFamily="18" charset="0"/>
              </a:rPr>
              <a:t>This is primarily used in </a:t>
            </a:r>
            <a:r>
              <a:rPr lang="en-US" altLang="en-US" sz="2400" i="1">
                <a:latin typeface="Times New Roman" panose="02020603050405020304" pitchFamily="18" charset="0"/>
              </a:rPr>
              <a:t>legal sense</a:t>
            </a:r>
            <a:r>
              <a:rPr lang="en-US" altLang="en-US" sz="2400">
                <a:latin typeface="Times New Roman" panose="02020603050405020304" pitchFamily="18" charset="0"/>
              </a:rPr>
              <a:t>. </a:t>
            </a:r>
          </a:p>
          <a:p>
            <a:pPr eaLnBrk="1" hangingPunct="1">
              <a:lnSpc>
                <a:spcPct val="90000"/>
              </a:lnSpc>
            </a:pPr>
            <a:r>
              <a:rPr lang="en-US" altLang="en-US" sz="2400">
                <a:latin typeface="Times New Roman" panose="02020603050405020304" pitchFamily="18" charset="0"/>
              </a:rPr>
              <a:t>Also called </a:t>
            </a:r>
            <a:r>
              <a:rPr lang="en-US" altLang="en-US" sz="2400" i="1">
                <a:latin typeface="Times New Roman" panose="02020603050405020304" pitchFamily="18" charset="0"/>
              </a:rPr>
              <a:t>Trade Secret</a:t>
            </a:r>
            <a:r>
              <a:rPr lang="en-US" altLang="en-US" sz="2400">
                <a:latin typeface="Times New Roman" panose="02020603050405020304" pitchFamily="18" charset="0"/>
              </a:rPr>
              <a:t>. A trade secret can be virtually any type of information that has </a:t>
            </a:r>
            <a:r>
              <a:rPr lang="en-US" altLang="en-US" sz="2400" i="1">
                <a:latin typeface="Times New Roman" panose="02020603050405020304" pitchFamily="18" charset="0"/>
              </a:rPr>
              <a:t>not become public </a:t>
            </a:r>
            <a:r>
              <a:rPr lang="en-US" altLang="en-US" sz="2400">
                <a:latin typeface="Times New Roman" panose="02020603050405020304" pitchFamily="18" charset="0"/>
              </a:rPr>
              <a:t>and which an employer has </a:t>
            </a:r>
            <a:r>
              <a:rPr lang="en-US" altLang="en-US" sz="2400" i="1">
                <a:latin typeface="Times New Roman" panose="02020603050405020304" pitchFamily="18" charset="0"/>
              </a:rPr>
              <a:t>taken steps to keep secret</a:t>
            </a:r>
            <a:r>
              <a:rPr lang="en-US" altLang="en-US" sz="2400">
                <a:latin typeface="Times New Roman" panose="02020603050405020304" pitchFamily="18" charset="0"/>
              </a:rPr>
              <a:t>. </a:t>
            </a:r>
          </a:p>
          <a:p>
            <a:pPr eaLnBrk="1" hangingPunct="1">
              <a:lnSpc>
                <a:spcPct val="90000"/>
              </a:lnSpc>
            </a:pPr>
            <a:endParaRPr lang="en-US" altLang="en-US" sz="2400">
              <a:latin typeface="Times New Roman" panose="02020603050405020304" pitchFamily="18"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5BE815C8-7DB8-BAC6-4CFE-8E844C8A027A}"/>
              </a:ext>
            </a:extLst>
          </p:cNvPr>
          <p:cNvSpPr>
            <a:spLocks noGrp="1" noChangeArrowheads="1"/>
          </p:cNvSpPr>
          <p:nvPr>
            <p:ph type="body" idx="1"/>
          </p:nvPr>
        </p:nvSpPr>
        <p:spPr>
          <a:xfrm>
            <a:off x="1905000" y="228600"/>
            <a:ext cx="8229600" cy="5516563"/>
          </a:xfrm>
        </p:spPr>
        <p:txBody>
          <a:bodyPr/>
          <a:lstStyle/>
          <a:p>
            <a:pPr eaLnBrk="1" hangingPunct="1"/>
            <a:endParaRPr lang="en-US" altLang="en-US"/>
          </a:p>
          <a:p>
            <a:pPr eaLnBrk="1" hangingPunct="1">
              <a:buFont typeface="Wingdings" panose="05000000000000000000" pitchFamily="2" charset="2"/>
              <a:buNone/>
            </a:pPr>
            <a:r>
              <a:rPr lang="en-US" altLang="en-US" sz="2800" b="1" i="1">
                <a:latin typeface="Times New Roman" panose="02020603050405020304" pitchFamily="18" charset="0"/>
              </a:rPr>
              <a:t>Patents</a:t>
            </a:r>
          </a:p>
          <a:p>
            <a:pPr eaLnBrk="1" hangingPunct="1">
              <a:buFont typeface="Wingdings" panose="05000000000000000000" pitchFamily="2" charset="2"/>
              <a:buNone/>
            </a:pPr>
            <a:endParaRPr lang="en-US" altLang="en-US" sz="2800" b="1">
              <a:latin typeface="Times New Roman" panose="02020603050405020304" pitchFamily="18" charset="0"/>
            </a:endParaRPr>
          </a:p>
          <a:p>
            <a:pPr eaLnBrk="1" hangingPunct="1"/>
            <a:r>
              <a:rPr lang="en-US" altLang="en-US" sz="2400" i="1">
                <a:latin typeface="Times New Roman" panose="02020603050405020304" pitchFamily="18" charset="0"/>
              </a:rPr>
              <a:t>Differ </a:t>
            </a:r>
            <a:r>
              <a:rPr lang="en-US" altLang="en-US" sz="2400">
                <a:latin typeface="Times New Roman" panose="02020603050405020304" pitchFamily="18" charset="0"/>
              </a:rPr>
              <a:t>from trade secrets. </a:t>
            </a:r>
          </a:p>
          <a:p>
            <a:pPr eaLnBrk="1" hangingPunct="1"/>
            <a:r>
              <a:rPr lang="en-US" altLang="en-US" sz="2400" i="1">
                <a:latin typeface="Times New Roman" panose="02020603050405020304" pitchFamily="18" charset="0"/>
              </a:rPr>
              <a:t>Legally protect specific products </a:t>
            </a:r>
            <a:r>
              <a:rPr lang="en-US" altLang="en-US" sz="2400">
                <a:latin typeface="Times New Roman" panose="02020603050405020304" pitchFamily="18" charset="0"/>
              </a:rPr>
              <a:t>from being manufactured and sold by competitors </a:t>
            </a:r>
            <a:r>
              <a:rPr lang="en-US" altLang="en-US" sz="2400" i="1">
                <a:latin typeface="Times New Roman" panose="02020603050405020304" pitchFamily="18" charset="0"/>
              </a:rPr>
              <a:t>without </a:t>
            </a:r>
            <a:r>
              <a:rPr lang="en-US" altLang="en-US" sz="2400">
                <a:latin typeface="Times New Roman" panose="02020603050405020304" pitchFamily="18" charset="0"/>
              </a:rPr>
              <a:t>the express </a:t>
            </a:r>
            <a:r>
              <a:rPr lang="en-US" altLang="en-US" sz="2400" i="1">
                <a:latin typeface="Times New Roman" panose="02020603050405020304" pitchFamily="18" charset="0"/>
              </a:rPr>
              <a:t>permission of the patent holder</a:t>
            </a:r>
            <a:r>
              <a:rPr lang="en-US" altLang="en-US" sz="2400">
                <a:latin typeface="Times New Roman" panose="02020603050405020304" pitchFamily="18" charset="0"/>
              </a:rPr>
              <a:t>. </a:t>
            </a:r>
          </a:p>
          <a:p>
            <a:pPr eaLnBrk="1" hangingPunct="1"/>
            <a:r>
              <a:rPr lang="en-US" altLang="en-US" sz="2400">
                <a:latin typeface="Times New Roman" panose="02020603050405020304" pitchFamily="18" charset="0"/>
              </a:rPr>
              <a:t>They have the </a:t>
            </a:r>
            <a:r>
              <a:rPr lang="en-US" altLang="en-US" sz="2400" i="1">
                <a:latin typeface="Times New Roman" panose="02020603050405020304" pitchFamily="18" charset="0"/>
              </a:rPr>
              <a:t>drawback of being public </a:t>
            </a:r>
            <a:r>
              <a:rPr lang="en-US" altLang="en-US" sz="2400">
                <a:latin typeface="Times New Roman" panose="02020603050405020304" pitchFamily="18" charset="0"/>
              </a:rPr>
              <a:t>and competitors may </a:t>
            </a:r>
            <a:r>
              <a:rPr lang="en-US" altLang="en-US" sz="2400" i="1">
                <a:latin typeface="Times New Roman" panose="02020603050405020304" pitchFamily="18" charset="0"/>
              </a:rPr>
              <a:t>easily work around them </a:t>
            </a:r>
            <a:r>
              <a:rPr lang="en-US" altLang="en-US" sz="2400">
                <a:latin typeface="Times New Roman" panose="02020603050405020304" pitchFamily="18" charset="0"/>
              </a:rPr>
              <a:t>by creating alternate designs </a:t>
            </a:r>
          </a:p>
          <a:p>
            <a:pPr eaLnBrk="1" hangingPunct="1"/>
            <a:endParaRPr lang="en-US" altLang="en-US" sz="2400">
              <a:latin typeface="Times New Roman" panose="02020603050405020304" pitchFamily="18"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2D03884-6F77-24D5-85DD-82E20D606CE3}"/>
              </a:ext>
            </a:extLst>
          </p:cNvPr>
          <p:cNvSpPr>
            <a:spLocks noGrp="1" noChangeArrowheads="1"/>
          </p:cNvSpPr>
          <p:nvPr>
            <p:ph type="title"/>
          </p:nvPr>
        </p:nvSpPr>
        <p:spPr/>
        <p:txBody>
          <a:bodyPr/>
          <a:lstStyle/>
          <a:p>
            <a:pPr eaLnBrk="1" hangingPunct="1"/>
            <a:r>
              <a:rPr lang="en-US" altLang="en-US" sz="3800" b="1">
                <a:solidFill>
                  <a:schemeClr val="tx1"/>
                </a:solidFill>
              </a:rPr>
              <a:t>Obligation of Confidentiality</a:t>
            </a:r>
            <a:r>
              <a:rPr lang="en-US" altLang="en-US" sz="3800" b="1"/>
              <a:t> </a:t>
            </a:r>
            <a:br>
              <a:rPr lang="en-US" altLang="en-US" sz="3800"/>
            </a:br>
            <a:endParaRPr lang="en-US" altLang="en-US" sz="3800"/>
          </a:p>
        </p:txBody>
      </p:sp>
      <p:sp>
        <p:nvSpPr>
          <p:cNvPr id="57347" name="Rectangle 3">
            <a:extLst>
              <a:ext uri="{FF2B5EF4-FFF2-40B4-BE49-F238E27FC236}">
                <a16:creationId xmlns:a16="http://schemas.microsoft.com/office/drawing/2014/main" id="{CA789D8A-858D-D36A-D30E-8425DCD1814C}"/>
              </a:ext>
            </a:extLst>
          </p:cNvPr>
          <p:cNvSpPr>
            <a:spLocks noGrp="1" noChangeArrowheads="1"/>
          </p:cNvSpPr>
          <p:nvPr>
            <p:ph type="body" idx="1"/>
          </p:nvPr>
        </p:nvSpPr>
        <p:spPr/>
        <p:txBody>
          <a:bodyPr/>
          <a:lstStyle/>
          <a:p>
            <a:pPr eaLnBrk="1" hangingPunct="1"/>
            <a:endParaRPr lang="en-US" altLang="en-US"/>
          </a:p>
          <a:p>
            <a:pPr eaLnBrk="1" hangingPunct="1">
              <a:buFont typeface="Wingdings" panose="05000000000000000000" pitchFamily="2" charset="2"/>
              <a:buNone/>
            </a:pPr>
            <a:r>
              <a:rPr lang="en-US" altLang="en-US" sz="2400">
                <a:latin typeface="Times New Roman" panose="02020603050405020304" pitchFamily="18" charset="0"/>
              </a:rPr>
              <a:t>Based on ordinary moral considerations: </a:t>
            </a:r>
          </a:p>
          <a:p>
            <a:pPr eaLnBrk="1" hangingPunct="1"/>
            <a:endParaRPr lang="en-US" altLang="en-US" sz="2400">
              <a:latin typeface="Times New Roman" panose="02020603050405020304" pitchFamily="18" charset="0"/>
            </a:endParaRPr>
          </a:p>
          <a:p>
            <a:pPr eaLnBrk="1" hangingPunct="1">
              <a:buFont typeface="Wingdings" panose="05000000000000000000" pitchFamily="2" charset="2"/>
              <a:buNone/>
            </a:pPr>
            <a:r>
              <a:rPr lang="en-US" altLang="en-US" sz="2400">
                <a:latin typeface="Times New Roman" panose="02020603050405020304" pitchFamily="18" charset="0"/>
              </a:rPr>
              <a:t>I. </a:t>
            </a:r>
            <a:r>
              <a:rPr lang="en-US" altLang="en-US" sz="2400" i="1">
                <a:latin typeface="Times New Roman" panose="02020603050405020304" pitchFamily="18" charset="0"/>
              </a:rPr>
              <a:t>Respect for autonomy</a:t>
            </a:r>
            <a:r>
              <a:rPr lang="en-US" altLang="en-US" sz="2400">
                <a:latin typeface="Times New Roman" panose="02020603050405020304" pitchFamily="18" charset="0"/>
              </a:rPr>
              <a:t>: </a:t>
            </a:r>
          </a:p>
          <a:p>
            <a:pPr eaLnBrk="1" hangingPunct="1"/>
            <a:r>
              <a:rPr lang="en-US" altLang="en-US" sz="2400">
                <a:latin typeface="Times New Roman" panose="02020603050405020304" pitchFamily="18" charset="0"/>
              </a:rPr>
              <a:t> </a:t>
            </a:r>
            <a:r>
              <a:rPr lang="en-US" altLang="en-US" sz="2400" i="1">
                <a:latin typeface="Times New Roman" panose="02020603050405020304" pitchFamily="18" charset="0"/>
              </a:rPr>
              <a:t>Recognizing the legitimate control </a:t>
            </a:r>
            <a:r>
              <a:rPr lang="en-US" altLang="en-US" sz="2400">
                <a:latin typeface="Times New Roman" panose="02020603050405020304" pitchFamily="18" charset="0"/>
              </a:rPr>
              <a:t>over private information (individuals or corporations). </a:t>
            </a:r>
          </a:p>
          <a:p>
            <a:pPr eaLnBrk="1" hangingPunct="1"/>
            <a:r>
              <a:rPr lang="en-US" altLang="en-US" sz="2400">
                <a:latin typeface="Times New Roman" panose="02020603050405020304" pitchFamily="18" charset="0"/>
              </a:rPr>
              <a:t>This control is required </a:t>
            </a:r>
            <a:r>
              <a:rPr lang="en-US" altLang="en-US" sz="2400" i="1">
                <a:latin typeface="Times New Roman" panose="02020603050405020304" pitchFamily="18" charset="0"/>
              </a:rPr>
              <a:t>to maintain their privacy </a:t>
            </a:r>
            <a:r>
              <a:rPr lang="en-US" altLang="en-US" sz="2400">
                <a:latin typeface="Times New Roman" panose="02020603050405020304" pitchFamily="18" charset="0"/>
              </a:rPr>
              <a:t>and protect their self-interest. </a:t>
            </a:r>
          </a:p>
          <a:p>
            <a:pPr eaLnBrk="1" hangingPunct="1"/>
            <a:endParaRPr lang="en-US" altLang="en-US" sz="2400">
              <a:latin typeface="Times New Roman" panose="02020603050405020304" pitchFamily="18"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5BA20E3C-BB9B-AA1E-55DC-81D93E8E3B54}"/>
              </a:ext>
            </a:extLst>
          </p:cNvPr>
          <p:cNvSpPr>
            <a:spLocks noGrp="1" noChangeArrowheads="1"/>
          </p:cNvSpPr>
          <p:nvPr>
            <p:ph type="body" idx="1"/>
          </p:nvPr>
        </p:nvSpPr>
        <p:spPr>
          <a:xfrm>
            <a:off x="1905000" y="533400"/>
            <a:ext cx="8229600" cy="5287963"/>
          </a:xfrm>
        </p:spPr>
        <p:txBody>
          <a:bodyPr>
            <a:normAutofit lnSpcReduction="10000"/>
          </a:bodyPr>
          <a:lstStyle/>
          <a:p>
            <a:pPr eaLnBrk="1" hangingPunct="1">
              <a:lnSpc>
                <a:spcPct val="90000"/>
              </a:lnSpc>
              <a:buFont typeface="Wingdings" panose="05000000000000000000" pitchFamily="2" charset="2"/>
              <a:buNone/>
            </a:pPr>
            <a:r>
              <a:rPr lang="en-US" altLang="en-US" sz="3500" b="1" i="1"/>
              <a:t>	Respect for Promise</a:t>
            </a:r>
            <a:endParaRPr lang="en-US" altLang="en-US" sz="2600" b="1"/>
          </a:p>
          <a:p>
            <a:pPr eaLnBrk="1" hangingPunct="1">
              <a:lnSpc>
                <a:spcPct val="90000"/>
              </a:lnSpc>
            </a:pPr>
            <a:endParaRPr lang="en-US" altLang="en-US" sz="2600" b="1"/>
          </a:p>
          <a:p>
            <a:pPr eaLnBrk="1" hangingPunct="1">
              <a:lnSpc>
                <a:spcPct val="90000"/>
              </a:lnSpc>
            </a:pPr>
            <a:r>
              <a:rPr lang="en-US" altLang="en-US" sz="2400">
                <a:latin typeface="Times New Roman" panose="02020603050405020304" pitchFamily="18" charset="0"/>
              </a:rPr>
              <a:t>Respecting promises in terms of </a:t>
            </a:r>
            <a:r>
              <a:rPr lang="en-US" altLang="en-US" sz="2400" i="1">
                <a:latin typeface="Times New Roman" panose="02020603050405020304" pitchFamily="18" charset="0"/>
              </a:rPr>
              <a:t>employment contracts </a:t>
            </a:r>
            <a:r>
              <a:rPr lang="en-US" altLang="en-US" sz="2400">
                <a:latin typeface="Times New Roman" panose="02020603050405020304" pitchFamily="18" charset="0"/>
              </a:rPr>
              <a:t>not to divulge certain information considered sensitive by the employer </a:t>
            </a:r>
          </a:p>
          <a:p>
            <a:pPr eaLnBrk="1" hangingPunct="1">
              <a:lnSpc>
                <a:spcPct val="90000"/>
              </a:lnSpc>
              <a:buFont typeface="Wingdings" panose="05000000000000000000" pitchFamily="2" charset="2"/>
              <a:buNone/>
            </a:pPr>
            <a:endParaRPr lang="en-US" altLang="en-US" sz="2400">
              <a:latin typeface="Times New Roman" panose="02020603050405020304" pitchFamily="18" charset="0"/>
            </a:endParaRPr>
          </a:p>
          <a:p>
            <a:pPr eaLnBrk="1" hangingPunct="1">
              <a:lnSpc>
                <a:spcPct val="90000"/>
              </a:lnSpc>
              <a:buFont typeface="Wingdings" panose="05000000000000000000" pitchFamily="2" charset="2"/>
              <a:buNone/>
            </a:pPr>
            <a:r>
              <a:rPr lang="en-US" altLang="en-US" b="1" i="1"/>
              <a:t>	Regard for public well being</a:t>
            </a:r>
            <a:endParaRPr lang="en-US" altLang="en-US" sz="2600"/>
          </a:p>
          <a:p>
            <a:pPr eaLnBrk="1" hangingPunct="1">
              <a:lnSpc>
                <a:spcPct val="90000"/>
              </a:lnSpc>
            </a:pPr>
            <a:r>
              <a:rPr lang="en-US" altLang="en-US" sz="2600"/>
              <a:t> </a:t>
            </a:r>
            <a:r>
              <a:rPr lang="en-US" altLang="en-US" sz="2400">
                <a:latin typeface="Times New Roman" panose="02020603050405020304" pitchFamily="18" charset="0"/>
              </a:rPr>
              <a:t>Only when there is a </a:t>
            </a:r>
            <a:r>
              <a:rPr lang="en-US" altLang="en-US" sz="2400" i="1">
                <a:latin typeface="Times New Roman" panose="02020603050405020304" pitchFamily="18" charset="0"/>
              </a:rPr>
              <a:t>confidence </a:t>
            </a:r>
            <a:r>
              <a:rPr lang="en-US" altLang="en-US" sz="2400">
                <a:latin typeface="Times New Roman" panose="02020603050405020304" pitchFamily="18" charset="0"/>
              </a:rPr>
              <a:t>that the physician </a:t>
            </a:r>
            <a:r>
              <a:rPr lang="en-US" altLang="en-US" sz="2400" i="1">
                <a:latin typeface="Times New Roman" panose="02020603050405020304" pitchFamily="18" charset="0"/>
              </a:rPr>
              <a:t>will not reveal </a:t>
            </a:r>
            <a:r>
              <a:rPr lang="en-US" altLang="en-US" sz="2400">
                <a:latin typeface="Times New Roman" panose="02020603050405020304" pitchFamily="18" charset="0"/>
              </a:rPr>
              <a:t>information, the patient will have the </a:t>
            </a:r>
            <a:r>
              <a:rPr lang="en-US" altLang="en-US" sz="2400" i="1">
                <a:latin typeface="Times New Roman" panose="02020603050405020304" pitchFamily="18" charset="0"/>
              </a:rPr>
              <a:t>trust to confide </a:t>
            </a:r>
            <a:r>
              <a:rPr lang="en-US" altLang="en-US" sz="2400">
                <a:latin typeface="Times New Roman" panose="02020603050405020304" pitchFamily="18" charset="0"/>
              </a:rPr>
              <a:t>in him. </a:t>
            </a:r>
          </a:p>
          <a:p>
            <a:pPr eaLnBrk="1" hangingPunct="1">
              <a:lnSpc>
                <a:spcPct val="90000"/>
              </a:lnSpc>
            </a:pPr>
            <a:r>
              <a:rPr lang="en-US" altLang="en-US" sz="2400">
                <a:latin typeface="Times New Roman" panose="02020603050405020304" pitchFamily="18" charset="0"/>
              </a:rPr>
              <a:t>Similarly </a:t>
            </a:r>
            <a:r>
              <a:rPr lang="en-US" altLang="en-US" sz="2400" i="1">
                <a:latin typeface="Times New Roman" panose="02020603050405020304" pitchFamily="18" charset="0"/>
              </a:rPr>
              <a:t>only when companies maintain </a:t>
            </a:r>
            <a:r>
              <a:rPr lang="en-US" altLang="en-US" sz="2400">
                <a:latin typeface="Times New Roman" panose="02020603050405020304" pitchFamily="18" charset="0"/>
              </a:rPr>
              <a:t>some degree of </a:t>
            </a:r>
            <a:r>
              <a:rPr lang="en-US" altLang="en-US" sz="2400" i="1">
                <a:latin typeface="Times New Roman" panose="02020603050405020304" pitchFamily="18" charset="0"/>
              </a:rPr>
              <a:t>confidentiality </a:t>
            </a:r>
            <a:r>
              <a:rPr lang="en-US" altLang="en-US" sz="2400">
                <a:latin typeface="Times New Roman" panose="02020603050405020304" pitchFamily="18" charset="0"/>
              </a:rPr>
              <a:t>concerning their products, the benefits of </a:t>
            </a:r>
            <a:r>
              <a:rPr lang="en-US" altLang="en-US" sz="2400" i="1">
                <a:latin typeface="Times New Roman" panose="02020603050405020304" pitchFamily="18" charset="0"/>
              </a:rPr>
              <a:t>competitiveness </a:t>
            </a:r>
            <a:r>
              <a:rPr lang="en-US" altLang="en-US" sz="2400">
                <a:latin typeface="Times New Roman" panose="02020603050405020304" pitchFamily="18" charset="0"/>
              </a:rPr>
              <a:t>within a free market are </a:t>
            </a:r>
            <a:r>
              <a:rPr lang="en-US" altLang="en-US" sz="2400" i="1">
                <a:latin typeface="Times New Roman" panose="02020603050405020304" pitchFamily="18" charset="0"/>
              </a:rPr>
              <a:t>promoted</a:t>
            </a:r>
            <a:r>
              <a:rPr lang="en-US" altLang="en-US" sz="2400">
                <a:latin typeface="Times New Roman" panose="02020603050405020304" pitchFamily="18" charset="0"/>
              </a:rPr>
              <a:t>. </a:t>
            </a:r>
          </a:p>
          <a:p>
            <a:pPr eaLnBrk="1" hangingPunct="1">
              <a:lnSpc>
                <a:spcPct val="90000"/>
              </a:lnSpc>
            </a:pPr>
            <a:endParaRPr lang="en-US" altLang="en-US" sz="2400">
              <a:latin typeface="Times New Roman" panose="02020603050405020304" pitchFamily="18"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ECFB0E5-B34D-1F06-D3E9-C3381DF1F9D4}"/>
              </a:ext>
            </a:extLst>
          </p:cNvPr>
          <p:cNvSpPr>
            <a:spLocks noGrp="1" noChangeArrowheads="1"/>
          </p:cNvSpPr>
          <p:nvPr>
            <p:ph type="title"/>
          </p:nvPr>
        </p:nvSpPr>
        <p:spPr/>
        <p:txBody>
          <a:bodyPr/>
          <a:lstStyle/>
          <a:p>
            <a:pPr eaLnBrk="1" hangingPunct="1"/>
            <a:r>
              <a:rPr lang="en-US" altLang="en-US" sz="3800" b="1">
                <a:solidFill>
                  <a:schemeClr val="tx1"/>
                </a:solidFill>
              </a:rPr>
              <a:t>Effect of Change of Job on Confidentiality</a:t>
            </a:r>
          </a:p>
        </p:txBody>
      </p:sp>
      <p:sp>
        <p:nvSpPr>
          <p:cNvPr id="59395" name="Rectangle 3">
            <a:extLst>
              <a:ext uri="{FF2B5EF4-FFF2-40B4-BE49-F238E27FC236}">
                <a16:creationId xmlns:a16="http://schemas.microsoft.com/office/drawing/2014/main" id="{69EDDA7D-94C0-26F0-433F-F7DC52C5A7B0}"/>
              </a:ext>
            </a:extLst>
          </p:cNvPr>
          <p:cNvSpPr>
            <a:spLocks noGrp="1" noChangeArrowheads="1"/>
          </p:cNvSpPr>
          <p:nvPr>
            <p:ph type="body" idx="1"/>
          </p:nvPr>
        </p:nvSpPr>
        <p:spPr/>
        <p:txBody>
          <a:bodyPr/>
          <a:lstStyle/>
          <a:p>
            <a:pPr eaLnBrk="1" hangingPunct="1">
              <a:buFont typeface="Wingdings" panose="05000000000000000000" pitchFamily="2" charset="2"/>
              <a:buNone/>
            </a:pPr>
            <a:endParaRPr lang="en-US" altLang="en-US"/>
          </a:p>
          <a:p>
            <a:pPr eaLnBrk="1" hangingPunct="1"/>
            <a:r>
              <a:rPr lang="en-US" altLang="en-US" sz="2800">
                <a:latin typeface="Times New Roman" panose="02020603050405020304" pitchFamily="18" charset="0"/>
              </a:rPr>
              <a:t>Employees are </a:t>
            </a:r>
            <a:r>
              <a:rPr lang="en-US" altLang="en-US" sz="2800" i="1">
                <a:latin typeface="Times New Roman" panose="02020603050405020304" pitchFamily="18" charset="0"/>
              </a:rPr>
              <a:t>obliged </a:t>
            </a:r>
            <a:r>
              <a:rPr lang="en-US" altLang="en-US" sz="2800">
                <a:latin typeface="Times New Roman" panose="02020603050405020304" pitchFamily="18" charset="0"/>
              </a:rPr>
              <a:t>to protect confidential information regarding former employment, </a:t>
            </a:r>
            <a:r>
              <a:rPr lang="en-US" altLang="en-US" sz="2800" i="1">
                <a:latin typeface="Times New Roman" panose="02020603050405020304" pitchFamily="18" charset="0"/>
              </a:rPr>
              <a:t>after a change of job. </a:t>
            </a:r>
            <a:endParaRPr lang="en-US" altLang="en-US" sz="2800">
              <a:latin typeface="Times New Roman" panose="02020603050405020304" pitchFamily="18" charset="0"/>
            </a:endParaRPr>
          </a:p>
          <a:p>
            <a:pPr eaLnBrk="1" hangingPunct="1"/>
            <a:r>
              <a:rPr lang="en-US" altLang="en-US" sz="2800">
                <a:latin typeface="Times New Roman" panose="02020603050405020304" pitchFamily="18" charset="0"/>
              </a:rPr>
              <a:t>The </a:t>
            </a:r>
            <a:r>
              <a:rPr lang="en-US" altLang="en-US" sz="2800" i="1">
                <a:latin typeface="Times New Roman" panose="02020603050405020304" pitchFamily="18" charset="0"/>
              </a:rPr>
              <a:t>confidentiality trust </a:t>
            </a:r>
            <a:r>
              <a:rPr lang="en-US" altLang="en-US" sz="2800">
                <a:latin typeface="Times New Roman" panose="02020603050405020304" pitchFamily="18" charset="0"/>
              </a:rPr>
              <a:t>between employer and employee </a:t>
            </a:r>
            <a:r>
              <a:rPr lang="en-US" altLang="en-US" sz="2800" i="1">
                <a:latin typeface="Times New Roman" panose="02020603050405020304" pitchFamily="18" charset="0"/>
              </a:rPr>
              <a:t>continues beyond </a:t>
            </a:r>
            <a:r>
              <a:rPr lang="en-US" altLang="en-US" sz="2800">
                <a:latin typeface="Times New Roman" panose="02020603050405020304" pitchFamily="18" charset="0"/>
              </a:rPr>
              <a:t>the period of employment. </a:t>
            </a:r>
          </a:p>
          <a:p>
            <a:pPr eaLnBrk="1" hangingPunct="1"/>
            <a:endParaRPr lang="en-US" altLang="en-US" sz="28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CE12-55A2-48D5-97A3-659CA45D844F}"/>
              </a:ext>
            </a:extLst>
          </p:cNvPr>
          <p:cNvSpPr>
            <a:spLocks noGrp="1"/>
          </p:cNvSpPr>
          <p:nvPr>
            <p:ph type="title"/>
          </p:nvPr>
        </p:nvSpPr>
        <p:spPr/>
        <p:txBody>
          <a:bodyPr>
            <a:normAutofit/>
          </a:bodyPr>
          <a:lstStyle/>
          <a:p>
            <a:pPr algn="ctr"/>
            <a:r>
              <a:rPr lang="en-GB" sz="2800" b="1" dirty="0">
                <a:latin typeface="+mn-lt"/>
              </a:rPr>
              <a:t>MORAL DILEMMA</a:t>
            </a:r>
            <a:br>
              <a:rPr lang="en-GB" sz="2800" b="1" dirty="0"/>
            </a:br>
            <a:endParaRPr lang="en-IN" sz="2800" b="1" dirty="0"/>
          </a:p>
        </p:txBody>
      </p:sp>
      <p:sp>
        <p:nvSpPr>
          <p:cNvPr id="3" name="Content Placeholder 2">
            <a:extLst>
              <a:ext uri="{FF2B5EF4-FFF2-40B4-BE49-F238E27FC236}">
                <a16:creationId xmlns:a16="http://schemas.microsoft.com/office/drawing/2014/main" id="{BC755039-0E66-4838-B600-BC94F3EA9E31}"/>
              </a:ext>
            </a:extLst>
          </p:cNvPr>
          <p:cNvSpPr>
            <a:spLocks noGrp="1"/>
          </p:cNvSpPr>
          <p:nvPr>
            <p:ph idx="1"/>
          </p:nvPr>
        </p:nvSpPr>
        <p:spPr>
          <a:xfrm>
            <a:off x="838200" y="1825625"/>
            <a:ext cx="11092962" cy="4351338"/>
          </a:xfrm>
        </p:spPr>
        <p:txBody>
          <a:bodyPr>
            <a:normAutofit lnSpcReduction="10000"/>
          </a:bodyPr>
          <a:lstStyle/>
          <a:p>
            <a:pPr marL="0" indent="0">
              <a:buNone/>
            </a:pPr>
            <a:r>
              <a:rPr lang="en-GB" dirty="0"/>
              <a:t>Definition</a:t>
            </a:r>
          </a:p>
          <a:p>
            <a:pPr marL="0" indent="0" algn="just">
              <a:buNone/>
            </a:pPr>
            <a:r>
              <a:rPr lang="en-GB" dirty="0"/>
              <a:t>Dilemmas are situations in which moral reasons come into conflict, or in which the application of moral values are problems, and one is not clear of the immediate choice or solution of the problems.</a:t>
            </a:r>
          </a:p>
          <a:p>
            <a:pPr marL="0" indent="0" algn="just">
              <a:buNone/>
            </a:pPr>
            <a:r>
              <a:rPr lang="en-GB" dirty="0"/>
              <a:t>Moral reasons could be rights, duties, goods or obligations. These situations do not mean that things had gone wrong, but they only indicate the presence of moral complexity. This makes the decision making complex. For example, a person promised to meet a friend and dine, but he has to help his uncle who is involved in an accident — one has to fix the priority.</a:t>
            </a:r>
          </a:p>
          <a:p>
            <a:pPr lvl="1" algn="just"/>
            <a:r>
              <a:rPr lang="en-GB" dirty="0"/>
              <a:t>There are some difficulties in arriving at the solution to the problems, in dilemma. The three complex situations leading to moral dilemmas are:</a:t>
            </a:r>
          </a:p>
        </p:txBody>
      </p:sp>
    </p:spTree>
    <p:extLst>
      <p:ext uri="{BB962C8B-B14F-4D97-AF65-F5344CB8AC3E}">
        <p14:creationId xmlns:p14="http://schemas.microsoft.com/office/powerpoint/2010/main" val="69196362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8FDFB09-73D6-47D5-814F-6498431B7FBA}"/>
              </a:ext>
            </a:extLst>
          </p:cNvPr>
          <p:cNvSpPr>
            <a:spLocks noGrp="1" noChangeArrowheads="1"/>
          </p:cNvSpPr>
          <p:nvPr>
            <p:ph type="title"/>
          </p:nvPr>
        </p:nvSpPr>
        <p:spPr/>
        <p:txBody>
          <a:bodyPr/>
          <a:lstStyle/>
          <a:p>
            <a:pPr eaLnBrk="1" hangingPunct="1"/>
            <a:r>
              <a:rPr lang="en-US" altLang="en-US" sz="3800" b="1">
                <a:solidFill>
                  <a:schemeClr val="tx1"/>
                </a:solidFill>
              </a:rPr>
              <a:t>Conflict of Interest</a:t>
            </a:r>
            <a:r>
              <a:rPr lang="en-US" altLang="en-US" sz="3800" b="1"/>
              <a:t> </a:t>
            </a:r>
            <a:br>
              <a:rPr lang="en-US" altLang="en-US" sz="3800"/>
            </a:br>
            <a:endParaRPr lang="en-US" altLang="en-US" sz="3800"/>
          </a:p>
        </p:txBody>
      </p:sp>
      <p:sp>
        <p:nvSpPr>
          <p:cNvPr id="60419" name="Rectangle 3">
            <a:extLst>
              <a:ext uri="{FF2B5EF4-FFF2-40B4-BE49-F238E27FC236}">
                <a16:creationId xmlns:a16="http://schemas.microsoft.com/office/drawing/2014/main" id="{C5B906B4-E6F3-C3F7-604A-A505D036C0EF}"/>
              </a:ext>
            </a:extLst>
          </p:cNvPr>
          <p:cNvSpPr>
            <a:spLocks noGrp="1" noChangeArrowheads="1"/>
          </p:cNvSpPr>
          <p:nvPr>
            <p:ph type="body" idx="1"/>
          </p:nvPr>
        </p:nvSpPr>
        <p:spPr>
          <a:xfrm>
            <a:off x="1981200" y="1066800"/>
            <a:ext cx="8229600" cy="4525963"/>
          </a:xfrm>
        </p:spPr>
        <p:txBody>
          <a:bodyPr/>
          <a:lstStyle/>
          <a:p>
            <a:pPr eaLnBrk="1" hangingPunct="1">
              <a:lnSpc>
                <a:spcPct val="80000"/>
              </a:lnSpc>
            </a:pPr>
            <a:endParaRPr lang="en-US" altLang="en-US" sz="2500"/>
          </a:p>
          <a:p>
            <a:pPr eaLnBrk="1" hangingPunct="1">
              <a:lnSpc>
                <a:spcPct val="80000"/>
              </a:lnSpc>
              <a:buFont typeface="Wingdings" panose="05000000000000000000" pitchFamily="2" charset="2"/>
              <a:buNone/>
            </a:pPr>
            <a:r>
              <a:rPr lang="en-US" altLang="en-US" sz="2400">
                <a:latin typeface="Times New Roman" panose="02020603050405020304" pitchFamily="18" charset="0"/>
              </a:rPr>
              <a:t>Conflict of Interest arises when two conditions are met </a:t>
            </a:r>
          </a:p>
          <a:p>
            <a:pPr eaLnBrk="1" hangingPunct="1">
              <a:lnSpc>
                <a:spcPct val="80000"/>
              </a:lnSpc>
            </a:pPr>
            <a:r>
              <a:rPr lang="en-US" altLang="en-US" sz="2400">
                <a:latin typeface="Times New Roman" panose="02020603050405020304" pitchFamily="18" charset="0"/>
              </a:rPr>
              <a:t> The professional is in a relationship or a role that requires exercising good judgment on behalf of the interests of an employer or client and </a:t>
            </a:r>
          </a:p>
          <a:p>
            <a:pPr eaLnBrk="1" hangingPunct="1">
              <a:lnSpc>
                <a:spcPct val="80000"/>
              </a:lnSpc>
            </a:pPr>
            <a:endParaRPr lang="en-US" altLang="en-US" sz="2400">
              <a:latin typeface="Times New Roman" panose="02020603050405020304" pitchFamily="18" charset="0"/>
            </a:endParaRPr>
          </a:p>
          <a:p>
            <a:pPr eaLnBrk="1" hangingPunct="1">
              <a:lnSpc>
                <a:spcPct val="80000"/>
              </a:lnSpc>
            </a:pPr>
            <a:r>
              <a:rPr lang="en-US" altLang="en-US" sz="2400">
                <a:latin typeface="Times New Roman" panose="02020603050405020304" pitchFamily="18" charset="0"/>
              </a:rPr>
              <a:t>The professional has some additional or side interest that could threaten good judgment in serving the interests of the employee or client. E.g. When an engineer is paid based on a percentage of the cost of the design and there is no incentive for him to cut costs- The distrust caused by this situation compromises the engineer’s ability to cut costs and calls into question his judgment. </a:t>
            </a:r>
          </a:p>
          <a:p>
            <a:pPr eaLnBrk="1" hangingPunct="1">
              <a:lnSpc>
                <a:spcPct val="80000"/>
              </a:lnSpc>
            </a:pPr>
            <a:endParaRPr lang="en-US" altLang="en-US" sz="2400">
              <a:latin typeface="Times New Roman" panose="02020603050405020304" pitchFamily="18" charset="0"/>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E554338-7BC5-B45E-B355-EEAD26E366D0}"/>
              </a:ext>
            </a:extLst>
          </p:cNvPr>
          <p:cNvSpPr>
            <a:spLocks noGrp="1" noChangeArrowheads="1"/>
          </p:cNvSpPr>
          <p:nvPr>
            <p:ph type="title"/>
          </p:nvPr>
        </p:nvSpPr>
        <p:spPr/>
        <p:txBody>
          <a:bodyPr/>
          <a:lstStyle/>
          <a:p>
            <a:pPr eaLnBrk="1" hangingPunct="1"/>
            <a:r>
              <a:rPr lang="en-US" altLang="en-US" sz="3800" b="1">
                <a:solidFill>
                  <a:schemeClr val="tx1"/>
                </a:solidFill>
              </a:rPr>
              <a:t>Conflict of Interest created by Interest in other companies</a:t>
            </a:r>
          </a:p>
        </p:txBody>
      </p:sp>
      <p:sp>
        <p:nvSpPr>
          <p:cNvPr id="61443" name="Rectangle 3">
            <a:extLst>
              <a:ext uri="{FF2B5EF4-FFF2-40B4-BE49-F238E27FC236}">
                <a16:creationId xmlns:a16="http://schemas.microsoft.com/office/drawing/2014/main" id="{64AE8679-E0C2-9B07-4AB2-E2F9833DEC60}"/>
              </a:ext>
            </a:extLst>
          </p:cNvPr>
          <p:cNvSpPr>
            <a:spLocks noGrp="1" noChangeArrowheads="1"/>
          </p:cNvSpPr>
          <p:nvPr>
            <p:ph type="body" idx="1"/>
          </p:nvPr>
        </p:nvSpPr>
        <p:spPr/>
        <p:txBody>
          <a:bodyPr/>
          <a:lstStyle/>
          <a:p>
            <a:pPr eaLnBrk="1" hangingPunct="1"/>
            <a:r>
              <a:rPr lang="en-US" altLang="en-US" sz="2400">
                <a:latin typeface="Times New Roman" panose="02020603050405020304" pitchFamily="18" charset="0"/>
              </a:rPr>
              <a:t>When one works actually for the competitor or subcontractor as an employee or consultant. </a:t>
            </a:r>
          </a:p>
          <a:p>
            <a:pPr eaLnBrk="1" hangingPunct="1"/>
            <a:r>
              <a:rPr lang="en-US" altLang="en-US" sz="2400">
                <a:latin typeface="Times New Roman" panose="02020603050405020304" pitchFamily="18" charset="0"/>
              </a:rPr>
              <a:t>Having partial ownership or substantial stock holdings in the competitor’s business. </a:t>
            </a:r>
          </a:p>
          <a:p>
            <a:pPr eaLnBrk="1" hangingPunct="1"/>
            <a:r>
              <a:rPr lang="en-US" altLang="en-US" sz="2400">
                <a:latin typeface="Times New Roman" panose="02020603050405020304" pitchFamily="18" charset="0"/>
              </a:rPr>
              <a:t>It may not arise by merely having a spouse working for sub-contractor to one’s company, but it will arise if one’s job also includes granting contracts to that subcontractor </a:t>
            </a:r>
          </a:p>
          <a:p>
            <a:pPr eaLnBrk="1" hangingPunct="1"/>
            <a:endParaRPr lang="en-US" altLang="en-US" sz="2400">
              <a:latin typeface="Times New Roman" panose="02020603050405020304" pitchFamily="18" charset="0"/>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F5912BF-2384-28C0-7EDB-8C1D44BD8E34}"/>
              </a:ext>
            </a:extLst>
          </p:cNvPr>
          <p:cNvSpPr>
            <a:spLocks noGrp="1" noChangeArrowheads="1"/>
          </p:cNvSpPr>
          <p:nvPr>
            <p:ph type="title"/>
          </p:nvPr>
        </p:nvSpPr>
        <p:spPr/>
        <p:txBody>
          <a:bodyPr/>
          <a:lstStyle/>
          <a:p>
            <a:pPr eaLnBrk="1" hangingPunct="1"/>
            <a:r>
              <a:rPr lang="en-US" altLang="en-US" sz="3200" b="1">
                <a:solidFill>
                  <a:schemeClr val="tx1"/>
                </a:solidFill>
                <a:latin typeface="Times New Roman" panose="02020603050405020304" pitchFamily="18" charset="0"/>
              </a:rPr>
              <a:t>Conflicts of Interest created by Insider information</a:t>
            </a:r>
          </a:p>
        </p:txBody>
      </p:sp>
      <p:sp>
        <p:nvSpPr>
          <p:cNvPr id="62467" name="Rectangle 3">
            <a:extLst>
              <a:ext uri="{FF2B5EF4-FFF2-40B4-BE49-F238E27FC236}">
                <a16:creationId xmlns:a16="http://schemas.microsoft.com/office/drawing/2014/main" id="{F83BDA5D-2872-0245-44B2-EFD4E88578BA}"/>
              </a:ext>
            </a:extLst>
          </p:cNvPr>
          <p:cNvSpPr>
            <a:spLocks noGrp="1" noChangeArrowheads="1"/>
          </p:cNvSpPr>
          <p:nvPr>
            <p:ph type="body" idx="1"/>
          </p:nvPr>
        </p:nvSpPr>
        <p:spPr/>
        <p:txBody>
          <a:bodyPr/>
          <a:lstStyle/>
          <a:p>
            <a:pPr eaLnBrk="1" hangingPunct="1"/>
            <a:r>
              <a:rPr lang="en-US" altLang="en-US" sz="2800">
                <a:latin typeface="Times New Roman" panose="02020603050405020304" pitchFamily="18" charset="0"/>
              </a:rPr>
              <a:t>Using inside information to set-up a business opportunity for oneself or family or friends. </a:t>
            </a:r>
          </a:p>
          <a:p>
            <a:pPr eaLnBrk="1" hangingPunct="1"/>
            <a:r>
              <a:rPr lang="en-US" altLang="en-US" sz="2800">
                <a:latin typeface="Times New Roman" panose="02020603050405020304" pitchFamily="18" charset="0"/>
              </a:rPr>
              <a:t>Buying stock in the company for which one works is not objectionable but it should be based on the same information available to the public. </a:t>
            </a:r>
          </a:p>
          <a:p>
            <a:pPr eaLnBrk="1" hangingPunct="1"/>
            <a:endParaRPr lang="en-US" altLang="en-US" sz="2800">
              <a:latin typeface="Times New Roman" panose="02020603050405020304" pitchFamily="18" charset="0"/>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BF74A98-6753-CCCA-D10A-2F4A4D65A34B}"/>
              </a:ext>
            </a:extLst>
          </p:cNvPr>
          <p:cNvSpPr>
            <a:spLocks noGrp="1" noChangeArrowheads="1"/>
          </p:cNvSpPr>
          <p:nvPr>
            <p:ph type="title"/>
          </p:nvPr>
        </p:nvSpPr>
        <p:spPr/>
        <p:txBody>
          <a:bodyPr/>
          <a:lstStyle/>
          <a:p>
            <a:pPr eaLnBrk="1" hangingPunct="1"/>
            <a:r>
              <a:rPr lang="en-US" altLang="en-US" sz="3600" b="1">
                <a:solidFill>
                  <a:schemeClr val="tx1"/>
                </a:solidFill>
                <a:latin typeface="Times New Roman" panose="02020603050405020304" pitchFamily="18" charset="0"/>
              </a:rPr>
              <a:t>Avoiding Conflicts Of Interests</a:t>
            </a:r>
          </a:p>
        </p:txBody>
      </p:sp>
      <p:sp>
        <p:nvSpPr>
          <p:cNvPr id="63491" name="Rectangle 3">
            <a:extLst>
              <a:ext uri="{FF2B5EF4-FFF2-40B4-BE49-F238E27FC236}">
                <a16:creationId xmlns:a16="http://schemas.microsoft.com/office/drawing/2014/main" id="{F3111847-7085-8211-76F1-949744D344AB}"/>
              </a:ext>
            </a:extLst>
          </p:cNvPr>
          <p:cNvSpPr>
            <a:spLocks noGrp="1" noChangeArrowheads="1"/>
          </p:cNvSpPr>
          <p:nvPr>
            <p:ph type="body" idx="1"/>
          </p:nvPr>
        </p:nvSpPr>
        <p:spPr/>
        <p:txBody>
          <a:bodyPr/>
          <a:lstStyle/>
          <a:p>
            <a:pPr eaLnBrk="1" hangingPunct="1"/>
            <a:r>
              <a:rPr lang="en-US" altLang="en-US" sz="2800">
                <a:latin typeface="Times New Roman" panose="02020603050405020304" pitchFamily="18" charset="0"/>
              </a:rPr>
              <a:t>Taking guidance from Company Policy </a:t>
            </a:r>
          </a:p>
          <a:p>
            <a:pPr eaLnBrk="1" hangingPunct="1"/>
            <a:r>
              <a:rPr lang="en-US" altLang="en-US" sz="2800">
                <a:latin typeface="Times New Roman" panose="02020603050405020304" pitchFamily="18" charset="0"/>
              </a:rPr>
              <a:t>In the absence of such a policy taking a second opinion from a coworker or manager. This gives an impression that there no intension on the part of the engineer to hide anything </a:t>
            </a:r>
          </a:p>
          <a:p>
            <a:pPr eaLnBrk="1" hangingPunct="1"/>
            <a:endParaRPr lang="en-US" altLang="en-US" sz="2800">
              <a:latin typeface="Times New Roman" panose="02020603050405020304" pitchFamily="18" charset="0"/>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7C059CC-1A6B-9ACE-9222-D8DD94E783D7}"/>
              </a:ext>
            </a:extLst>
          </p:cNvPr>
          <p:cNvSpPr>
            <a:spLocks noGrp="1" noChangeArrowheads="1"/>
          </p:cNvSpPr>
          <p:nvPr>
            <p:ph type="title"/>
          </p:nvPr>
        </p:nvSpPr>
        <p:spPr/>
        <p:txBody>
          <a:bodyPr/>
          <a:lstStyle/>
          <a:p>
            <a:pPr eaLnBrk="1" hangingPunct="1"/>
            <a:r>
              <a:rPr lang="en-US" altLang="en-US" sz="3200">
                <a:solidFill>
                  <a:schemeClr val="tx1"/>
                </a:solidFill>
                <a:latin typeface="Times New Roman" panose="02020603050405020304" pitchFamily="18" charset="0"/>
              </a:rPr>
              <a:t>People Committing Occupational Crimes</a:t>
            </a:r>
          </a:p>
        </p:txBody>
      </p:sp>
      <p:sp>
        <p:nvSpPr>
          <p:cNvPr id="64515" name="Rectangle 3">
            <a:extLst>
              <a:ext uri="{FF2B5EF4-FFF2-40B4-BE49-F238E27FC236}">
                <a16:creationId xmlns:a16="http://schemas.microsoft.com/office/drawing/2014/main" id="{9E20633B-E2C1-C924-84BA-D2A947EB10A0}"/>
              </a:ext>
            </a:extLst>
          </p:cNvPr>
          <p:cNvSpPr>
            <a:spLocks noGrp="1" noChangeArrowheads="1"/>
          </p:cNvSpPr>
          <p:nvPr>
            <p:ph type="body" idx="1"/>
          </p:nvPr>
        </p:nvSpPr>
        <p:spPr>
          <a:xfrm>
            <a:off x="1828800" y="1143000"/>
            <a:ext cx="8229600" cy="4530725"/>
          </a:xfrm>
        </p:spPr>
        <p:txBody>
          <a:bodyPr/>
          <a:lstStyle/>
          <a:p>
            <a:pPr eaLnBrk="1" hangingPunct="1"/>
            <a:r>
              <a:rPr lang="en-US" altLang="en-US"/>
              <a:t> </a:t>
            </a:r>
            <a:r>
              <a:rPr lang="en-US" altLang="en-US" sz="2800">
                <a:latin typeface="Times New Roman" panose="02020603050405020304" pitchFamily="18" charset="0"/>
              </a:rPr>
              <a:t>Usually have high standard of education </a:t>
            </a:r>
          </a:p>
          <a:p>
            <a:pPr eaLnBrk="1" hangingPunct="1"/>
            <a:r>
              <a:rPr lang="en-US" altLang="en-US" sz="2800">
                <a:latin typeface="Times New Roman" panose="02020603050405020304" pitchFamily="18" charset="0"/>
              </a:rPr>
              <a:t> From a non-criminal family background </a:t>
            </a:r>
          </a:p>
          <a:p>
            <a:pPr eaLnBrk="1" hangingPunct="1"/>
            <a:r>
              <a:rPr lang="en-US" altLang="en-US" sz="2800">
                <a:latin typeface="Times New Roman" panose="02020603050405020304" pitchFamily="18" charset="0"/>
              </a:rPr>
              <a:t> Middle class male around 27 years of age (70% of the time) with no previous history </a:t>
            </a:r>
          </a:p>
          <a:p>
            <a:pPr eaLnBrk="1" hangingPunct="1"/>
            <a:r>
              <a:rPr lang="en-US" altLang="en-US" sz="2800">
                <a:latin typeface="Times New Roman" panose="02020603050405020304" pitchFamily="18" charset="0"/>
              </a:rPr>
              <a:t> No involvement in drug or alcohol abuse </a:t>
            </a:r>
          </a:p>
          <a:p>
            <a:pPr eaLnBrk="1" hangingPunct="1"/>
            <a:r>
              <a:rPr lang="en-US" altLang="en-US" sz="2800">
                <a:latin typeface="Times New Roman" panose="02020603050405020304" pitchFamily="18" charset="0"/>
              </a:rPr>
              <a:t> Those who had troublesome life experience in the childhood (Blum)</a:t>
            </a:r>
            <a:r>
              <a:rPr lang="en-US" altLang="en-US"/>
              <a:t> </a:t>
            </a:r>
          </a:p>
          <a:p>
            <a:pPr eaLnBrk="1" hangingPunct="1">
              <a:buFont typeface="Wingdings" panose="05000000000000000000" pitchFamily="2" charset="2"/>
              <a:buNone/>
            </a:pPr>
            <a:endParaRPr lang="en-US" alt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B6B8-3FA5-4D19-1E86-AA78284559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CD1F247-78DC-0D6C-B055-AE31265C6D7F}"/>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70041518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Issues</a:t>
            </a:r>
          </a:p>
        </p:txBody>
      </p:sp>
      <p:sp>
        <p:nvSpPr>
          <p:cNvPr id="3" name="Content Placeholder 2"/>
          <p:cNvSpPr>
            <a:spLocks noGrp="1"/>
          </p:cNvSpPr>
          <p:nvPr>
            <p:ph idx="1"/>
          </p:nvPr>
        </p:nvSpPr>
        <p:spPr/>
        <p:txBody>
          <a:bodyPr>
            <a:normAutofit fontScale="92500" lnSpcReduction="20000"/>
          </a:bodyPr>
          <a:lstStyle/>
          <a:p>
            <a:r>
              <a:rPr lang="en-US" dirty="0"/>
              <a:t>Multinational Corporations </a:t>
            </a:r>
          </a:p>
          <a:p>
            <a:r>
              <a:rPr lang="en-US" dirty="0"/>
              <a:t>Environmental Ethics </a:t>
            </a:r>
          </a:p>
          <a:p>
            <a:r>
              <a:rPr lang="en-US" dirty="0"/>
              <a:t>Computer Ethics</a:t>
            </a:r>
          </a:p>
          <a:p>
            <a:r>
              <a:rPr lang="en-US" dirty="0"/>
              <a:t> Weapons Development </a:t>
            </a:r>
          </a:p>
          <a:p>
            <a:r>
              <a:rPr lang="en-US" dirty="0"/>
              <a:t>Engineers as Managers </a:t>
            </a:r>
          </a:p>
          <a:p>
            <a:r>
              <a:rPr lang="en-US" dirty="0"/>
              <a:t>Consulting Engineers </a:t>
            </a:r>
          </a:p>
          <a:p>
            <a:r>
              <a:rPr lang="en-US" dirty="0"/>
              <a:t>Engineers as Expert Witnesses and Advisors</a:t>
            </a:r>
          </a:p>
          <a:p>
            <a:r>
              <a:rPr lang="en-US" dirty="0"/>
              <a:t>Moral Leadership</a:t>
            </a:r>
          </a:p>
          <a:p>
            <a:r>
              <a:rPr lang="en-US" dirty="0"/>
              <a:t>Code of Conduct </a:t>
            </a:r>
          </a:p>
          <a:p>
            <a:r>
              <a:rPr lang="en-US" dirty="0"/>
              <a:t>Corporate Social Responsibility.</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Globalization</a:t>
            </a:r>
            <a:r>
              <a:rPr lang="en-US" altLang="en-US"/>
              <a:t>	</a:t>
            </a:r>
          </a:p>
        </p:txBody>
      </p:sp>
      <p:sp>
        <p:nvSpPr>
          <p:cNvPr id="241667" name="Content Placeholder 2"/>
          <p:cNvSpPr>
            <a:spLocks noGrp="1"/>
          </p:cNvSpPr>
          <p:nvPr>
            <p:ph idx="4294967295"/>
          </p:nvPr>
        </p:nvSpPr>
        <p:spPr>
          <a:xfrm>
            <a:off x="1952596" y="1643051"/>
            <a:ext cx="8229600" cy="4530725"/>
          </a:xfrm>
        </p:spPr>
        <p:txBody>
          <a:bodyPr/>
          <a:lstStyle/>
          <a:p>
            <a:pPr marL="273050" indent="-273050"/>
            <a:r>
              <a:rPr lang="en-US" altLang="en-US" dirty="0"/>
              <a:t>Means </a:t>
            </a:r>
            <a:r>
              <a:rPr lang="en-US" altLang="en-US" dirty="0">
                <a:solidFill>
                  <a:schemeClr val="tx2"/>
                </a:solidFill>
              </a:rPr>
              <a:t>integration of countries thro’ commerce</a:t>
            </a:r>
            <a:r>
              <a:rPr lang="en-US" altLang="en-US" dirty="0"/>
              <a:t>, transfer of technology and exchange of information and culture.</a:t>
            </a:r>
          </a:p>
          <a:p>
            <a:pPr marL="273050" indent="-273050"/>
            <a:r>
              <a:rPr lang="en-US" altLang="en-US" dirty="0">
                <a:solidFill>
                  <a:schemeClr val="tx2"/>
                </a:solidFill>
              </a:rPr>
              <a:t>Includes acting together and interacting economies through trade</a:t>
            </a:r>
            <a:r>
              <a:rPr lang="en-US" altLang="en-US" dirty="0"/>
              <a:t>, investment, loan, development schemes and capital across countries.</a:t>
            </a:r>
          </a:p>
          <a:p>
            <a:pPr marL="273050" indent="-273050"/>
            <a:endParaRPr lang="en-US" alt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idx="4294967295"/>
          </p:nvPr>
        </p:nvSpPr>
        <p:spPr>
          <a:xfrm>
            <a:off x="2238348" y="285728"/>
            <a:ext cx="7239000" cy="685800"/>
          </a:xfrm>
        </p:spPr>
        <p:txBody>
          <a:bodyPr vert="horz" lIns="0" tIns="45720" rIns="0" bIns="0" rtlCol="0" anchor="b">
            <a:normAutofit/>
          </a:bodyPr>
          <a:lstStyle/>
          <a:p>
            <a:pPr eaLnBrk="1" hangingPunct="1"/>
            <a:r>
              <a:rPr lang="en-US" altLang="en-US" sz="3700" dirty="0"/>
              <a:t>1.Multinational corporations</a:t>
            </a:r>
          </a:p>
        </p:txBody>
      </p:sp>
      <p:sp>
        <p:nvSpPr>
          <p:cNvPr id="11267" name="Content Placeholder 2"/>
          <p:cNvSpPr>
            <a:spLocks noGrp="1"/>
          </p:cNvSpPr>
          <p:nvPr>
            <p:ph idx="4294967295"/>
          </p:nvPr>
        </p:nvSpPr>
        <p:spPr>
          <a:xfrm>
            <a:off x="1809721" y="1142984"/>
            <a:ext cx="8405813" cy="4529138"/>
          </a:xfrm>
        </p:spPr>
        <p:txBody>
          <a:bodyPr>
            <a:normAutofit lnSpcReduction="10000"/>
          </a:bodyPr>
          <a:lstStyle/>
          <a:p>
            <a:pPr marL="273050" indent="-273050">
              <a:defRPr/>
            </a:pPr>
            <a:r>
              <a:rPr lang="en-US" altLang="en-US" dirty="0">
                <a:latin typeface="Times New Roman" panose="02020603050405020304" pitchFamily="18" charset="0"/>
              </a:rPr>
              <a:t>Organizations </a:t>
            </a:r>
            <a:r>
              <a:rPr lang="en-US" altLang="en-US" dirty="0">
                <a:solidFill>
                  <a:schemeClr val="tx2"/>
                </a:solidFill>
                <a:latin typeface="Times New Roman" panose="02020603050405020304" pitchFamily="18" charset="0"/>
              </a:rPr>
              <a:t>who have established business in more than one country </a:t>
            </a:r>
            <a:r>
              <a:rPr lang="en-US" altLang="en-US" dirty="0">
                <a:latin typeface="Times New Roman" panose="02020603050405020304" pitchFamily="18" charset="0"/>
              </a:rPr>
              <a:t>are called multinational corporations.</a:t>
            </a:r>
          </a:p>
          <a:p>
            <a:pPr marL="273050" indent="-273050">
              <a:defRPr/>
            </a:pPr>
            <a:r>
              <a:rPr lang="en-US" altLang="en-US" dirty="0">
                <a:solidFill>
                  <a:schemeClr val="tx2"/>
                </a:solidFill>
                <a:latin typeface="Times New Roman" panose="02020603050405020304" pitchFamily="18" charset="0"/>
              </a:rPr>
              <a:t>The headquarters are in the home country </a:t>
            </a:r>
            <a:r>
              <a:rPr lang="en-US" altLang="en-US" dirty="0">
                <a:latin typeface="Times New Roman" panose="02020603050405020304" pitchFamily="18" charset="0"/>
              </a:rPr>
              <a:t>and the business is extended in many host countries.</a:t>
            </a:r>
          </a:p>
          <a:p>
            <a:pPr marL="273050" indent="-273050">
              <a:defRPr/>
            </a:pPr>
            <a:r>
              <a:rPr lang="en-US" altLang="en-US" dirty="0">
                <a:latin typeface="Times New Roman" panose="02020603050405020304" pitchFamily="18" charset="0"/>
              </a:rPr>
              <a:t>The western organizations doing business in the less-economically developed countries gain the advantage of inexpensive labor, availability of natural resources, conducive-tax atmosphere.</a:t>
            </a:r>
          </a:p>
          <a:p>
            <a:pPr marL="273050" indent="-273050">
              <a:defRPr/>
            </a:pPr>
            <a:r>
              <a:rPr lang="en-US" altLang="en-US" dirty="0">
                <a:solidFill>
                  <a:schemeClr val="tx2"/>
                </a:solidFill>
                <a:latin typeface="Times New Roman" panose="02020603050405020304" pitchFamily="18" charset="0"/>
              </a:rPr>
              <a:t>The developing countries are also benefited by fresh job opportunities</a:t>
            </a:r>
            <a:r>
              <a:rPr lang="en-US" altLang="en-US" dirty="0">
                <a:latin typeface="Times New Roman" panose="02020603050405020304" pitchFamily="18" charset="0"/>
              </a:rPr>
              <a:t>, jobs with higher remuneration and challenges.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idx="4294967295"/>
          </p:nvPr>
        </p:nvSpPr>
        <p:spPr>
          <a:xfrm>
            <a:off x="2438400" y="0"/>
            <a:ext cx="8229600" cy="1143000"/>
          </a:xfrm>
        </p:spPr>
        <p:txBody>
          <a:bodyPr vert="horz" lIns="0" tIns="45720" rIns="0" bIns="0" rtlCol="0" anchor="b">
            <a:normAutofit/>
          </a:bodyPr>
          <a:lstStyle/>
          <a:p>
            <a:pPr eaLnBrk="1" hangingPunct="1"/>
            <a:r>
              <a:rPr lang="en-US" altLang="en-US" dirty="0"/>
              <a:t>Threats of globalization</a:t>
            </a:r>
          </a:p>
        </p:txBody>
      </p:sp>
      <p:sp>
        <p:nvSpPr>
          <p:cNvPr id="243715" name="Content Placeholder 2"/>
          <p:cNvSpPr>
            <a:spLocks noGrp="1"/>
          </p:cNvSpPr>
          <p:nvPr>
            <p:ph idx="4294967295"/>
          </p:nvPr>
        </p:nvSpPr>
        <p:spPr>
          <a:xfrm>
            <a:off x="1524000" y="1600201"/>
            <a:ext cx="8229600" cy="4525963"/>
          </a:xfrm>
        </p:spPr>
        <p:txBody>
          <a:bodyPr/>
          <a:lstStyle/>
          <a:p>
            <a:pPr marL="273050" indent="-273050"/>
            <a:r>
              <a:rPr lang="en-US" altLang="en-US" dirty="0">
                <a:solidFill>
                  <a:schemeClr val="tx2"/>
                </a:solidFill>
              </a:rPr>
              <a:t>Loss of jobs </a:t>
            </a:r>
            <a:r>
              <a:rPr lang="en-US" altLang="en-US" dirty="0"/>
              <a:t>for the home country.</a:t>
            </a:r>
          </a:p>
          <a:p>
            <a:pPr marL="273050" indent="-273050"/>
            <a:r>
              <a:rPr lang="en-US" altLang="en-US" dirty="0">
                <a:solidFill>
                  <a:schemeClr val="tx2"/>
                </a:solidFill>
              </a:rPr>
              <a:t>Loss or exploitation </a:t>
            </a:r>
            <a:r>
              <a:rPr lang="en-US" altLang="en-US" dirty="0"/>
              <a:t>of natural resources.</a:t>
            </a:r>
          </a:p>
          <a:p>
            <a:pPr marL="273050" indent="-273050"/>
            <a:r>
              <a:rPr lang="en-US" altLang="en-US" dirty="0">
                <a:solidFill>
                  <a:schemeClr val="tx2"/>
                </a:solidFill>
              </a:rPr>
              <a:t>Political instability </a:t>
            </a:r>
            <a:r>
              <a:rPr lang="en-US" altLang="en-US" dirty="0"/>
              <a:t>for the host countries.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4D70B-82DA-4F65-9E7D-713A49812079}"/>
              </a:ext>
            </a:extLst>
          </p:cNvPr>
          <p:cNvSpPr>
            <a:spLocks noGrp="1"/>
          </p:cNvSpPr>
          <p:nvPr>
            <p:ph idx="1"/>
          </p:nvPr>
        </p:nvSpPr>
        <p:spPr>
          <a:xfrm>
            <a:off x="578222" y="167154"/>
            <a:ext cx="11416553" cy="2154705"/>
          </a:xfrm>
        </p:spPr>
        <p:txBody>
          <a:bodyPr>
            <a:normAutofit/>
          </a:bodyPr>
          <a:lstStyle/>
          <a:p>
            <a:pPr algn="just"/>
            <a:r>
              <a:rPr lang="en-GB" sz="2400" b="0" i="0" dirty="0">
                <a:solidFill>
                  <a:srgbClr val="303030"/>
                </a:solidFill>
                <a:effectLst/>
              </a:rPr>
              <a:t>A moral dilemma is a conflict in which a person must choose between two or more actions, all of which they have the ability to do. There are moral reasons for each choice. No matter which choice you make, someone will suffer or something bad will happen. In order to help you understand exactly what is meant by “moral dilemma” we have provided some examples, some of which are classic moral dilemma</a:t>
            </a:r>
            <a:endParaRPr lang="en-IN" sz="2400" dirty="0"/>
          </a:p>
        </p:txBody>
      </p:sp>
      <p:sp>
        <p:nvSpPr>
          <p:cNvPr id="5" name="TextBox 4">
            <a:extLst>
              <a:ext uri="{FF2B5EF4-FFF2-40B4-BE49-F238E27FC236}">
                <a16:creationId xmlns:a16="http://schemas.microsoft.com/office/drawing/2014/main" id="{4681CA59-6728-46FD-8122-6403F4A98664}"/>
              </a:ext>
            </a:extLst>
          </p:cNvPr>
          <p:cNvSpPr txBox="1"/>
          <p:nvPr/>
        </p:nvSpPr>
        <p:spPr>
          <a:xfrm>
            <a:off x="291353" y="1469483"/>
            <a:ext cx="11815655" cy="4801314"/>
          </a:xfrm>
          <a:prstGeom prst="rect">
            <a:avLst/>
          </a:prstGeom>
          <a:noFill/>
        </p:spPr>
        <p:txBody>
          <a:bodyPr wrap="square">
            <a:spAutoFit/>
          </a:bodyPr>
          <a:lstStyle/>
          <a:p>
            <a:pPr algn="just"/>
            <a:r>
              <a:rPr lang="en-GB" b="1" i="0" dirty="0">
                <a:solidFill>
                  <a:srgbClr val="FF0000"/>
                </a:solidFill>
                <a:effectLst/>
                <a:latin typeface="Roboto" panose="02000000000000000000" pitchFamily="2" charset="0"/>
              </a:rPr>
              <a:t>Example: </a:t>
            </a:r>
          </a:p>
          <a:p>
            <a:pPr algn="just"/>
            <a:endParaRPr lang="en-GB" b="1" dirty="0">
              <a:solidFill>
                <a:srgbClr val="FF0000"/>
              </a:solidFill>
              <a:latin typeface="Roboto" panose="02000000000000000000" pitchFamily="2" charset="0"/>
            </a:endParaRPr>
          </a:p>
          <a:p>
            <a:pPr algn="just"/>
            <a:r>
              <a:rPr lang="en-GB" b="1" i="0" dirty="0">
                <a:solidFill>
                  <a:srgbClr val="FF0000"/>
                </a:solidFill>
                <a:effectLst/>
                <a:latin typeface="Roboto" panose="02000000000000000000" pitchFamily="2" charset="0"/>
              </a:rPr>
              <a:t>A Difficult Choice</a:t>
            </a:r>
          </a:p>
          <a:p>
            <a:pPr algn="just"/>
            <a:r>
              <a:rPr lang="en-GB" b="1" i="0" dirty="0">
                <a:solidFill>
                  <a:srgbClr val="303030"/>
                </a:solidFill>
                <a:effectLst/>
                <a:latin typeface="Open Sans" panose="020B0606030504020204" pitchFamily="34" charset="0"/>
              </a:rPr>
              <a:t>You and your family love the beach and decide to spend a weekend at an isolated beach cabin. </a:t>
            </a:r>
            <a:r>
              <a:rPr lang="en-GB" b="1" i="0" u="none" strike="noStrike" dirty="0">
                <a:solidFill>
                  <a:srgbClr val="29A1D8"/>
                </a:solidFill>
                <a:effectLst/>
                <a:latin typeface="Open Sans" panose="020B0606030504020204" pitchFamily="34" charset="0"/>
                <a:hlinkClick r:id="rId2"/>
              </a:rPr>
              <a:t>Your teenage daughter</a:t>
            </a:r>
            <a:r>
              <a:rPr lang="en-GB" b="1" i="0" dirty="0">
                <a:solidFill>
                  <a:srgbClr val="303030"/>
                </a:solidFill>
                <a:effectLst/>
                <a:latin typeface="Open Sans" panose="020B0606030504020204" pitchFamily="34" charset="0"/>
              </a:rPr>
              <a:t> often gets bored on your getaways, so you make plans to take your niece along. As soon as you arrive, a storm is looming on the horizon and the water looks rough. You tell the girls they can get ready to swim, but to come back and help unload the car. They are so excited, they do not pay attention to the last part of what you say and run down to the beach to swim. You do not realize they have done so until you hear your daughter scream. You realize they are both caught in a strong current and might be swept out to sea. You are a good swimmer and know you can save one of them. You have a difficult choice to make. Do you:</a:t>
            </a:r>
          </a:p>
          <a:p>
            <a:pPr algn="just"/>
            <a:endParaRPr lang="en-GB" b="1" dirty="0">
              <a:solidFill>
                <a:srgbClr val="303030"/>
              </a:solidFill>
              <a:latin typeface="Open Sans" panose="020B0606030504020204" pitchFamily="34" charset="0"/>
            </a:endParaRPr>
          </a:p>
          <a:p>
            <a:pPr algn="just"/>
            <a:endParaRPr lang="en-GB" b="1" i="0" dirty="0">
              <a:solidFill>
                <a:srgbClr val="303030"/>
              </a:solidFill>
              <a:effectLst/>
              <a:latin typeface="Open Sans" panose="020B0606030504020204" pitchFamily="34" charset="0"/>
            </a:endParaRPr>
          </a:p>
          <a:p>
            <a:pPr algn="just"/>
            <a:endParaRPr lang="en-GB" b="1" i="0" dirty="0">
              <a:solidFill>
                <a:srgbClr val="303030"/>
              </a:solidFill>
              <a:effectLst/>
              <a:latin typeface="Open Sans" panose="020B0606030504020204" pitchFamily="34" charset="0"/>
            </a:endParaRPr>
          </a:p>
          <a:p>
            <a:pPr algn="just">
              <a:buFont typeface="Arial" panose="020B0604020202020204" pitchFamily="34" charset="0"/>
              <a:buChar char="•"/>
            </a:pPr>
            <a:r>
              <a:rPr lang="en-GB" b="1" i="0" dirty="0">
                <a:solidFill>
                  <a:srgbClr val="303030"/>
                </a:solidFill>
                <a:effectLst/>
                <a:latin typeface="Roboto" panose="02000000000000000000" pitchFamily="2" charset="0"/>
              </a:rPr>
              <a:t>Save your niece first as she is a poor swimmer and will not be able to last as long as your daughter?</a:t>
            </a:r>
          </a:p>
          <a:p>
            <a:pPr algn="just">
              <a:buFont typeface="Arial" panose="020B0604020202020204" pitchFamily="34" charset="0"/>
              <a:buChar char="•"/>
            </a:pPr>
            <a:r>
              <a:rPr lang="en-GB" b="1" i="0" dirty="0">
                <a:solidFill>
                  <a:srgbClr val="303030"/>
                </a:solidFill>
                <a:effectLst/>
                <a:latin typeface="Roboto" panose="02000000000000000000" pitchFamily="2" charset="0"/>
              </a:rPr>
              <a:t>Save your daughter first, because, although she is a strong swimmer and may be able to last long enough for you to come back after saving your niece, you cannot stand the idea of losing her?</a:t>
            </a:r>
          </a:p>
        </p:txBody>
      </p:sp>
    </p:spTree>
    <p:extLst>
      <p:ext uri="{BB962C8B-B14F-4D97-AF65-F5344CB8AC3E}">
        <p14:creationId xmlns:p14="http://schemas.microsoft.com/office/powerpoint/2010/main" val="7266226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International rights</a:t>
            </a:r>
          </a:p>
        </p:txBody>
      </p:sp>
      <p:sp>
        <p:nvSpPr>
          <p:cNvPr id="245763" name="Content Placeholder 2"/>
          <p:cNvSpPr>
            <a:spLocks noGrp="1"/>
          </p:cNvSpPr>
          <p:nvPr>
            <p:ph idx="4294967295"/>
          </p:nvPr>
        </p:nvSpPr>
        <p:spPr>
          <a:xfrm>
            <a:off x="1524000" y="1600201"/>
            <a:ext cx="8229600" cy="4525963"/>
          </a:xfrm>
        </p:spPr>
        <p:txBody>
          <a:bodyPr/>
          <a:lstStyle/>
          <a:p>
            <a:pPr marL="273050" indent="-273050"/>
            <a:r>
              <a:rPr lang="en-US" altLang="en-US" dirty="0"/>
              <a:t>To know what are the </a:t>
            </a:r>
            <a:r>
              <a:rPr lang="en-US" altLang="en-US" dirty="0">
                <a:solidFill>
                  <a:schemeClr val="tx2"/>
                </a:solidFill>
              </a:rPr>
              <a:t>moral responsibilities </a:t>
            </a:r>
            <a:r>
              <a:rPr lang="en-US" altLang="en-US" dirty="0"/>
              <a:t>and obligations of the multinational corporations operating in the host countries, let us discuss with the frame of work of rights ethics.</a:t>
            </a:r>
          </a:p>
          <a:p>
            <a:pPr marL="273050" indent="-273050"/>
            <a:r>
              <a:rPr lang="en-US" altLang="en-US" dirty="0">
                <a:solidFill>
                  <a:schemeClr val="tx2"/>
                </a:solidFill>
              </a:rPr>
              <a:t>Common minimal rights are to be followed to smoothen the transactions when engineers and employers of MNCs have to interact </a:t>
            </a:r>
            <a:r>
              <a:rPr lang="en-US" altLang="en-US" dirty="0"/>
              <a:t>at official, social, economic and sometimes political levels.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idx="4294967295"/>
          </p:nvPr>
        </p:nvSpPr>
        <p:spPr>
          <a:xfrm>
            <a:off x="1524000" y="-304800"/>
            <a:ext cx="7239000" cy="1143000"/>
          </a:xfrm>
        </p:spPr>
        <p:txBody>
          <a:bodyPr vert="horz" lIns="0" tIns="45720" rIns="0" bIns="0" rtlCol="0" anchor="b">
            <a:normAutofit/>
          </a:bodyPr>
          <a:lstStyle/>
          <a:p>
            <a:pPr eaLnBrk="1" hangingPunct="1"/>
            <a:r>
              <a:rPr lang="en-US" altLang="en-US">
                <a:solidFill>
                  <a:schemeClr val="tx1"/>
                </a:solidFill>
              </a:rPr>
              <a:t>Ten international rights</a:t>
            </a:r>
          </a:p>
        </p:txBody>
      </p:sp>
      <p:sp>
        <p:nvSpPr>
          <p:cNvPr id="246787" name="Content Placeholder 2"/>
          <p:cNvSpPr>
            <a:spLocks noGrp="1"/>
          </p:cNvSpPr>
          <p:nvPr>
            <p:ph idx="4294967295"/>
          </p:nvPr>
        </p:nvSpPr>
        <p:spPr>
          <a:xfrm>
            <a:off x="1524000" y="1219200"/>
            <a:ext cx="7239000" cy="4846638"/>
          </a:xfrm>
        </p:spPr>
        <p:txBody>
          <a:bodyPr/>
          <a:lstStyle/>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freedom of physical movement</a:t>
            </a:r>
            <a:r>
              <a:rPr lang="en-US" altLang="en-US" sz="2400" dirty="0">
                <a:latin typeface="Times New Roman" pitchFamily="18" charset="0"/>
              </a:rPr>
              <a:t>.</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ownership of property.</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freedom from torture</a:t>
            </a:r>
            <a:r>
              <a:rPr lang="en-US" altLang="en-US" sz="2400" dirty="0">
                <a:latin typeface="Times New Roman" pitchFamily="18" charset="0"/>
              </a:rPr>
              <a:t>.</a:t>
            </a:r>
          </a:p>
          <a:p>
            <a:pPr marL="273050" indent="-273050"/>
            <a:r>
              <a:rPr lang="en-US" altLang="en-US" sz="2400" dirty="0">
                <a:latin typeface="Times New Roman" pitchFamily="18" charset="0"/>
              </a:rPr>
              <a:t>The right </a:t>
            </a:r>
            <a:r>
              <a:rPr lang="en-US" altLang="en-US" sz="2400" dirty="0">
                <a:solidFill>
                  <a:schemeClr val="tx2"/>
                </a:solidFill>
                <a:latin typeface="Times New Roman" pitchFamily="18" charset="0"/>
              </a:rPr>
              <a:t>to fair trial</a:t>
            </a:r>
            <a:r>
              <a:rPr lang="en-US" altLang="en-US" sz="2400" dirty="0">
                <a:latin typeface="Times New Roman" pitchFamily="18" charset="0"/>
              </a:rPr>
              <a:t>.</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nondiscriminatory treatment</a:t>
            </a:r>
            <a:r>
              <a:rPr lang="en-US" altLang="en-US" sz="2400" dirty="0">
                <a:latin typeface="Times New Roman" pitchFamily="18" charset="0"/>
              </a:rPr>
              <a:t>.(fair)</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physical security</a:t>
            </a:r>
            <a:r>
              <a:rPr lang="en-US" altLang="en-US" sz="2400" dirty="0">
                <a:latin typeface="Times New Roman" pitchFamily="18" charset="0"/>
              </a:rPr>
              <a:t>.</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freedom of speech </a:t>
            </a:r>
            <a:r>
              <a:rPr lang="en-US" altLang="en-US" sz="2400" dirty="0">
                <a:latin typeface="Times New Roman" pitchFamily="18" charset="0"/>
              </a:rPr>
              <a:t>and association.</a:t>
            </a:r>
          </a:p>
          <a:p>
            <a:pPr marL="273050" indent="-273050"/>
            <a:r>
              <a:rPr lang="en-US" altLang="en-US" sz="2400" dirty="0">
                <a:latin typeface="Times New Roman" pitchFamily="18" charset="0"/>
              </a:rPr>
              <a:t>The right </a:t>
            </a:r>
            <a:r>
              <a:rPr lang="en-US" altLang="en-US" sz="2400" dirty="0">
                <a:solidFill>
                  <a:schemeClr val="tx2"/>
                </a:solidFill>
                <a:latin typeface="Times New Roman" pitchFamily="18" charset="0"/>
              </a:rPr>
              <a:t>to minimal education.</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political participation</a:t>
            </a:r>
          </a:p>
          <a:p>
            <a:pPr marL="273050" indent="-273050"/>
            <a:r>
              <a:rPr lang="en-US" altLang="en-US" sz="2400" dirty="0">
                <a:latin typeface="Times New Roman" pitchFamily="18" charset="0"/>
              </a:rPr>
              <a:t>The right to </a:t>
            </a:r>
            <a:r>
              <a:rPr lang="en-US" altLang="en-US" sz="2400" dirty="0">
                <a:solidFill>
                  <a:schemeClr val="tx2"/>
                </a:solidFill>
                <a:latin typeface="Times New Roman" pitchFamily="18" charset="0"/>
              </a:rPr>
              <a:t>subsistence(survival)</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idx="4294967295"/>
          </p:nvPr>
        </p:nvSpPr>
        <p:spPr>
          <a:xfrm>
            <a:off x="2595538" y="357166"/>
            <a:ext cx="7239000" cy="592138"/>
          </a:xfrm>
        </p:spPr>
        <p:txBody>
          <a:bodyPr vert="horz" lIns="0" tIns="45720" rIns="0" bIns="0" rtlCol="0" anchor="b">
            <a:normAutofit/>
          </a:bodyPr>
          <a:lstStyle/>
          <a:p>
            <a:pPr eaLnBrk="1" hangingPunct="1"/>
            <a:r>
              <a:rPr lang="en-US" altLang="en-US" sz="2800" b="1" dirty="0">
                <a:latin typeface="Times New Roman" pitchFamily="18" charset="0"/>
              </a:rPr>
              <a:t>Promoting morally  just measures</a:t>
            </a:r>
          </a:p>
        </p:txBody>
      </p:sp>
      <p:sp>
        <p:nvSpPr>
          <p:cNvPr id="17411" name="Content Placeholder 2"/>
          <p:cNvSpPr>
            <a:spLocks noGrp="1"/>
          </p:cNvSpPr>
          <p:nvPr>
            <p:ph idx="4294967295"/>
          </p:nvPr>
        </p:nvSpPr>
        <p:spPr>
          <a:xfrm>
            <a:off x="1524000" y="990600"/>
            <a:ext cx="8929718" cy="4938730"/>
          </a:xfrm>
        </p:spPr>
        <p:txBody>
          <a:bodyPr>
            <a:normAutofit/>
          </a:bodyPr>
          <a:lstStyle/>
          <a:p>
            <a:pPr marL="273050" indent="-273050">
              <a:buNone/>
              <a:defRPr/>
            </a:pPr>
            <a:r>
              <a:rPr lang="en-US" altLang="en-US" sz="3200" dirty="0"/>
              <a:t>	</a:t>
            </a:r>
            <a:r>
              <a:rPr lang="en-US" altLang="en-US" sz="2400" dirty="0">
                <a:latin typeface="Times New Roman" panose="02020603050405020304" pitchFamily="18" charset="0"/>
              </a:rPr>
              <a:t>A few principles to maintain the morality by MNCs are enlisted here:</a:t>
            </a:r>
          </a:p>
          <a:p>
            <a:pPr marL="639763" lvl="1" indent="-246063">
              <a:defRPr/>
            </a:pPr>
            <a:r>
              <a:rPr lang="en-US" altLang="en-US" dirty="0">
                <a:latin typeface="Times New Roman" panose="02020603050405020304" pitchFamily="18" charset="0"/>
              </a:rPr>
              <a:t>MNC </a:t>
            </a:r>
            <a:r>
              <a:rPr lang="en-US" altLang="en-US" dirty="0">
                <a:solidFill>
                  <a:schemeClr val="tx2"/>
                </a:solidFill>
                <a:latin typeface="Times New Roman" panose="02020603050405020304" pitchFamily="18" charset="0"/>
              </a:rPr>
              <a:t>should respect human rights </a:t>
            </a:r>
            <a:r>
              <a:rPr lang="en-US" altLang="en-US" dirty="0">
                <a:latin typeface="Times New Roman" panose="02020603050405020304" pitchFamily="18" charset="0"/>
              </a:rPr>
              <a:t>of the people of the host countries.</a:t>
            </a:r>
          </a:p>
          <a:p>
            <a:pPr marL="639763" lvl="1" indent="-246063">
              <a:defRPr/>
            </a:pPr>
            <a:r>
              <a:rPr lang="en-US" altLang="en-US" dirty="0">
                <a:latin typeface="Times New Roman" panose="02020603050405020304" pitchFamily="18" charset="0"/>
              </a:rPr>
              <a:t>The activities of the MNC </a:t>
            </a:r>
            <a:r>
              <a:rPr lang="en-US" altLang="en-US" dirty="0">
                <a:solidFill>
                  <a:schemeClr val="tx2"/>
                </a:solidFill>
                <a:latin typeface="Times New Roman" panose="02020603050405020304" pitchFamily="18" charset="0"/>
              </a:rPr>
              <a:t>should give economic and transfer technical benefits </a:t>
            </a:r>
            <a:r>
              <a:rPr lang="en-US" altLang="en-US" dirty="0">
                <a:latin typeface="Times New Roman" panose="02020603050405020304" pitchFamily="18" charset="0"/>
              </a:rPr>
              <a:t>and implement welfare measures of the workers of the host countries.</a:t>
            </a:r>
          </a:p>
          <a:p>
            <a:pPr marL="639763" lvl="1" indent="-246063">
              <a:defRPr/>
            </a:pPr>
            <a:r>
              <a:rPr lang="en-US" altLang="en-US" dirty="0">
                <a:latin typeface="Times New Roman" panose="02020603050405020304" pitchFamily="18" charset="0"/>
              </a:rPr>
              <a:t>The business practices of the multinational organizations should </a:t>
            </a:r>
            <a:r>
              <a:rPr lang="en-US" altLang="en-US" dirty="0">
                <a:solidFill>
                  <a:schemeClr val="tx2"/>
                </a:solidFill>
                <a:latin typeface="Times New Roman" panose="02020603050405020304" pitchFamily="18" charset="0"/>
              </a:rPr>
              <a:t>improve and promote morally justified institutions </a:t>
            </a:r>
            <a:r>
              <a:rPr lang="en-US" altLang="en-US" dirty="0">
                <a:latin typeface="Times New Roman" panose="02020603050405020304" pitchFamily="18" charset="0"/>
              </a:rPr>
              <a:t>in the host countries.</a:t>
            </a:r>
          </a:p>
          <a:p>
            <a:pPr marL="639763" lvl="1" indent="-246063">
              <a:defRPr/>
            </a:pPr>
            <a:r>
              <a:rPr lang="en-US" altLang="en-US" dirty="0">
                <a:latin typeface="Times New Roman" panose="02020603050405020304" pitchFamily="18" charset="0"/>
              </a:rPr>
              <a:t>The multinationals </a:t>
            </a:r>
            <a:r>
              <a:rPr lang="en-US" altLang="en-US" dirty="0">
                <a:solidFill>
                  <a:schemeClr val="tx2"/>
                </a:solidFill>
                <a:latin typeface="Times New Roman" panose="02020603050405020304" pitchFamily="18" charset="0"/>
              </a:rPr>
              <a:t>must respect the laws and political set up</a:t>
            </a:r>
            <a:r>
              <a:rPr lang="en-US" altLang="en-US" dirty="0">
                <a:latin typeface="Times New Roman" panose="02020603050405020304" pitchFamily="18" charset="0"/>
              </a:rPr>
              <a:t>, besides culture and promote the culture of the host countries.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idx="4294967295"/>
          </p:nvPr>
        </p:nvSpPr>
        <p:spPr>
          <a:xfrm>
            <a:off x="2024035" y="357166"/>
            <a:ext cx="7237413" cy="592138"/>
          </a:xfrm>
        </p:spPr>
        <p:txBody>
          <a:bodyPr vert="horz" lIns="0" tIns="45720" rIns="0" bIns="0" rtlCol="0" anchor="b">
            <a:normAutofit/>
          </a:bodyPr>
          <a:lstStyle/>
          <a:p>
            <a:pPr eaLnBrk="1" hangingPunct="1"/>
            <a:r>
              <a:rPr lang="en-US" altLang="en-US" sz="3200" dirty="0">
                <a:latin typeface="Times New Roman" pitchFamily="18" charset="0"/>
              </a:rPr>
              <a:t>Promoting morally  just measures</a:t>
            </a:r>
          </a:p>
        </p:txBody>
      </p:sp>
      <p:sp>
        <p:nvSpPr>
          <p:cNvPr id="248835" name="Content Placeholder 2"/>
          <p:cNvSpPr>
            <a:spLocks noGrp="1"/>
          </p:cNvSpPr>
          <p:nvPr>
            <p:ph idx="4294967295"/>
          </p:nvPr>
        </p:nvSpPr>
        <p:spPr>
          <a:xfrm>
            <a:off x="1524000" y="1295400"/>
            <a:ext cx="8715404" cy="4324350"/>
          </a:xfrm>
        </p:spPr>
        <p:txBody>
          <a:bodyPr/>
          <a:lstStyle/>
          <a:p>
            <a:pPr marL="639763" lvl="1" indent="-246063"/>
            <a:r>
              <a:rPr lang="en-US" altLang="en-US" sz="3200" dirty="0">
                <a:latin typeface="Times New Roman" pitchFamily="18" charset="0"/>
              </a:rPr>
              <a:t>The multinational organizations  should provide a </a:t>
            </a:r>
            <a:r>
              <a:rPr lang="en-US" altLang="en-US" sz="3200" dirty="0">
                <a:solidFill>
                  <a:schemeClr val="tx2"/>
                </a:solidFill>
                <a:latin typeface="Times New Roman" pitchFamily="18" charset="0"/>
              </a:rPr>
              <a:t>fair remuneration to the employees </a:t>
            </a:r>
            <a:r>
              <a:rPr lang="en-US" altLang="en-US" sz="3200" dirty="0">
                <a:latin typeface="Times New Roman" pitchFamily="18" charset="0"/>
              </a:rPr>
              <a:t>of the host countries.</a:t>
            </a:r>
          </a:p>
          <a:p>
            <a:pPr marL="639763" lvl="1" indent="-246063"/>
            <a:r>
              <a:rPr lang="en-US" altLang="en-US" sz="3200" dirty="0">
                <a:latin typeface="Times New Roman" pitchFamily="18" charset="0"/>
              </a:rPr>
              <a:t>Multinational organizations should provide </a:t>
            </a:r>
            <a:r>
              <a:rPr lang="en-US" altLang="en-US" sz="3200" dirty="0">
                <a:solidFill>
                  <a:schemeClr val="tx2"/>
                </a:solidFill>
                <a:latin typeface="Times New Roman" pitchFamily="18" charset="0"/>
              </a:rPr>
              <a:t>necessary safety for the workers </a:t>
            </a:r>
            <a:r>
              <a:rPr lang="en-US" altLang="en-US" sz="3200" dirty="0">
                <a:latin typeface="Times New Roman" pitchFamily="18" charset="0"/>
              </a:rPr>
              <a:t>when they are engaged in hazardous activities and </a:t>
            </a:r>
            <a:r>
              <a:rPr lang="en-US" altLang="en-US" sz="3200" dirty="0">
                <a:solidFill>
                  <a:schemeClr val="tx2"/>
                </a:solidFill>
                <a:latin typeface="Times New Roman" pitchFamily="18" charset="0"/>
              </a:rPr>
              <a:t>‘informed consent’ </a:t>
            </a:r>
            <a:r>
              <a:rPr lang="en-US" altLang="en-US" sz="3200" dirty="0">
                <a:latin typeface="Times New Roman" pitchFamily="18" charset="0"/>
              </a:rPr>
              <a:t>should be obtained from them. Adequate compensation should be given to them for the additional risks undertaken.</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idx="4294967295"/>
          </p:nvPr>
        </p:nvSpPr>
        <p:spPr>
          <a:xfrm>
            <a:off x="1952596" y="214290"/>
            <a:ext cx="8229600" cy="1143000"/>
          </a:xfrm>
        </p:spPr>
        <p:txBody>
          <a:bodyPr vert="horz" lIns="0" tIns="45720" rIns="0" bIns="0" rtlCol="0" anchor="b">
            <a:normAutofit/>
          </a:bodyPr>
          <a:lstStyle/>
          <a:p>
            <a:pPr eaLnBrk="1" hangingPunct="1"/>
            <a:r>
              <a:rPr lang="en-US" altLang="en-US" b="1" dirty="0"/>
              <a:t>Technology transfer</a:t>
            </a:r>
          </a:p>
        </p:txBody>
      </p:sp>
      <p:sp>
        <p:nvSpPr>
          <p:cNvPr id="249859" name="Content Placeholder 2"/>
          <p:cNvSpPr>
            <a:spLocks noGrp="1"/>
          </p:cNvSpPr>
          <p:nvPr>
            <p:ph idx="4294967295"/>
          </p:nvPr>
        </p:nvSpPr>
        <p:spPr>
          <a:xfrm>
            <a:off x="1738282" y="1571613"/>
            <a:ext cx="8643998" cy="4525963"/>
          </a:xfrm>
        </p:spPr>
        <p:txBody>
          <a:bodyPr/>
          <a:lstStyle/>
          <a:p>
            <a:pPr marL="273050" indent="-273050"/>
            <a:r>
              <a:rPr lang="en-US" altLang="en-US" dirty="0">
                <a:latin typeface="Times New Roman" pitchFamily="18" charset="0"/>
              </a:rPr>
              <a:t>It is a process of </a:t>
            </a:r>
            <a:r>
              <a:rPr lang="en-US" altLang="en-US" dirty="0">
                <a:solidFill>
                  <a:schemeClr val="tx2"/>
                </a:solidFill>
                <a:latin typeface="Times New Roman" pitchFamily="18" charset="0"/>
              </a:rPr>
              <a:t>moving technology to a new setting </a:t>
            </a:r>
            <a:r>
              <a:rPr lang="en-US" altLang="en-US" dirty="0">
                <a:latin typeface="Times New Roman" pitchFamily="18" charset="0"/>
              </a:rPr>
              <a:t>and implementing it there.</a:t>
            </a:r>
          </a:p>
          <a:p>
            <a:pPr marL="273050" indent="-273050"/>
            <a:r>
              <a:rPr lang="en-US" altLang="en-US" dirty="0">
                <a:latin typeface="Times New Roman" pitchFamily="18" charset="0"/>
              </a:rPr>
              <a:t>Technology includes </a:t>
            </a:r>
            <a:r>
              <a:rPr lang="en-US" altLang="en-US" dirty="0">
                <a:solidFill>
                  <a:schemeClr val="tx2"/>
                </a:solidFill>
                <a:latin typeface="Times New Roman" pitchFamily="18" charset="0"/>
              </a:rPr>
              <a:t>hardware and the techniques</a:t>
            </a:r>
            <a:r>
              <a:rPr lang="en-US" altLang="en-US" dirty="0">
                <a:latin typeface="Times New Roman" pitchFamily="18" charset="0"/>
              </a:rPr>
              <a:t>.</a:t>
            </a:r>
          </a:p>
          <a:p>
            <a:pPr marL="273050" indent="-273050"/>
            <a:r>
              <a:rPr lang="en-US" altLang="en-US" dirty="0">
                <a:latin typeface="Times New Roman" pitchFamily="18" charset="0"/>
              </a:rPr>
              <a:t>It may mean </a:t>
            </a:r>
            <a:r>
              <a:rPr lang="en-US" altLang="en-US" dirty="0">
                <a:solidFill>
                  <a:schemeClr val="tx2"/>
                </a:solidFill>
                <a:latin typeface="Times New Roman" pitchFamily="18" charset="0"/>
              </a:rPr>
              <a:t>moving the technology applications from laboratory u</a:t>
            </a:r>
            <a:r>
              <a:rPr lang="en-US" altLang="en-US" dirty="0">
                <a:latin typeface="Times New Roman" pitchFamily="18" charset="0"/>
              </a:rPr>
              <a:t>se to field/factory or from one country to another.</a:t>
            </a:r>
          </a:p>
          <a:p>
            <a:pPr marL="273050" indent="-273050"/>
            <a:r>
              <a:rPr lang="en-US" altLang="en-US" dirty="0">
                <a:latin typeface="Times New Roman" pitchFamily="18" charset="0"/>
              </a:rPr>
              <a:t>This transfer </a:t>
            </a:r>
            <a:r>
              <a:rPr lang="en-US" altLang="en-US" dirty="0">
                <a:solidFill>
                  <a:schemeClr val="tx2"/>
                </a:solidFill>
                <a:latin typeface="Times New Roman" pitchFamily="18" charset="0"/>
              </a:rPr>
              <a:t>is effected by governments, organizations, universities and MNCs.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idx="4294967295"/>
          </p:nvPr>
        </p:nvSpPr>
        <p:spPr>
          <a:xfrm>
            <a:off x="2095472" y="357166"/>
            <a:ext cx="8229600" cy="1143000"/>
          </a:xfrm>
        </p:spPr>
        <p:txBody>
          <a:bodyPr vert="horz" lIns="0" tIns="45720" rIns="0" bIns="0" rtlCol="0" anchor="b">
            <a:normAutofit/>
          </a:bodyPr>
          <a:lstStyle/>
          <a:p>
            <a:pPr eaLnBrk="1" hangingPunct="1"/>
            <a:r>
              <a:rPr lang="en-US" altLang="en-US" b="1" dirty="0"/>
              <a:t>Appropriate technology</a:t>
            </a:r>
          </a:p>
        </p:txBody>
      </p:sp>
      <p:sp>
        <p:nvSpPr>
          <p:cNvPr id="250883" name="Content Placeholder 2"/>
          <p:cNvSpPr>
            <a:spLocks noGrp="1"/>
          </p:cNvSpPr>
          <p:nvPr>
            <p:ph idx="4294967295"/>
          </p:nvPr>
        </p:nvSpPr>
        <p:spPr>
          <a:xfrm>
            <a:off x="1524000" y="1600201"/>
            <a:ext cx="8229600" cy="4525963"/>
          </a:xfrm>
        </p:spPr>
        <p:txBody>
          <a:bodyPr/>
          <a:lstStyle/>
          <a:p>
            <a:pPr marL="273050" indent="-273050"/>
            <a:r>
              <a:rPr lang="en-US" altLang="en-US" dirty="0">
                <a:latin typeface="Times New Roman" pitchFamily="18" charset="0"/>
              </a:rPr>
              <a:t>It refers to identification of </a:t>
            </a:r>
            <a:r>
              <a:rPr lang="en-US" altLang="en-US" dirty="0">
                <a:solidFill>
                  <a:schemeClr val="tx2"/>
                </a:solidFill>
                <a:latin typeface="Times New Roman" pitchFamily="18" charset="0"/>
              </a:rPr>
              <a:t>most suitable technology for a set of new situations</a:t>
            </a:r>
            <a:r>
              <a:rPr lang="en-US" altLang="en-US" dirty="0">
                <a:latin typeface="Times New Roman" pitchFamily="18" charset="0"/>
              </a:rPr>
              <a:t>.</a:t>
            </a:r>
          </a:p>
          <a:p>
            <a:pPr marL="273050" indent="-273050"/>
            <a:r>
              <a:rPr lang="en-US" altLang="en-US" dirty="0">
                <a:latin typeface="Times New Roman" pitchFamily="18" charset="0"/>
              </a:rPr>
              <a:t>Factors such as </a:t>
            </a:r>
            <a:r>
              <a:rPr lang="en-US" altLang="en-US" dirty="0">
                <a:solidFill>
                  <a:schemeClr val="tx2"/>
                </a:solidFill>
                <a:latin typeface="Times New Roman" pitchFamily="18" charset="0"/>
              </a:rPr>
              <a:t>economic, social and engineering constraints</a:t>
            </a:r>
            <a:r>
              <a:rPr lang="en-US" altLang="en-US" dirty="0">
                <a:latin typeface="Times New Roman" pitchFamily="18" charset="0"/>
              </a:rPr>
              <a:t> are the causes for the modification of technology.</a:t>
            </a:r>
          </a:p>
          <a:p>
            <a:pPr marL="273050" indent="-273050"/>
            <a:r>
              <a:rPr lang="en-US" altLang="en-US" dirty="0">
                <a:latin typeface="Times New Roman" pitchFamily="18" charset="0"/>
              </a:rPr>
              <a:t>Depending on </a:t>
            </a:r>
            <a:r>
              <a:rPr lang="en-US" altLang="en-US" dirty="0">
                <a:solidFill>
                  <a:schemeClr val="tx2"/>
                </a:solidFill>
                <a:latin typeface="Times New Roman" pitchFamily="18" charset="0"/>
              </a:rPr>
              <a:t>the availability of resources, physical conditions, social acceptability which includes their traditions, beliefs and religion</a:t>
            </a:r>
            <a:r>
              <a:rPr lang="en-US" altLang="en-US" dirty="0">
                <a:latin typeface="Times New Roman" pitchFamily="18" charset="0"/>
              </a:rPr>
              <a:t>, the appropriateness is to be determined.</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idx="4294967295"/>
          </p:nvPr>
        </p:nvSpPr>
        <p:spPr>
          <a:xfrm>
            <a:off x="2238348" y="214290"/>
            <a:ext cx="8229600" cy="1143000"/>
          </a:xfrm>
        </p:spPr>
        <p:txBody>
          <a:bodyPr vert="horz" lIns="0" tIns="45720" rIns="0" bIns="0" rtlCol="0" anchor="b">
            <a:normAutofit/>
          </a:bodyPr>
          <a:lstStyle/>
          <a:p>
            <a:pPr eaLnBrk="1" hangingPunct="1"/>
            <a:r>
              <a:rPr lang="en-US" altLang="en-US" sz="3200" b="1" dirty="0">
                <a:latin typeface="Times New Roman" pitchFamily="18" charset="0"/>
              </a:rPr>
              <a:t>Appropriate technology-examples</a:t>
            </a:r>
          </a:p>
        </p:txBody>
      </p:sp>
      <p:sp>
        <p:nvSpPr>
          <p:cNvPr id="251907" name="Content Placeholder 2"/>
          <p:cNvSpPr>
            <a:spLocks noGrp="1"/>
          </p:cNvSpPr>
          <p:nvPr>
            <p:ph idx="4294967295"/>
          </p:nvPr>
        </p:nvSpPr>
        <p:spPr>
          <a:xfrm>
            <a:off x="1524000" y="1600201"/>
            <a:ext cx="9144000" cy="4525963"/>
          </a:xfrm>
        </p:spPr>
        <p:txBody>
          <a:bodyPr/>
          <a:lstStyle/>
          <a:p>
            <a:pPr marL="273050" indent="-273050"/>
            <a:r>
              <a:rPr lang="en-US" altLang="en-US" dirty="0">
                <a:solidFill>
                  <a:schemeClr val="tx2"/>
                </a:solidFill>
                <a:latin typeface="Times New Roman" pitchFamily="18" charset="0"/>
              </a:rPr>
              <a:t>Small farmers in our country prefer to own and the power tille</a:t>
            </a:r>
            <a:r>
              <a:rPr lang="en-US" altLang="en-US" dirty="0">
                <a:latin typeface="Times New Roman" pitchFamily="18" charset="0"/>
              </a:rPr>
              <a:t>rs, rather than the high-powered tractors.</a:t>
            </a:r>
          </a:p>
          <a:p>
            <a:pPr marL="273050" indent="-273050"/>
            <a:r>
              <a:rPr lang="en-US" altLang="en-US" dirty="0">
                <a:latin typeface="Times New Roman" pitchFamily="18" charset="0"/>
              </a:rPr>
              <a:t>On the other hand, the </a:t>
            </a:r>
            <a:r>
              <a:rPr lang="en-US" altLang="en-US" dirty="0">
                <a:solidFill>
                  <a:schemeClr val="tx2"/>
                </a:solidFill>
                <a:latin typeface="Times New Roman" pitchFamily="18" charset="0"/>
              </a:rPr>
              <a:t>latest technological device, the cell phones </a:t>
            </a:r>
            <a:r>
              <a:rPr lang="en-US" altLang="en-US" dirty="0">
                <a:latin typeface="Times New Roman" pitchFamily="18" charset="0"/>
              </a:rPr>
              <a:t>have found their way into remote villages than the landline telephone connections.</a:t>
            </a:r>
          </a:p>
          <a:p>
            <a:pPr marL="273050" indent="-273050"/>
            <a:r>
              <a:rPr lang="en-US" altLang="en-US" dirty="0">
                <a:latin typeface="Times New Roman" pitchFamily="18" charset="0"/>
              </a:rPr>
              <a:t>The term “</a:t>
            </a:r>
            <a:r>
              <a:rPr lang="en-US" altLang="en-US" dirty="0">
                <a:solidFill>
                  <a:schemeClr val="tx2"/>
                </a:solidFill>
                <a:latin typeface="Times New Roman" pitchFamily="18" charset="0"/>
              </a:rPr>
              <a:t>appropriate” is value based </a:t>
            </a:r>
            <a:r>
              <a:rPr lang="en-US" altLang="en-US" dirty="0">
                <a:latin typeface="Times New Roman" pitchFamily="18" charset="0"/>
              </a:rPr>
              <a:t>and it should ensure fulfillment of the human needs and protection of the environment.</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idx="4294967295"/>
          </p:nvPr>
        </p:nvSpPr>
        <p:spPr>
          <a:xfrm>
            <a:off x="2595538" y="0"/>
            <a:ext cx="7239000" cy="1143000"/>
          </a:xfrm>
        </p:spPr>
        <p:txBody>
          <a:bodyPr vert="horz" lIns="0" tIns="45720" rIns="0" bIns="0" rtlCol="0" anchor="b">
            <a:normAutofit/>
          </a:bodyPr>
          <a:lstStyle/>
          <a:p>
            <a:pPr eaLnBrk="1" hangingPunct="1"/>
            <a:r>
              <a:rPr lang="en-US" altLang="en-US" b="1" dirty="0"/>
              <a:t>2. Environmental ethics</a:t>
            </a:r>
          </a:p>
        </p:txBody>
      </p:sp>
      <p:sp>
        <p:nvSpPr>
          <p:cNvPr id="252931" name="Content Placeholder 2"/>
          <p:cNvSpPr>
            <a:spLocks noGrp="1"/>
          </p:cNvSpPr>
          <p:nvPr>
            <p:ph idx="4294967295"/>
          </p:nvPr>
        </p:nvSpPr>
        <p:spPr>
          <a:xfrm>
            <a:off x="1952596" y="1071547"/>
            <a:ext cx="8715404" cy="4846637"/>
          </a:xfrm>
        </p:spPr>
        <p:txBody>
          <a:bodyPr>
            <a:normAutofit lnSpcReduction="10000"/>
          </a:bodyPr>
          <a:lstStyle/>
          <a:p>
            <a:pPr marL="273050" indent="-273050">
              <a:buNone/>
            </a:pPr>
            <a:r>
              <a:rPr lang="en-US" altLang="en-US" dirty="0">
                <a:latin typeface="Times New Roman" pitchFamily="18" charset="0"/>
              </a:rPr>
              <a:t>It is the study of</a:t>
            </a:r>
          </a:p>
          <a:p>
            <a:pPr marL="639763" lvl="1" indent="-246063"/>
            <a:r>
              <a:rPr lang="en-US" altLang="en-US" sz="2800" dirty="0">
                <a:solidFill>
                  <a:schemeClr val="tx2"/>
                </a:solidFill>
                <a:latin typeface="Times New Roman" pitchFamily="18" charset="0"/>
              </a:rPr>
              <a:t>moral issues concerning the environment</a:t>
            </a:r>
          </a:p>
          <a:p>
            <a:pPr marL="639763" lvl="1" indent="-246063"/>
            <a:r>
              <a:rPr lang="en-US" altLang="en-US" sz="2800" dirty="0">
                <a:solidFill>
                  <a:schemeClr val="tx2"/>
                </a:solidFill>
                <a:latin typeface="Times New Roman" pitchFamily="18" charset="0"/>
              </a:rPr>
              <a:t>moral perspectives, beliefs or attitudes concerning those issues</a:t>
            </a:r>
            <a:r>
              <a:rPr lang="en-US" altLang="en-US" sz="2800" dirty="0">
                <a:latin typeface="Times New Roman" pitchFamily="18" charset="0"/>
              </a:rPr>
              <a:t>.</a:t>
            </a:r>
          </a:p>
          <a:p>
            <a:pPr marL="273050" indent="-273050"/>
            <a:r>
              <a:rPr lang="en-US" altLang="en-US" dirty="0">
                <a:solidFill>
                  <a:schemeClr val="tx2"/>
                </a:solidFill>
                <a:latin typeface="Times New Roman" pitchFamily="18" charset="0"/>
              </a:rPr>
              <a:t>Engineers in the past are known for their negligence of environment,</a:t>
            </a:r>
            <a:r>
              <a:rPr lang="en-US" altLang="en-US" dirty="0">
                <a:latin typeface="Times New Roman" pitchFamily="18" charset="0"/>
              </a:rPr>
              <a:t> in their activities.</a:t>
            </a:r>
          </a:p>
          <a:p>
            <a:pPr marL="273050" indent="-273050"/>
            <a:r>
              <a:rPr lang="en-US" altLang="en-US" dirty="0">
                <a:latin typeface="Times New Roman" pitchFamily="18" charset="0"/>
              </a:rPr>
              <a:t>It has become important that engineers design eco-friendly tools, machines, sustainable products, processes and projects.</a:t>
            </a:r>
          </a:p>
          <a:p>
            <a:pPr marL="273050" indent="-273050"/>
            <a:r>
              <a:rPr lang="en-US" altLang="en-US" dirty="0">
                <a:latin typeface="Times New Roman" pitchFamily="18" charset="0"/>
              </a:rPr>
              <a:t>There are essential now to</a:t>
            </a:r>
          </a:p>
          <a:p>
            <a:pPr marL="639763" lvl="1" indent="-246063"/>
            <a:r>
              <a:rPr lang="en-US" altLang="en-US" sz="2800" dirty="0">
                <a:solidFill>
                  <a:schemeClr val="tx2"/>
                </a:solidFill>
                <a:latin typeface="Times New Roman" pitchFamily="18" charset="0"/>
              </a:rPr>
              <a:t>Ensure protection of environment.</a:t>
            </a:r>
          </a:p>
          <a:p>
            <a:pPr marL="639763" lvl="1" indent="-246063"/>
            <a:r>
              <a:rPr lang="en-US" altLang="en-US" sz="2800" dirty="0">
                <a:solidFill>
                  <a:schemeClr val="tx2"/>
                </a:solidFill>
                <a:latin typeface="Times New Roman" pitchFamily="18" charset="0"/>
              </a:rPr>
              <a:t>Slow down the exploitation of natural resources.</a:t>
            </a:r>
          </a:p>
          <a:p>
            <a:pPr marL="639763" lvl="1" indent="-246063"/>
            <a:endParaRPr lang="en-US" altLang="en-US" sz="2800" dirty="0">
              <a:latin typeface="Times New Roman" pitchFamily="18" charset="0"/>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idx="4294967295"/>
          </p:nvPr>
        </p:nvSpPr>
        <p:spPr>
          <a:xfrm>
            <a:off x="2095472" y="0"/>
            <a:ext cx="7239000" cy="1143000"/>
          </a:xfrm>
        </p:spPr>
        <p:txBody>
          <a:bodyPr vert="horz" lIns="0" tIns="45720" rIns="0" bIns="0" rtlCol="0" anchor="b">
            <a:normAutofit/>
          </a:bodyPr>
          <a:lstStyle/>
          <a:p>
            <a:pPr eaLnBrk="1" hangingPunct="1"/>
            <a:r>
              <a:rPr lang="en-US" altLang="en-US" b="1" dirty="0"/>
              <a:t>Environmental ethics</a:t>
            </a:r>
          </a:p>
        </p:txBody>
      </p:sp>
      <p:sp>
        <p:nvSpPr>
          <p:cNvPr id="253955" name="Content Placeholder 2"/>
          <p:cNvSpPr>
            <a:spLocks noGrp="1"/>
          </p:cNvSpPr>
          <p:nvPr>
            <p:ph idx="4294967295"/>
          </p:nvPr>
        </p:nvSpPr>
        <p:spPr>
          <a:xfrm>
            <a:off x="1524000" y="1524000"/>
            <a:ext cx="8715404" cy="4846638"/>
          </a:xfrm>
        </p:spPr>
        <p:txBody>
          <a:bodyPr/>
          <a:lstStyle/>
          <a:p>
            <a:pPr marL="273050" indent="-273050"/>
            <a:r>
              <a:rPr lang="en-US" altLang="en-US" sz="2400" dirty="0">
                <a:solidFill>
                  <a:schemeClr val="tx2"/>
                </a:solidFill>
                <a:latin typeface="Times New Roman" pitchFamily="18" charset="0"/>
              </a:rPr>
              <a:t>The American Society of Civil Engineers(ASCE</a:t>
            </a:r>
            <a:r>
              <a:rPr lang="en-US" altLang="en-US" sz="2400" dirty="0">
                <a:latin typeface="Times New Roman" pitchFamily="18" charset="0"/>
              </a:rPr>
              <a:t>) code of ethics, has specifically requires that </a:t>
            </a:r>
            <a:r>
              <a:rPr lang="en-US" altLang="en-US" sz="2400" dirty="0">
                <a:solidFill>
                  <a:schemeClr val="tx2"/>
                </a:solidFill>
                <a:latin typeface="Times New Roman" pitchFamily="18" charset="0"/>
              </a:rPr>
              <a:t>“engineers shall hold paramount safety, health and welfare of the public and shall strive to comply with the principles of sustainable development in the performance of professional societies</a:t>
            </a:r>
            <a:r>
              <a:rPr lang="en-US" altLang="en-US" sz="2400" dirty="0">
                <a:latin typeface="Times New Roman" pitchFamily="18" charset="0"/>
              </a:rPr>
              <a:t>.”</a:t>
            </a:r>
          </a:p>
          <a:p>
            <a:pPr marL="273050" indent="-273050">
              <a:buNone/>
            </a:pPr>
            <a:endParaRPr lang="en-US" altLang="en-US" sz="2400" dirty="0">
              <a:latin typeface="Times New Roman" pitchFamily="18" charset="0"/>
            </a:endParaRPr>
          </a:p>
          <a:p>
            <a:pPr marL="273050" indent="-273050"/>
            <a:r>
              <a:rPr lang="en-US" altLang="en-US" sz="2400" dirty="0">
                <a:latin typeface="Times New Roman" pitchFamily="18" charset="0"/>
              </a:rPr>
              <a:t>The term “</a:t>
            </a:r>
            <a:r>
              <a:rPr lang="en-US" altLang="en-US" sz="2400" dirty="0">
                <a:solidFill>
                  <a:schemeClr val="tx2"/>
                </a:solidFill>
                <a:latin typeface="Times New Roman" pitchFamily="18" charset="0"/>
              </a:rPr>
              <a:t>sustainable development</a:t>
            </a:r>
            <a:r>
              <a:rPr lang="en-US" altLang="en-US" sz="2400" dirty="0">
                <a:latin typeface="Times New Roman" pitchFamily="18" charset="0"/>
              </a:rPr>
              <a:t>” emphasizes on the </a:t>
            </a:r>
            <a:r>
              <a:rPr lang="en-US" altLang="en-US" sz="2400" dirty="0">
                <a:solidFill>
                  <a:schemeClr val="tx2"/>
                </a:solidFill>
                <a:latin typeface="Times New Roman" pitchFamily="18" charset="0"/>
              </a:rPr>
              <a:t>investment, orientation of technology, development and functioning of an organization to meet the present needs of the people </a:t>
            </a:r>
            <a:r>
              <a:rPr lang="en-US" altLang="en-US" sz="2400" dirty="0">
                <a:latin typeface="Times New Roman" pitchFamily="18" charset="0"/>
              </a:rPr>
              <a:t>and at the same time ensuring the future generations to meet their needs</a:t>
            </a:r>
            <a:r>
              <a:rPr lang="en-US" altLang="en-US" sz="3200" dirty="0"/>
              <a:t>.</a:t>
            </a:r>
          </a:p>
          <a:p>
            <a:pPr marL="639763" lvl="1" indent="-246063"/>
            <a:endParaRPr lang="en-US" altLang="en-US" sz="2800"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Engineers as experimenters have certain duties towards environmental ethics </a:t>
            </a:r>
            <a:br>
              <a:rPr lang="en-US" sz="4000" dirty="0"/>
            </a:br>
            <a:endParaRPr lang="en-US" sz="4000" dirty="0"/>
          </a:p>
        </p:txBody>
      </p:sp>
      <p:sp>
        <p:nvSpPr>
          <p:cNvPr id="3" name="Content Placeholder 2"/>
          <p:cNvSpPr>
            <a:spLocks noGrp="1"/>
          </p:cNvSpPr>
          <p:nvPr>
            <p:ph idx="1"/>
          </p:nvPr>
        </p:nvSpPr>
        <p:spPr>
          <a:xfrm>
            <a:off x="1952596" y="1571613"/>
            <a:ext cx="8229600" cy="4530725"/>
          </a:xfrm>
        </p:spPr>
        <p:txBody>
          <a:bodyPr/>
          <a:lstStyle/>
          <a:p>
            <a:r>
              <a:rPr lang="en-US" sz="2400" i="1" dirty="0">
                <a:solidFill>
                  <a:schemeClr val="tx2"/>
                </a:solidFill>
              </a:rPr>
              <a:t>Environmental impact assessment</a:t>
            </a:r>
            <a:r>
              <a:rPr lang="en-US" sz="2400" dirty="0">
                <a:solidFill>
                  <a:schemeClr val="tx2"/>
                </a:solidFill>
              </a:rPr>
              <a:t>:</a:t>
            </a:r>
            <a:r>
              <a:rPr lang="en-US" sz="2400" dirty="0"/>
              <a:t> One major but sure and unintended effect of technology is </a:t>
            </a:r>
            <a:r>
              <a:rPr lang="en-US" sz="2400" dirty="0">
                <a:solidFill>
                  <a:schemeClr val="tx2"/>
                </a:solidFill>
              </a:rPr>
              <a:t>wastage and the resulting pollution of land, water, air and even space</a:t>
            </a:r>
            <a:r>
              <a:rPr lang="en-US" sz="2400" dirty="0"/>
              <a:t>. Study how the industry and technology affects the environment.</a:t>
            </a:r>
          </a:p>
          <a:p>
            <a:r>
              <a:rPr lang="en-US" sz="2400" i="1" dirty="0">
                <a:solidFill>
                  <a:schemeClr val="tx2"/>
                </a:solidFill>
              </a:rPr>
              <a:t>Establish standards</a:t>
            </a:r>
            <a:r>
              <a:rPr lang="en-US" sz="2400" dirty="0"/>
              <a:t>: Study and to </a:t>
            </a:r>
            <a:r>
              <a:rPr lang="en-US" sz="2400" dirty="0">
                <a:solidFill>
                  <a:schemeClr val="tx2"/>
                </a:solidFill>
              </a:rPr>
              <a:t>fix the tolerable and actual pollution levels</a:t>
            </a:r>
            <a:r>
              <a:rPr lang="en-US" sz="2400" dirty="0"/>
              <a:t>.</a:t>
            </a:r>
          </a:p>
          <a:p>
            <a:r>
              <a:rPr lang="en-US" sz="2400" i="1" dirty="0">
                <a:solidFill>
                  <a:schemeClr val="tx2"/>
                </a:solidFill>
              </a:rPr>
              <a:t>Counter measures</a:t>
            </a:r>
            <a:r>
              <a:rPr lang="en-US" sz="2400" dirty="0">
                <a:solidFill>
                  <a:schemeClr val="tx2"/>
                </a:solidFill>
              </a:rPr>
              <a:t>: </a:t>
            </a:r>
            <a:r>
              <a:rPr lang="en-US" sz="2400" dirty="0"/>
              <a:t>Study what the </a:t>
            </a:r>
            <a:r>
              <a:rPr lang="en-US" sz="2400" dirty="0">
                <a:solidFill>
                  <a:schemeClr val="tx2"/>
                </a:solidFill>
              </a:rPr>
              <a:t>protective or eliminating measures</a:t>
            </a:r>
            <a:r>
              <a:rPr lang="en-US" sz="2400" dirty="0"/>
              <a:t> are available for immediate implementation</a:t>
            </a:r>
          </a:p>
          <a:p>
            <a:r>
              <a:rPr lang="en-US" sz="2400" i="1" dirty="0">
                <a:solidFill>
                  <a:schemeClr val="tx2"/>
                </a:solidFill>
              </a:rPr>
              <a:t>Environmental awareness</a:t>
            </a:r>
            <a:r>
              <a:rPr lang="en-US" sz="2400" dirty="0">
                <a:solidFill>
                  <a:schemeClr val="tx2"/>
                </a:solidFill>
              </a:rPr>
              <a:t>:</a:t>
            </a:r>
            <a:r>
              <a:rPr lang="en-US" sz="2400" dirty="0"/>
              <a:t> Study on how to </a:t>
            </a:r>
            <a:r>
              <a:rPr lang="en-US" sz="2400" dirty="0">
                <a:solidFill>
                  <a:schemeClr val="tx2"/>
                </a:solidFill>
              </a:rPr>
              <a:t>educate the people on environmental </a:t>
            </a:r>
            <a:r>
              <a:rPr lang="en-US" sz="2400" dirty="0" err="1">
                <a:solidFill>
                  <a:schemeClr val="tx2"/>
                </a:solidFill>
              </a:rPr>
              <a:t>practices,</a:t>
            </a:r>
            <a:r>
              <a:rPr lang="en-US" sz="2400" dirty="0" err="1"/>
              <a:t>issues</a:t>
            </a:r>
            <a:r>
              <a:rPr lang="en-US" sz="2400" dirty="0"/>
              <a:t>, and possible remedies. </a:t>
            </a:r>
            <a:br>
              <a:rPr lang="en-US" sz="2400" dirty="0"/>
            </a:b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DB26F-88B0-4F4F-8D96-36074AF7527B}"/>
              </a:ext>
            </a:extLst>
          </p:cNvPr>
          <p:cNvSpPr>
            <a:spLocks noGrp="1"/>
          </p:cNvSpPr>
          <p:nvPr>
            <p:ph idx="1"/>
          </p:nvPr>
        </p:nvSpPr>
        <p:spPr>
          <a:xfrm>
            <a:off x="515470" y="722966"/>
            <a:ext cx="11676530" cy="4351338"/>
          </a:xfrm>
        </p:spPr>
        <p:txBody>
          <a:bodyPr>
            <a:normAutofit/>
          </a:bodyPr>
          <a:lstStyle/>
          <a:p>
            <a:pPr marL="0" indent="0" algn="l">
              <a:buNone/>
            </a:pPr>
            <a:r>
              <a:rPr lang="en-GB" b="1" i="0" dirty="0">
                <a:solidFill>
                  <a:srgbClr val="FF0000"/>
                </a:solidFill>
                <a:effectLst/>
                <a:latin typeface="Roboto" panose="02000000000000000000" pitchFamily="2" charset="0"/>
              </a:rPr>
              <a:t>Telling a Secret</a:t>
            </a:r>
          </a:p>
          <a:p>
            <a:pPr algn="just"/>
            <a:r>
              <a:rPr lang="en-GB" sz="2400" b="0" i="0" dirty="0">
                <a:solidFill>
                  <a:srgbClr val="303030"/>
                </a:solidFill>
                <a:effectLst/>
              </a:rPr>
              <a:t>Your friend tells you that they committed a crime. They explain that they are having trouble sleeping at night and feel you are the only one they can trust with their confession. A few days later, you read in the paper that someone has been arrested for your friend’s crime. </a:t>
            </a:r>
            <a:r>
              <a:rPr lang="en-GB" sz="2400" b="1" i="0" dirty="0">
                <a:solidFill>
                  <a:srgbClr val="303030"/>
                </a:solidFill>
                <a:effectLst/>
              </a:rPr>
              <a:t>Do you:</a:t>
            </a:r>
            <a:endParaRPr lang="en-GB" sz="2400" b="0" i="0" dirty="0">
              <a:solidFill>
                <a:srgbClr val="303030"/>
              </a:solidFill>
              <a:effectLst/>
            </a:endParaRPr>
          </a:p>
          <a:p>
            <a:pPr algn="just">
              <a:buFont typeface="Arial" panose="020B0604020202020204" pitchFamily="34" charset="0"/>
              <a:buChar char="•"/>
            </a:pPr>
            <a:r>
              <a:rPr lang="en-GB" sz="2400" b="0" i="0" dirty="0">
                <a:solidFill>
                  <a:srgbClr val="303030"/>
                </a:solidFill>
                <a:effectLst/>
              </a:rPr>
              <a:t>Go to the police and tell them what you know?</a:t>
            </a:r>
          </a:p>
          <a:p>
            <a:pPr algn="just">
              <a:buFont typeface="Arial" panose="020B0604020202020204" pitchFamily="34" charset="0"/>
              <a:buChar char="•"/>
            </a:pPr>
            <a:r>
              <a:rPr lang="en-GB" sz="2400" b="0" i="0" dirty="0">
                <a:solidFill>
                  <a:srgbClr val="303030"/>
                </a:solidFill>
                <a:effectLst/>
              </a:rPr>
              <a:t>Encourage your friend to confess and warn him if he does not do so, you will tell?</a:t>
            </a:r>
          </a:p>
          <a:p>
            <a:pPr algn="just">
              <a:buFont typeface="Arial" panose="020B0604020202020204" pitchFamily="34" charset="0"/>
              <a:buChar char="•"/>
            </a:pPr>
            <a:r>
              <a:rPr lang="en-GB" sz="2400" b="0" i="0" dirty="0">
                <a:solidFill>
                  <a:srgbClr val="303030"/>
                </a:solidFill>
                <a:effectLst/>
              </a:rPr>
              <a:t>Say nothing because you will not betray a friend’s confidence?</a:t>
            </a:r>
          </a:p>
          <a:p>
            <a:pPr marL="0" indent="0">
              <a:buNone/>
            </a:pPr>
            <a:endParaRPr lang="en-IN" dirty="0"/>
          </a:p>
        </p:txBody>
      </p:sp>
    </p:spTree>
    <p:extLst>
      <p:ext uri="{BB962C8B-B14F-4D97-AF65-F5344CB8AC3E}">
        <p14:creationId xmlns:p14="http://schemas.microsoft.com/office/powerpoint/2010/main" val="35790699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Disasters</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Plastic Waste Disposal</a:t>
            </a:r>
          </a:p>
          <a:p>
            <a:r>
              <a:rPr lang="en-US" dirty="0"/>
              <a:t>e-Waste Disposal </a:t>
            </a:r>
          </a:p>
          <a:p>
            <a:r>
              <a:rPr lang="en-US" dirty="0"/>
              <a:t>Industrial Waste Disposal </a:t>
            </a:r>
          </a:p>
          <a:p>
            <a:r>
              <a:rPr lang="en-US" dirty="0"/>
              <a:t>Depletion of Ozone Layer </a:t>
            </a:r>
          </a:p>
          <a:p>
            <a:r>
              <a:rPr lang="en-US" dirty="0"/>
              <a:t>Global Warming </a:t>
            </a:r>
          </a:p>
          <a:p>
            <a:r>
              <a:rPr lang="en-US" dirty="0"/>
              <a:t>Acid Rain</a:t>
            </a:r>
            <a:br>
              <a:rPr lang="en-US" dirty="0"/>
            </a:br>
            <a:br>
              <a:rPr lang="en-US" dirty="0"/>
            </a:br>
            <a:br>
              <a:rPr lang="en-US" dirty="0"/>
            </a:br>
            <a:br>
              <a:rPr lang="en-US" dirty="0"/>
            </a:br>
            <a:br>
              <a:rPr lang="en-US" dirty="0"/>
            </a:br>
            <a:r>
              <a:rPr lang="en-US" dirty="0"/>
              <a:t> </a:t>
            </a:r>
            <a:br>
              <a:rPr lang="en-US" dirty="0"/>
            </a:br>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dirty="0">
                <a:solidFill>
                  <a:schemeClr val="tx1"/>
                </a:solidFill>
              </a:rPr>
              <a:t>Case studies</a:t>
            </a:r>
          </a:p>
        </p:txBody>
      </p:sp>
      <p:sp>
        <p:nvSpPr>
          <p:cNvPr id="254979" name="Content Placeholder 2"/>
          <p:cNvSpPr>
            <a:spLocks noGrp="1"/>
          </p:cNvSpPr>
          <p:nvPr>
            <p:ph idx="4294967295"/>
          </p:nvPr>
        </p:nvSpPr>
        <p:spPr>
          <a:xfrm>
            <a:off x="1524000" y="1600201"/>
            <a:ext cx="8229600" cy="4525963"/>
          </a:xfrm>
        </p:spPr>
        <p:txBody>
          <a:bodyPr/>
          <a:lstStyle/>
          <a:p>
            <a:pPr marL="273050" indent="-273050"/>
            <a:r>
              <a:rPr lang="en-US" altLang="en-US" sz="2400" b="1" dirty="0">
                <a:solidFill>
                  <a:schemeClr val="tx2"/>
                </a:solidFill>
                <a:latin typeface="Times New Roman" pitchFamily="18" charset="0"/>
              </a:rPr>
              <a:t>Acid rain</a:t>
            </a:r>
            <a:r>
              <a:rPr lang="en-US" altLang="en-US" sz="2400" dirty="0">
                <a:latin typeface="Times New Roman" pitchFamily="18" charset="0"/>
              </a:rPr>
              <a:t>	</a:t>
            </a:r>
          </a:p>
          <a:p>
            <a:pPr marL="639763" lvl="1" indent="-246063"/>
            <a:r>
              <a:rPr lang="en-US" altLang="en-US" dirty="0">
                <a:solidFill>
                  <a:schemeClr val="tx2"/>
                </a:solidFill>
                <a:latin typeface="Times New Roman" pitchFamily="18" charset="0"/>
              </a:rPr>
              <a:t>Large emissions of </a:t>
            </a:r>
            <a:r>
              <a:rPr lang="en-US" altLang="en-US" dirty="0" err="1">
                <a:solidFill>
                  <a:schemeClr val="tx2"/>
                </a:solidFill>
                <a:latin typeface="Times New Roman" pitchFamily="18" charset="0"/>
              </a:rPr>
              <a:t>sulphur</a:t>
            </a:r>
            <a:r>
              <a:rPr lang="en-US" altLang="en-US" dirty="0">
                <a:solidFill>
                  <a:schemeClr val="tx2"/>
                </a:solidFill>
                <a:latin typeface="Times New Roman" pitchFamily="18" charset="0"/>
              </a:rPr>
              <a:t> oxides and nitrous oxides </a:t>
            </a:r>
            <a:r>
              <a:rPr lang="en-US" altLang="en-US" dirty="0">
                <a:latin typeface="Times New Roman" pitchFamily="18" charset="0"/>
              </a:rPr>
              <a:t>are being released into the air from the </a:t>
            </a:r>
            <a:r>
              <a:rPr lang="en-US" altLang="en-US" dirty="0">
                <a:solidFill>
                  <a:schemeClr val="tx2"/>
                </a:solidFill>
                <a:latin typeface="Times New Roman" pitchFamily="18" charset="0"/>
              </a:rPr>
              <a:t>thermal power stations </a:t>
            </a:r>
            <a:r>
              <a:rPr lang="en-US" altLang="en-US" dirty="0">
                <a:latin typeface="Times New Roman" pitchFamily="18" charset="0"/>
              </a:rPr>
              <a:t>using the fossil fuels and several processing industries.</a:t>
            </a:r>
          </a:p>
          <a:p>
            <a:pPr marL="639763" lvl="1" indent="-246063"/>
            <a:r>
              <a:rPr lang="en-US" altLang="en-US" dirty="0">
                <a:latin typeface="Times New Roman" pitchFamily="18" charset="0"/>
              </a:rPr>
              <a:t>These gases form compounds with water in the air and precipitates as rain or snow on to the earth.</a:t>
            </a:r>
          </a:p>
          <a:p>
            <a:pPr marL="639763" lvl="1" indent="-246063"/>
            <a:r>
              <a:rPr lang="en-US" altLang="en-US" dirty="0">
                <a:latin typeface="Times New Roman" pitchFamily="18" charset="0"/>
              </a:rPr>
              <a:t>The acid rain in some parts of the world has caused sufficient damage to the fertility of the land and to the human beings.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idx="4294967295"/>
          </p:nvPr>
        </p:nvSpPr>
        <p:spPr>
          <a:xfrm>
            <a:off x="1524000" y="-152400"/>
            <a:ext cx="7239000" cy="1143000"/>
          </a:xfrm>
        </p:spPr>
        <p:txBody>
          <a:bodyPr vert="horz" lIns="0" tIns="45720" rIns="0" bIns="0" rtlCol="0" anchor="b">
            <a:normAutofit/>
          </a:bodyPr>
          <a:lstStyle/>
          <a:p>
            <a:pPr eaLnBrk="1" hangingPunct="1"/>
            <a:r>
              <a:rPr lang="en-US" altLang="en-US">
                <a:solidFill>
                  <a:schemeClr val="tx1"/>
                </a:solidFill>
              </a:rPr>
              <a:t>Case studies</a:t>
            </a:r>
          </a:p>
        </p:txBody>
      </p:sp>
      <p:sp>
        <p:nvSpPr>
          <p:cNvPr id="256003" name="Content Placeholder 2"/>
          <p:cNvSpPr>
            <a:spLocks noGrp="1"/>
          </p:cNvSpPr>
          <p:nvPr>
            <p:ph idx="4294967295"/>
          </p:nvPr>
        </p:nvSpPr>
        <p:spPr>
          <a:xfrm>
            <a:off x="1524000" y="1143000"/>
            <a:ext cx="8786842" cy="4846638"/>
          </a:xfrm>
        </p:spPr>
        <p:txBody>
          <a:bodyPr/>
          <a:lstStyle/>
          <a:p>
            <a:pPr marL="273050" indent="-273050">
              <a:lnSpc>
                <a:spcPct val="80000"/>
              </a:lnSpc>
            </a:pPr>
            <a:r>
              <a:rPr lang="en-US" altLang="en-US" sz="2400" dirty="0">
                <a:solidFill>
                  <a:schemeClr val="tx2"/>
                </a:solidFill>
                <a:latin typeface="Times New Roman" pitchFamily="18" charset="0"/>
              </a:rPr>
              <a:t>Depletion of Ozone Layer</a:t>
            </a:r>
          </a:p>
          <a:p>
            <a:pPr marL="639763" lvl="1" indent="-246063">
              <a:lnSpc>
                <a:spcPct val="80000"/>
              </a:lnSpc>
            </a:pPr>
            <a:r>
              <a:rPr lang="en-US" altLang="en-US" dirty="0">
                <a:latin typeface="Times New Roman" pitchFamily="18" charset="0"/>
              </a:rPr>
              <a:t>The ozone layer protects the entire planet from the ill-effects of ultraviolet radiation and is vital for all living organisms in this world.</a:t>
            </a:r>
          </a:p>
          <a:p>
            <a:pPr marL="639763" lvl="1" indent="-246063">
              <a:lnSpc>
                <a:spcPct val="80000"/>
              </a:lnSpc>
            </a:pPr>
            <a:r>
              <a:rPr lang="en-US" altLang="en-US" dirty="0">
                <a:latin typeface="Times New Roman" pitchFamily="18" charset="0"/>
              </a:rPr>
              <a:t>It is eaten away </a:t>
            </a:r>
            <a:r>
              <a:rPr lang="en-US" altLang="en-US" dirty="0">
                <a:solidFill>
                  <a:schemeClr val="tx2"/>
                </a:solidFill>
                <a:latin typeface="Times New Roman" pitchFamily="18" charset="0"/>
              </a:rPr>
              <a:t>by the </a:t>
            </a:r>
            <a:r>
              <a:rPr lang="en-US" altLang="en-US" dirty="0" err="1">
                <a:solidFill>
                  <a:schemeClr val="tx2"/>
                </a:solidFill>
                <a:latin typeface="Times New Roman" pitchFamily="18" charset="0"/>
              </a:rPr>
              <a:t>chloro-floro</a:t>
            </a:r>
            <a:r>
              <a:rPr lang="en-US" altLang="en-US" dirty="0">
                <a:solidFill>
                  <a:schemeClr val="tx2"/>
                </a:solidFill>
                <a:latin typeface="Times New Roman" pitchFamily="18" charset="0"/>
              </a:rPr>
              <a:t> carbons(CFC) such as </a:t>
            </a:r>
            <a:r>
              <a:rPr lang="en-US" altLang="en-US" dirty="0" err="1">
                <a:solidFill>
                  <a:schemeClr val="tx2"/>
                </a:solidFill>
                <a:latin typeface="Times New Roman" pitchFamily="18" charset="0"/>
              </a:rPr>
              <a:t>freon</a:t>
            </a:r>
            <a:r>
              <a:rPr lang="en-US" altLang="en-US" dirty="0">
                <a:solidFill>
                  <a:schemeClr val="tx2"/>
                </a:solidFill>
                <a:latin typeface="Times New Roman" pitchFamily="18" charset="0"/>
              </a:rPr>
              <a:t> emanating from the refrigerators, air conditioners</a:t>
            </a:r>
            <a:r>
              <a:rPr lang="en-US" altLang="en-US" dirty="0">
                <a:latin typeface="Times New Roman" pitchFamily="18" charset="0"/>
              </a:rPr>
              <a:t>.</a:t>
            </a:r>
          </a:p>
          <a:p>
            <a:pPr marL="639763" lvl="1" indent="-246063">
              <a:lnSpc>
                <a:spcPct val="80000"/>
              </a:lnSpc>
            </a:pPr>
            <a:r>
              <a:rPr lang="en-US" altLang="en-US" dirty="0">
                <a:latin typeface="Times New Roman" pitchFamily="18" charset="0"/>
              </a:rPr>
              <a:t>This has caused </a:t>
            </a:r>
            <a:r>
              <a:rPr lang="en-US" altLang="en-US" dirty="0">
                <a:solidFill>
                  <a:schemeClr val="tx2"/>
                </a:solidFill>
                <a:latin typeface="Times New Roman" pitchFamily="18" charset="0"/>
              </a:rPr>
              <a:t>also skin cancer to sun-bathers </a:t>
            </a:r>
            <a:r>
              <a:rPr lang="en-US" altLang="en-US" dirty="0">
                <a:latin typeface="Times New Roman" pitchFamily="18" charset="0"/>
              </a:rPr>
              <a:t>in the western countries.</a:t>
            </a:r>
          </a:p>
          <a:p>
            <a:pPr marL="639763" lvl="1" indent="-246063">
              <a:lnSpc>
                <a:spcPct val="80000"/>
              </a:lnSpc>
            </a:pPr>
            <a:r>
              <a:rPr lang="en-US" altLang="en-US" dirty="0">
                <a:latin typeface="Times New Roman" pitchFamily="18" charset="0"/>
              </a:rPr>
              <a:t>Further </a:t>
            </a:r>
            <a:r>
              <a:rPr lang="en-US" altLang="en-US" dirty="0">
                <a:solidFill>
                  <a:schemeClr val="tx2"/>
                </a:solidFill>
                <a:latin typeface="Times New Roman" pitchFamily="18" charset="0"/>
              </a:rPr>
              <a:t>NO and NO2 gases were also found to react with ozone</a:t>
            </a:r>
            <a:r>
              <a:rPr lang="en-US" altLang="en-US" dirty="0">
                <a:latin typeface="Times New Roman" pitchFamily="18" charset="0"/>
              </a:rPr>
              <a:t>.</a:t>
            </a:r>
          </a:p>
          <a:p>
            <a:pPr marL="639763" lvl="1" indent="-246063">
              <a:lnSpc>
                <a:spcPct val="80000"/>
              </a:lnSpc>
            </a:pPr>
            <a:r>
              <a:rPr lang="en-US" altLang="en-US" dirty="0">
                <a:latin typeface="Times New Roman" pitchFamily="18" charset="0"/>
              </a:rPr>
              <a:t>Apart from engineers, the organizations, laws of the country and local administration, mechanisms are required to take up concerted efforts to protect the environment.</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idx="4294967295"/>
          </p:nvPr>
        </p:nvSpPr>
        <p:spPr>
          <a:xfrm>
            <a:off x="2095472" y="0"/>
            <a:ext cx="7239000" cy="1143000"/>
          </a:xfrm>
        </p:spPr>
        <p:txBody>
          <a:bodyPr vert="horz" lIns="0" tIns="45720" rIns="0" bIns="0" rtlCol="0" anchor="b">
            <a:normAutofit/>
          </a:bodyPr>
          <a:lstStyle/>
          <a:p>
            <a:pPr eaLnBrk="1" hangingPunct="1"/>
            <a:r>
              <a:rPr lang="en-US" altLang="en-US" sz="3700" b="1" dirty="0"/>
              <a:t>Philosophical views of nature</a:t>
            </a:r>
          </a:p>
        </p:txBody>
      </p:sp>
      <p:sp>
        <p:nvSpPr>
          <p:cNvPr id="257027" name="Content Placeholder 2"/>
          <p:cNvSpPr>
            <a:spLocks noGrp="1"/>
          </p:cNvSpPr>
          <p:nvPr>
            <p:ph idx="4294967295"/>
          </p:nvPr>
        </p:nvSpPr>
        <p:spPr>
          <a:xfrm>
            <a:off x="1524000" y="1447800"/>
            <a:ext cx="9144000" cy="4846638"/>
          </a:xfrm>
        </p:spPr>
        <p:txBody>
          <a:bodyPr/>
          <a:lstStyle/>
          <a:p>
            <a:pPr marL="273050" indent="-273050"/>
            <a:r>
              <a:rPr lang="en-US" altLang="en-US" sz="2400" dirty="0">
                <a:latin typeface="Times New Roman" pitchFamily="18" charset="0"/>
              </a:rPr>
              <a:t>Philosophers have explored a </a:t>
            </a:r>
            <a:r>
              <a:rPr lang="en-US" altLang="en-US" sz="2400" dirty="0">
                <a:solidFill>
                  <a:schemeClr val="tx2"/>
                </a:solidFill>
                <a:latin typeface="Times New Roman" pitchFamily="18" charset="0"/>
              </a:rPr>
              <a:t>wide range of moral perspectives concerning the environment.</a:t>
            </a:r>
          </a:p>
          <a:p>
            <a:pPr marL="273050" indent="-273050"/>
            <a:r>
              <a:rPr lang="en-US" altLang="en-US" sz="2400" dirty="0">
                <a:latin typeface="Times New Roman" pitchFamily="18" charset="0"/>
              </a:rPr>
              <a:t>The most fundamental issue is whether ethical theories need to be rethought by widening the circle of things that have inherent worth. That is , value in themselves, independent of human desires and appraisals.</a:t>
            </a:r>
          </a:p>
          <a:p>
            <a:pPr marL="273050" indent="-273050"/>
            <a:r>
              <a:rPr lang="en-US" altLang="en-US" sz="2400" dirty="0">
                <a:solidFill>
                  <a:schemeClr val="tx2"/>
                </a:solidFill>
                <a:latin typeface="Times New Roman" pitchFamily="18" charset="0"/>
              </a:rPr>
              <a:t>Traditional theories were exclusively human-centered </a:t>
            </a:r>
            <a:r>
              <a:rPr lang="en-US" altLang="en-US" sz="2400" dirty="0">
                <a:latin typeface="Times New Roman" pitchFamily="18" charset="0"/>
              </a:rPr>
              <a:t>or “anthropocentric”.</a:t>
            </a:r>
          </a:p>
          <a:p>
            <a:pPr marL="273050" indent="-273050"/>
            <a:r>
              <a:rPr lang="en-US" altLang="en-US" sz="2400" dirty="0">
                <a:solidFill>
                  <a:schemeClr val="tx2"/>
                </a:solidFill>
                <a:latin typeface="Times New Roman" pitchFamily="18" charset="0"/>
              </a:rPr>
              <a:t>They recognized only persons as having inherent worth</a:t>
            </a:r>
            <a:r>
              <a:rPr lang="en-US" altLang="en-US" sz="2400" dirty="0">
                <a:latin typeface="Times New Roman" pitchFamily="18" charset="0"/>
              </a:rPr>
              <a:t> and regarded nature as a mere source for humanity.</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Philosophical views of nature</a:t>
            </a:r>
          </a:p>
        </p:txBody>
      </p:sp>
      <p:sp>
        <p:nvSpPr>
          <p:cNvPr id="258051" name="Content Placeholder 2"/>
          <p:cNvSpPr>
            <a:spLocks noGrp="1"/>
          </p:cNvSpPr>
          <p:nvPr>
            <p:ph idx="4294967295"/>
          </p:nvPr>
        </p:nvSpPr>
        <p:spPr>
          <a:xfrm>
            <a:off x="1524000" y="1600201"/>
            <a:ext cx="8229600" cy="4525963"/>
          </a:xfrm>
        </p:spPr>
        <p:txBody>
          <a:bodyPr/>
          <a:lstStyle/>
          <a:p>
            <a:pPr marL="273050" indent="-273050"/>
            <a:r>
              <a:rPr lang="en-US" altLang="en-US">
                <a:latin typeface="Times New Roman" pitchFamily="18" charset="0"/>
              </a:rPr>
              <a:t>While examining the philosophers’ views of environmental ethics, we should bear in mind that the world’s great religions have invariably given the nature a prominent role in their prescriptions for moral living.</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1158" y="642918"/>
            <a:ext cx="7239000" cy="533400"/>
          </a:xfrm>
        </p:spPr>
        <p:txBody>
          <a:bodyPr vert="horz" lIns="0" tIns="45720" rIns="0" bIns="0" rtlCol="0" anchor="b">
            <a:normAutofit fontScale="90000"/>
          </a:bodyPr>
          <a:lstStyle/>
          <a:p>
            <a:pPr eaLnBrk="1" hangingPunct="1">
              <a:defRPr/>
            </a:pPr>
            <a:r>
              <a:rPr lang="en-US" altLang="en-US" sz="3700" b="1" dirty="0"/>
              <a:t>Sentient-centered ethics</a:t>
            </a:r>
          </a:p>
        </p:txBody>
      </p:sp>
      <p:sp>
        <p:nvSpPr>
          <p:cNvPr id="259075" name="Content Placeholder 2"/>
          <p:cNvSpPr>
            <a:spLocks noGrp="1"/>
          </p:cNvSpPr>
          <p:nvPr>
            <p:ph idx="4294967295"/>
          </p:nvPr>
        </p:nvSpPr>
        <p:spPr>
          <a:xfrm>
            <a:off x="1524000" y="1295400"/>
            <a:ext cx="9144000" cy="4846638"/>
          </a:xfrm>
        </p:spPr>
        <p:txBody>
          <a:bodyPr>
            <a:normAutofit lnSpcReduction="10000"/>
          </a:bodyPr>
          <a:lstStyle/>
          <a:p>
            <a:pPr marL="273050" indent="-273050"/>
            <a:r>
              <a:rPr lang="en-US" altLang="en-US" dirty="0">
                <a:latin typeface="Times New Roman" pitchFamily="18" charset="0"/>
              </a:rPr>
              <a:t>It recognizes all </a:t>
            </a:r>
            <a:r>
              <a:rPr lang="en-US" altLang="en-US" dirty="0">
                <a:solidFill>
                  <a:schemeClr val="tx2"/>
                </a:solidFill>
                <a:latin typeface="Times New Roman" pitchFamily="18" charset="0"/>
              </a:rPr>
              <a:t>sentient animals as having inherent worth</a:t>
            </a:r>
            <a:r>
              <a:rPr lang="en-US" altLang="en-US" dirty="0">
                <a:latin typeface="Times New Roman" pitchFamily="18" charset="0"/>
              </a:rPr>
              <a:t>.</a:t>
            </a:r>
          </a:p>
          <a:p>
            <a:pPr marL="273050" indent="-273050"/>
            <a:r>
              <a:rPr lang="en-US" altLang="en-US" dirty="0">
                <a:latin typeface="Times New Roman" pitchFamily="18" charset="0"/>
              </a:rPr>
              <a:t>Sentient animals are those that </a:t>
            </a:r>
            <a:r>
              <a:rPr lang="en-US" altLang="en-US" dirty="0">
                <a:solidFill>
                  <a:schemeClr val="tx2"/>
                </a:solidFill>
                <a:latin typeface="Times New Roman" pitchFamily="18" charset="0"/>
              </a:rPr>
              <a:t>feel pain and pleasure </a:t>
            </a:r>
            <a:r>
              <a:rPr lang="en-US" altLang="en-US" dirty="0">
                <a:latin typeface="Times New Roman" pitchFamily="18" charset="0"/>
              </a:rPr>
              <a:t>and have desires.</a:t>
            </a:r>
          </a:p>
          <a:p>
            <a:pPr marL="273050" indent="-273050"/>
            <a:r>
              <a:rPr lang="en-US" altLang="en-US" dirty="0">
                <a:latin typeface="Times New Roman" pitchFamily="18" charset="0"/>
              </a:rPr>
              <a:t>Some </a:t>
            </a:r>
            <a:r>
              <a:rPr lang="en-US" altLang="en-US" dirty="0" err="1">
                <a:latin typeface="Times New Roman" pitchFamily="18" charset="0"/>
              </a:rPr>
              <a:t>utilitarians</a:t>
            </a:r>
            <a:r>
              <a:rPr lang="en-US" altLang="en-US" dirty="0">
                <a:latin typeface="Times New Roman" pitchFamily="18" charset="0"/>
              </a:rPr>
              <a:t> extend their theory to </a:t>
            </a:r>
            <a:r>
              <a:rPr lang="en-US" altLang="en-US" dirty="0">
                <a:solidFill>
                  <a:schemeClr val="tx2"/>
                </a:solidFill>
                <a:latin typeface="Times New Roman" pitchFamily="18" charset="0"/>
              </a:rPr>
              <a:t>sentient animals as well as humans.</a:t>
            </a:r>
          </a:p>
          <a:p>
            <a:pPr marL="273050" indent="-273050"/>
            <a:r>
              <a:rPr lang="en-US" altLang="en-US" dirty="0">
                <a:latin typeface="Times New Roman" pitchFamily="18" charset="0"/>
              </a:rPr>
              <a:t>Peter Singer developed a utilitarian perspective in his influential book ,”</a:t>
            </a:r>
            <a:r>
              <a:rPr lang="en-US" altLang="en-US" dirty="0">
                <a:solidFill>
                  <a:schemeClr val="tx2"/>
                </a:solidFill>
                <a:latin typeface="Times New Roman" pitchFamily="18" charset="0"/>
              </a:rPr>
              <a:t>Animal Liberation</a:t>
            </a:r>
            <a:r>
              <a:rPr lang="en-US" altLang="en-US" dirty="0">
                <a:latin typeface="Times New Roman" pitchFamily="18" charset="0"/>
              </a:rPr>
              <a:t>”. </a:t>
            </a:r>
          </a:p>
          <a:p>
            <a:pPr marL="273050" indent="-273050"/>
            <a:r>
              <a:rPr lang="en-US" altLang="en-US" dirty="0">
                <a:latin typeface="Times New Roman" pitchFamily="18" charset="0"/>
              </a:rPr>
              <a:t>Singer insists that </a:t>
            </a:r>
            <a:r>
              <a:rPr lang="en-US" altLang="en-US" dirty="0">
                <a:solidFill>
                  <a:schemeClr val="tx2"/>
                </a:solidFill>
                <a:latin typeface="Times New Roman" pitchFamily="18" charset="0"/>
              </a:rPr>
              <a:t>moral judgments must take into account the effects of our action on sentient animals</a:t>
            </a:r>
            <a:r>
              <a:rPr lang="en-US" altLang="en-US" dirty="0">
                <a:latin typeface="Times New Roman" pitchFamily="18" charset="0"/>
              </a:rPr>
              <a:t>.</a:t>
            </a:r>
          </a:p>
          <a:p>
            <a:pPr marL="273050" indent="-273050"/>
            <a:r>
              <a:rPr lang="en-US" altLang="en-US" dirty="0">
                <a:latin typeface="Times New Roman" pitchFamily="18" charset="0"/>
              </a:rPr>
              <a:t>Failure to do so is a form discrimination what he labels “</a:t>
            </a:r>
            <a:r>
              <a:rPr lang="en-US" altLang="en-US" dirty="0" err="1">
                <a:solidFill>
                  <a:schemeClr val="tx2"/>
                </a:solidFill>
                <a:latin typeface="Times New Roman" pitchFamily="18" charset="0"/>
              </a:rPr>
              <a:t>speciesism</a:t>
            </a:r>
            <a:r>
              <a:rPr lang="en-US" altLang="en-US" dirty="0">
                <a:latin typeface="Times New Roman" pitchFamily="18" charset="0"/>
              </a:rPr>
              <a:t>”.</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6910" y="357166"/>
            <a:ext cx="7239000" cy="457200"/>
          </a:xfrm>
        </p:spPr>
        <p:txBody>
          <a:bodyPr vert="horz" lIns="0" tIns="45720" rIns="0" bIns="0" rtlCol="0" anchor="b">
            <a:normAutofit fontScale="90000"/>
          </a:bodyPr>
          <a:lstStyle/>
          <a:p>
            <a:pPr eaLnBrk="1" hangingPunct="1">
              <a:defRPr/>
            </a:pPr>
            <a:r>
              <a:rPr lang="en-US" altLang="en-US" sz="3700" b="1" dirty="0" err="1"/>
              <a:t>Biocentric</a:t>
            </a:r>
            <a:r>
              <a:rPr lang="en-US" altLang="en-US" sz="3700" b="1" dirty="0"/>
              <a:t> ethics</a:t>
            </a:r>
          </a:p>
        </p:txBody>
      </p:sp>
      <p:sp>
        <p:nvSpPr>
          <p:cNvPr id="260099" name="Content Placeholder 2"/>
          <p:cNvSpPr>
            <a:spLocks noGrp="1"/>
          </p:cNvSpPr>
          <p:nvPr>
            <p:ph idx="4294967295"/>
          </p:nvPr>
        </p:nvSpPr>
        <p:spPr>
          <a:xfrm>
            <a:off x="1524000" y="1295400"/>
            <a:ext cx="9144000" cy="4846638"/>
          </a:xfrm>
        </p:spPr>
        <p:txBody>
          <a:bodyPr/>
          <a:lstStyle/>
          <a:p>
            <a:pPr marL="273050" indent="-273050"/>
            <a:r>
              <a:rPr lang="en-US" altLang="en-US" sz="2400" dirty="0">
                <a:latin typeface="Times New Roman" pitchFamily="18" charset="0"/>
              </a:rPr>
              <a:t>A life-centered ethics regards </a:t>
            </a:r>
            <a:r>
              <a:rPr lang="en-US" altLang="en-US" sz="2400" dirty="0">
                <a:solidFill>
                  <a:schemeClr val="tx2"/>
                </a:solidFill>
                <a:latin typeface="Times New Roman" pitchFamily="18" charset="0"/>
              </a:rPr>
              <a:t>all living organisms as having inherent worth.</a:t>
            </a:r>
          </a:p>
          <a:p>
            <a:pPr marL="273050" indent="-273050"/>
            <a:r>
              <a:rPr lang="en-US" altLang="en-US" sz="2400" dirty="0">
                <a:latin typeface="Times New Roman" pitchFamily="18" charset="0"/>
              </a:rPr>
              <a:t>Albert </a:t>
            </a:r>
            <a:r>
              <a:rPr lang="en-US" altLang="en-US" sz="2400" dirty="0" err="1">
                <a:latin typeface="Times New Roman" pitchFamily="18" charset="0"/>
              </a:rPr>
              <a:t>schweitzer</a:t>
            </a:r>
            <a:r>
              <a:rPr lang="en-US" altLang="en-US" sz="2400" dirty="0">
                <a:latin typeface="Times New Roman" pitchFamily="18" charset="0"/>
              </a:rPr>
              <a:t> set forth a pioneering version of this perspective under the name of “</a:t>
            </a:r>
            <a:r>
              <a:rPr lang="en-US" altLang="en-US" sz="2400" dirty="0">
                <a:solidFill>
                  <a:schemeClr val="tx2"/>
                </a:solidFill>
                <a:latin typeface="Times New Roman" pitchFamily="18" charset="0"/>
              </a:rPr>
              <a:t>reverence for life</a:t>
            </a:r>
            <a:r>
              <a:rPr lang="en-US" altLang="en-US" sz="2400" dirty="0">
                <a:latin typeface="Times New Roman" pitchFamily="18" charset="0"/>
              </a:rPr>
              <a:t>”.</a:t>
            </a:r>
          </a:p>
          <a:p>
            <a:pPr marL="273050" indent="-273050"/>
            <a:r>
              <a:rPr lang="en-US" altLang="en-US" sz="2400" dirty="0">
                <a:latin typeface="Times New Roman" pitchFamily="18" charset="0"/>
              </a:rPr>
              <a:t>He argued that  </a:t>
            </a:r>
            <a:r>
              <a:rPr lang="en-US" altLang="en-US" sz="2400" dirty="0">
                <a:solidFill>
                  <a:schemeClr val="tx2"/>
                </a:solidFill>
                <a:latin typeface="Times New Roman" pitchFamily="18" charset="0"/>
              </a:rPr>
              <a:t>the most fundamental feature of us is our will to live</a:t>
            </a:r>
            <a:r>
              <a:rPr lang="en-US" altLang="en-US" sz="2400" dirty="0">
                <a:latin typeface="Times New Roman" pitchFamily="18" charset="0"/>
              </a:rPr>
              <a:t>, by which he meant both a will to survive and a will to develop according to our inherent tendencies.</a:t>
            </a:r>
          </a:p>
          <a:p>
            <a:pPr marL="273050" indent="-273050"/>
            <a:r>
              <a:rPr lang="en-US" altLang="en-US" sz="2400" dirty="0">
                <a:latin typeface="Times New Roman" pitchFamily="18" charset="0"/>
              </a:rPr>
              <a:t>All organisms </a:t>
            </a:r>
            <a:r>
              <a:rPr lang="en-US" altLang="en-US" sz="2400" dirty="0">
                <a:solidFill>
                  <a:schemeClr val="tx2"/>
                </a:solidFill>
                <a:latin typeface="Times New Roman" pitchFamily="18" charset="0"/>
              </a:rPr>
              <a:t>share these instinctive tendencies to survive and develop, and hence consistency requires </a:t>
            </a:r>
            <a:r>
              <a:rPr lang="en-US" altLang="en-US" sz="2400" dirty="0">
                <a:latin typeface="Times New Roman" pitchFamily="18" charset="0"/>
              </a:rPr>
              <a:t>that we affirm the inherent worth of all life</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p:cNvSpPr>
            <a:spLocks noGrp="1"/>
          </p:cNvSpPr>
          <p:nvPr>
            <p:ph type="title" idx="4294967295"/>
          </p:nvPr>
        </p:nvSpPr>
        <p:spPr>
          <a:xfrm>
            <a:off x="1952596" y="214290"/>
            <a:ext cx="7239000" cy="914400"/>
          </a:xfrm>
        </p:spPr>
        <p:txBody>
          <a:bodyPr vert="horz" lIns="0" tIns="45720" rIns="0" bIns="0" rtlCol="0" anchor="b">
            <a:normAutofit/>
          </a:bodyPr>
          <a:lstStyle/>
          <a:p>
            <a:pPr eaLnBrk="1" hangingPunct="1"/>
            <a:r>
              <a:rPr lang="en-US" altLang="en-US" b="1" dirty="0" err="1"/>
              <a:t>Ecocentric</a:t>
            </a:r>
            <a:r>
              <a:rPr lang="en-US" altLang="en-US" b="1" dirty="0"/>
              <a:t> ethics</a:t>
            </a:r>
          </a:p>
        </p:txBody>
      </p:sp>
      <p:sp>
        <p:nvSpPr>
          <p:cNvPr id="261123" name="Content Placeholder 2"/>
          <p:cNvSpPr>
            <a:spLocks noGrp="1"/>
          </p:cNvSpPr>
          <p:nvPr>
            <p:ph idx="4294967295"/>
          </p:nvPr>
        </p:nvSpPr>
        <p:spPr>
          <a:xfrm>
            <a:off x="1524000" y="1219201"/>
            <a:ext cx="9144000" cy="4530725"/>
          </a:xfrm>
        </p:spPr>
        <p:txBody>
          <a:bodyPr/>
          <a:lstStyle/>
          <a:p>
            <a:pPr marL="273050" indent="-273050"/>
            <a:r>
              <a:rPr lang="en-US" altLang="en-US" sz="2400" dirty="0">
                <a:latin typeface="Times New Roman" pitchFamily="18" charset="0"/>
              </a:rPr>
              <a:t>A frequent criticism of sentient-centered and bio centered ethics is that they are too individualistic.</a:t>
            </a:r>
          </a:p>
          <a:p>
            <a:pPr marL="273050" indent="-273050"/>
            <a:r>
              <a:rPr lang="en-US" altLang="en-US" sz="2400" dirty="0" err="1">
                <a:solidFill>
                  <a:schemeClr val="tx2"/>
                </a:solidFill>
                <a:latin typeface="Times New Roman" pitchFamily="18" charset="0"/>
              </a:rPr>
              <a:t>Ecocentric</a:t>
            </a:r>
            <a:r>
              <a:rPr lang="en-US" altLang="en-US" sz="2400" dirty="0">
                <a:solidFill>
                  <a:schemeClr val="tx2"/>
                </a:solidFill>
                <a:latin typeface="Times New Roman" pitchFamily="18" charset="0"/>
              </a:rPr>
              <a:t> ethics locates inherent value in ecological systems</a:t>
            </a:r>
            <a:r>
              <a:rPr lang="en-US" altLang="en-US" sz="2400" dirty="0">
                <a:latin typeface="Times New Roman" pitchFamily="18" charset="0"/>
              </a:rPr>
              <a:t>.</a:t>
            </a:r>
          </a:p>
          <a:p>
            <a:pPr marL="273050" indent="-273050"/>
            <a:r>
              <a:rPr lang="en-US" altLang="en-US" sz="2400" dirty="0">
                <a:latin typeface="Times New Roman" pitchFamily="18" charset="0"/>
              </a:rPr>
              <a:t>The naturalist </a:t>
            </a:r>
            <a:r>
              <a:rPr lang="en-US" altLang="en-US" sz="2400" dirty="0">
                <a:solidFill>
                  <a:schemeClr val="tx2"/>
                </a:solidFill>
                <a:latin typeface="Times New Roman" pitchFamily="18" charset="0"/>
              </a:rPr>
              <a:t>Aldo Leopold </a:t>
            </a:r>
            <a:r>
              <a:rPr lang="en-US" altLang="en-US" sz="2400" dirty="0">
                <a:latin typeface="Times New Roman" pitchFamily="18" charset="0"/>
              </a:rPr>
              <a:t>who urged that </a:t>
            </a:r>
            <a:r>
              <a:rPr lang="en-US" altLang="en-US" sz="2400" dirty="0">
                <a:solidFill>
                  <a:schemeClr val="tx2"/>
                </a:solidFill>
                <a:latin typeface="Times New Roman" pitchFamily="18" charset="0"/>
              </a:rPr>
              <a:t>we have an obligation to promote the health of ecosystems.</a:t>
            </a:r>
          </a:p>
          <a:p>
            <a:pPr marL="273050" indent="-273050"/>
            <a:r>
              <a:rPr lang="en-US" altLang="en-US" sz="2400" dirty="0">
                <a:latin typeface="Times New Roman" pitchFamily="18" charset="0"/>
              </a:rPr>
              <a:t> “ </a:t>
            </a:r>
            <a:r>
              <a:rPr lang="en-US" altLang="en-US" sz="2400" dirty="0">
                <a:solidFill>
                  <a:schemeClr val="tx2"/>
                </a:solidFill>
                <a:latin typeface="Times New Roman" pitchFamily="18" charset="0"/>
              </a:rPr>
              <a:t>A thing is right when it tends to preserve the integrity, stability and beauty of the biotic community</a:t>
            </a:r>
            <a:r>
              <a:rPr lang="en-US" altLang="en-US" sz="2400" dirty="0">
                <a:latin typeface="Times New Roman" pitchFamily="18" charset="0"/>
              </a:rPr>
              <a:t>. It is wrong when it tends otherwise.”</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idx="4294967295"/>
          </p:nvPr>
        </p:nvSpPr>
        <p:spPr>
          <a:xfrm>
            <a:off x="1524000" y="228600"/>
            <a:ext cx="8001000" cy="1143000"/>
          </a:xfrm>
        </p:spPr>
        <p:txBody>
          <a:bodyPr vert="horz" lIns="0" tIns="45720" rIns="0" bIns="0" rtlCol="0" anchor="b">
            <a:normAutofit/>
          </a:bodyPr>
          <a:lstStyle/>
          <a:p>
            <a:pPr algn="ctr" eaLnBrk="1" hangingPunct="1"/>
            <a:r>
              <a:rPr lang="en-US" altLang="en-US" sz="3200" b="1" dirty="0">
                <a:latin typeface="Times New Roman" pitchFamily="18" charset="0"/>
              </a:rPr>
              <a:t>Human-centered environmental ethics</a:t>
            </a:r>
          </a:p>
        </p:txBody>
      </p:sp>
      <p:sp>
        <p:nvSpPr>
          <p:cNvPr id="262147" name="Content Placeholder 2"/>
          <p:cNvSpPr>
            <a:spLocks noGrp="1"/>
          </p:cNvSpPr>
          <p:nvPr>
            <p:ph idx="4294967295"/>
          </p:nvPr>
        </p:nvSpPr>
        <p:spPr>
          <a:xfrm>
            <a:off x="1524000" y="1600201"/>
            <a:ext cx="8786842" cy="4525963"/>
          </a:xfrm>
        </p:spPr>
        <p:txBody>
          <a:bodyPr/>
          <a:lstStyle/>
          <a:p>
            <a:pPr marL="273050" indent="-273050"/>
            <a:r>
              <a:rPr lang="en-US" altLang="en-US" dirty="0">
                <a:latin typeface="Times New Roman" pitchFamily="18" charset="0"/>
              </a:rPr>
              <a:t>This approach assumes that only </a:t>
            </a:r>
            <a:r>
              <a:rPr lang="en-US" altLang="en-US" dirty="0">
                <a:solidFill>
                  <a:schemeClr val="tx2"/>
                </a:solidFill>
                <a:latin typeface="Times New Roman" pitchFamily="18" charset="0"/>
              </a:rPr>
              <a:t>human beings have inherent moral worth duly </a:t>
            </a:r>
            <a:r>
              <a:rPr lang="en-US" altLang="en-US" dirty="0">
                <a:latin typeface="Times New Roman" pitchFamily="18" charset="0"/>
              </a:rPr>
              <a:t>to be taken care of.</a:t>
            </a:r>
          </a:p>
          <a:p>
            <a:pPr marL="273050" indent="-273050"/>
            <a:r>
              <a:rPr lang="en-US" altLang="en-US" dirty="0">
                <a:latin typeface="Times New Roman" pitchFamily="18" charset="0"/>
              </a:rPr>
              <a:t>Other living being and ecosystems are only instrumental in nature.</a:t>
            </a:r>
          </a:p>
          <a:p>
            <a:pPr marL="273050" indent="-273050"/>
            <a:r>
              <a:rPr lang="en-US" altLang="en-US" dirty="0" err="1">
                <a:latin typeface="Times New Roman" pitchFamily="18" charset="0"/>
              </a:rPr>
              <a:t>Utlitarianism</a:t>
            </a:r>
            <a:r>
              <a:rPr lang="en-US" altLang="en-US" dirty="0">
                <a:latin typeface="Times New Roman" pitchFamily="18" charset="0"/>
              </a:rPr>
              <a:t> aims to </a:t>
            </a:r>
            <a:r>
              <a:rPr lang="en-US" altLang="en-US" dirty="0">
                <a:solidFill>
                  <a:schemeClr val="tx2"/>
                </a:solidFill>
                <a:latin typeface="Times New Roman" pitchFamily="18" charset="0"/>
              </a:rPr>
              <a:t>maximize good consequences for human beings.</a:t>
            </a:r>
          </a:p>
          <a:p>
            <a:pPr marL="273050" indent="-273050"/>
            <a:r>
              <a:rPr lang="en-US" altLang="en-US" dirty="0">
                <a:latin typeface="Times New Roman" pitchFamily="18" charset="0"/>
              </a:rPr>
              <a:t>Most of the goods are  engineered products made out natural resources</a:t>
            </a:r>
          </a:p>
          <a:p>
            <a:pPr marL="639763" lvl="1" indent="-246063"/>
            <a:endParaRPr lang="en-US" altLang="en-US" sz="2800" dirty="0">
              <a:latin typeface="Times New Roman" pitchFamily="18" charset="0"/>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685801"/>
            <a:ext cx="8001000" cy="396875"/>
          </a:xfrm>
        </p:spPr>
        <p:txBody>
          <a:bodyPr vert="horz" lIns="0" tIns="45720" rIns="0" bIns="0" rtlCol="0" anchor="b">
            <a:normAutofit fontScale="90000"/>
          </a:bodyPr>
          <a:lstStyle/>
          <a:p>
            <a:pPr algn="ctr" eaLnBrk="1" hangingPunct="1">
              <a:defRPr/>
            </a:pPr>
            <a:r>
              <a:rPr lang="en-US" altLang="en-US" sz="3200" b="1" dirty="0">
                <a:latin typeface="Times New Roman" panose="02020603050405020304" pitchFamily="18" charset="0"/>
              </a:rPr>
              <a:t>Human-centered environmental ethics</a:t>
            </a:r>
          </a:p>
        </p:txBody>
      </p:sp>
      <p:sp>
        <p:nvSpPr>
          <p:cNvPr id="263171" name="Content Placeholder 2"/>
          <p:cNvSpPr>
            <a:spLocks noGrp="1"/>
          </p:cNvSpPr>
          <p:nvPr>
            <p:ph idx="4294967295"/>
          </p:nvPr>
        </p:nvSpPr>
        <p:spPr>
          <a:xfrm>
            <a:off x="1524000" y="1371600"/>
            <a:ext cx="9144000" cy="5257800"/>
          </a:xfrm>
        </p:spPr>
        <p:txBody>
          <a:bodyPr/>
          <a:lstStyle/>
          <a:p>
            <a:pPr marL="273050" indent="-273050"/>
            <a:r>
              <a:rPr lang="en-US" altLang="en-US" sz="2400" dirty="0">
                <a:latin typeface="Times New Roman" pitchFamily="18" charset="0"/>
              </a:rPr>
              <a:t>Human beings have also</a:t>
            </a:r>
          </a:p>
          <a:p>
            <a:pPr marL="639763" lvl="1" indent="-246063"/>
            <a:r>
              <a:rPr lang="en-US" altLang="en-US" dirty="0">
                <a:solidFill>
                  <a:schemeClr val="tx2"/>
                </a:solidFill>
                <a:latin typeface="Times New Roman" pitchFamily="18" charset="0"/>
              </a:rPr>
              <a:t>recreational interests </a:t>
            </a:r>
            <a:r>
              <a:rPr lang="en-US" altLang="en-US" dirty="0">
                <a:latin typeface="Times New Roman" pitchFamily="18" charset="0"/>
              </a:rPr>
              <a:t>(enjoy leisure thro’ sports and past times)</a:t>
            </a:r>
          </a:p>
          <a:p>
            <a:pPr marL="639763" lvl="1" indent="-246063"/>
            <a:r>
              <a:rPr lang="en-US" altLang="en-US" dirty="0">
                <a:solidFill>
                  <a:schemeClr val="tx2"/>
                </a:solidFill>
                <a:latin typeface="Times New Roman" pitchFamily="18" charset="0"/>
              </a:rPr>
              <a:t>aesthetics interests </a:t>
            </a:r>
            <a:r>
              <a:rPr lang="en-US" altLang="en-US" dirty="0">
                <a:latin typeface="Times New Roman" pitchFamily="18" charset="0"/>
              </a:rPr>
              <a:t>(enjoy nature as from seeing water falls and snow-clad mountains)</a:t>
            </a:r>
          </a:p>
          <a:p>
            <a:pPr marL="639763" lvl="1" indent="-246063"/>
            <a:r>
              <a:rPr lang="en-US" altLang="en-US" dirty="0">
                <a:solidFill>
                  <a:schemeClr val="tx2"/>
                </a:solidFill>
                <a:latin typeface="Times New Roman" pitchFamily="18" charset="0"/>
              </a:rPr>
              <a:t>scientific interests to </a:t>
            </a:r>
            <a:r>
              <a:rPr lang="en-US" altLang="en-US" dirty="0">
                <a:latin typeface="Times New Roman" pitchFamily="18" charset="0"/>
              </a:rPr>
              <a:t>explore into nature or process.</a:t>
            </a:r>
          </a:p>
          <a:p>
            <a:pPr marL="639763" lvl="1" indent="-246063"/>
            <a:r>
              <a:rPr lang="en-US" altLang="en-US" dirty="0">
                <a:latin typeface="Times New Roman" pitchFamily="18" charset="0"/>
              </a:rPr>
              <a:t>a </a:t>
            </a:r>
            <a:r>
              <a:rPr lang="en-US" altLang="en-US" dirty="0">
                <a:solidFill>
                  <a:schemeClr val="tx2"/>
                </a:solidFill>
                <a:latin typeface="Times New Roman" pitchFamily="18" charset="0"/>
              </a:rPr>
              <a:t>basic interest to survive</a:t>
            </a:r>
            <a:r>
              <a:rPr lang="en-US" altLang="en-US" dirty="0">
                <a:latin typeface="Times New Roman" pitchFamily="18" charset="0"/>
              </a:rPr>
              <a:t>, by preservation as well as conservation of nature and natural resources.</a:t>
            </a:r>
          </a:p>
          <a:p>
            <a:pPr marL="273050" indent="-273050"/>
            <a:r>
              <a:rPr lang="en-US" altLang="en-US" sz="2400" dirty="0">
                <a:latin typeface="Times New Roman" pitchFamily="18" charset="0"/>
              </a:rPr>
              <a:t>Right ethicists favor the </a:t>
            </a:r>
            <a:r>
              <a:rPr lang="en-US" altLang="en-US" sz="2400" dirty="0">
                <a:solidFill>
                  <a:schemeClr val="tx2"/>
                </a:solidFill>
                <a:latin typeface="Times New Roman" pitchFamily="18" charset="0"/>
              </a:rPr>
              <a:t>basic rights to live and right to liberty</a:t>
            </a:r>
            <a:r>
              <a:rPr lang="en-US" altLang="en-US" sz="2400" dirty="0">
                <a:latin typeface="Times New Roman" pitchFamily="18" charset="0"/>
              </a:rPr>
              <a:t>, to realize the right to a in supportive environment.</a:t>
            </a:r>
          </a:p>
          <a:p>
            <a:pPr marL="273050" indent="-273050"/>
            <a:r>
              <a:rPr lang="en-US" altLang="en-US" sz="2400" dirty="0">
                <a:solidFill>
                  <a:schemeClr val="tx2"/>
                </a:solidFill>
                <a:latin typeface="Times New Roman" pitchFamily="18" charset="0"/>
              </a:rPr>
              <a:t>Virtue ethics stresses importance of humility</a:t>
            </a:r>
            <a:r>
              <a:rPr lang="en-US" altLang="en-US" sz="2400" dirty="0">
                <a:latin typeface="Times New Roman" pitchFamily="18" charset="0"/>
              </a:rPr>
              <a:t>, appreciation of natural beauty and gratitude to the mother nature that provides everything</a:t>
            </a:r>
          </a:p>
          <a:p>
            <a:pPr marL="639763" lvl="1" indent="-246063"/>
            <a:endParaRPr lang="en-US" altLang="en-US" dirty="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B829A-5981-4C03-B0D7-9411F7B264E5}"/>
              </a:ext>
            </a:extLst>
          </p:cNvPr>
          <p:cNvSpPr>
            <a:spLocks noGrp="1"/>
          </p:cNvSpPr>
          <p:nvPr>
            <p:ph idx="1"/>
          </p:nvPr>
        </p:nvSpPr>
        <p:spPr>
          <a:xfrm>
            <a:off x="219808" y="1892171"/>
            <a:ext cx="11752384" cy="4351338"/>
          </a:xfrm>
        </p:spPr>
        <p:txBody>
          <a:bodyPr>
            <a:normAutofit fontScale="92500" lnSpcReduction="20000"/>
          </a:bodyPr>
          <a:lstStyle/>
          <a:p>
            <a:pPr algn="just"/>
            <a:r>
              <a:rPr lang="en-GB" dirty="0"/>
              <a:t>1. The problem of vagueness: One is unable to distinguish between good and bad (right or wrong) principle. Good means an action that is obligatory. For example, code of ethics specifies that one should obey the laws and follow standards. Refuse bribe or accept the gift, and maintain confidentiality</a:t>
            </a:r>
          </a:p>
          <a:p>
            <a:pPr algn="just"/>
            <a:endParaRPr lang="en-GB" dirty="0"/>
          </a:p>
          <a:p>
            <a:pPr algn="just"/>
            <a:r>
              <a:rPr lang="en-GB" dirty="0"/>
              <a:t>2. The problem of conflicting reasons: One is unable to choose between two good moral solutions. One has to fix priority, through knowledge or value system.</a:t>
            </a:r>
          </a:p>
          <a:p>
            <a:pPr algn="just"/>
            <a:endParaRPr lang="en-GB" dirty="0"/>
          </a:p>
          <a:p>
            <a:pPr algn="just"/>
            <a:r>
              <a:rPr lang="en-GB" dirty="0"/>
              <a:t>3. The problem of disagreement: There may be two or more solutions and none of them mandatory. These solutions may be better or worse in some respects but not in all aspects. One has to interpret, apply different morally reasons, and </a:t>
            </a:r>
            <a:r>
              <a:rPr lang="en-GB" dirty="0" err="1"/>
              <a:t>analyze</a:t>
            </a:r>
            <a:r>
              <a:rPr lang="en-GB" dirty="0"/>
              <a:t> and rank the decisions. Select the best suitable, under the existing and the most probable conditions</a:t>
            </a:r>
            <a:endParaRPr lang="en-IN" dirty="0"/>
          </a:p>
          <a:p>
            <a:endParaRPr lang="en-IN" dirty="0"/>
          </a:p>
        </p:txBody>
      </p:sp>
      <p:sp>
        <p:nvSpPr>
          <p:cNvPr id="4" name="TextBox 3">
            <a:extLst>
              <a:ext uri="{FF2B5EF4-FFF2-40B4-BE49-F238E27FC236}">
                <a16:creationId xmlns:a16="http://schemas.microsoft.com/office/drawing/2014/main" id="{5524F8D6-EE66-4B9C-BEA4-30B1BC5D63F7}"/>
              </a:ext>
            </a:extLst>
          </p:cNvPr>
          <p:cNvSpPr txBox="1"/>
          <p:nvPr/>
        </p:nvSpPr>
        <p:spPr>
          <a:xfrm>
            <a:off x="-8964" y="457217"/>
            <a:ext cx="12102352" cy="830997"/>
          </a:xfrm>
          <a:prstGeom prst="rect">
            <a:avLst/>
          </a:prstGeom>
          <a:noFill/>
        </p:spPr>
        <p:txBody>
          <a:bodyPr wrap="square">
            <a:spAutoFit/>
          </a:bodyPr>
          <a:lstStyle/>
          <a:p>
            <a:pPr lvl="1" algn="just"/>
            <a:r>
              <a:rPr lang="en-GB" sz="2400" dirty="0"/>
              <a:t>There are some difficulties in arriving at the solution to the problems, in dilemma. The three complex situations leading to moral dilemmas are:</a:t>
            </a:r>
          </a:p>
        </p:txBody>
      </p:sp>
    </p:spTree>
    <p:extLst>
      <p:ext uri="{BB962C8B-B14F-4D97-AF65-F5344CB8AC3E}">
        <p14:creationId xmlns:p14="http://schemas.microsoft.com/office/powerpoint/2010/main" val="477831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idx="4294967295"/>
          </p:nvPr>
        </p:nvSpPr>
        <p:spPr>
          <a:xfrm>
            <a:off x="2166910" y="214290"/>
            <a:ext cx="8229600" cy="1143000"/>
          </a:xfrm>
        </p:spPr>
        <p:txBody>
          <a:bodyPr vert="horz" lIns="0" tIns="45720" rIns="0" bIns="0" rtlCol="0" anchor="b">
            <a:normAutofit/>
          </a:bodyPr>
          <a:lstStyle/>
          <a:p>
            <a:pPr eaLnBrk="1" hangingPunct="1"/>
            <a:r>
              <a:rPr lang="en-US" altLang="en-US" b="1" dirty="0"/>
              <a:t>3. Computer ethics</a:t>
            </a:r>
          </a:p>
        </p:txBody>
      </p:sp>
      <p:sp>
        <p:nvSpPr>
          <p:cNvPr id="264195" name="Content Placeholder 2"/>
          <p:cNvSpPr>
            <a:spLocks noGrp="1"/>
          </p:cNvSpPr>
          <p:nvPr>
            <p:ph idx="4294967295"/>
          </p:nvPr>
        </p:nvSpPr>
        <p:spPr>
          <a:xfrm>
            <a:off x="1524000" y="1600201"/>
            <a:ext cx="8229600" cy="4525963"/>
          </a:xfrm>
        </p:spPr>
        <p:txBody>
          <a:bodyPr/>
          <a:lstStyle/>
          <a:p>
            <a:pPr marL="273050" indent="-273050"/>
            <a:r>
              <a:rPr lang="en-US" altLang="en-US" sz="2400" dirty="0">
                <a:latin typeface="Times New Roman" pitchFamily="18" charset="0"/>
              </a:rPr>
              <a:t>It is defined as</a:t>
            </a:r>
          </a:p>
          <a:p>
            <a:pPr marL="639763" lvl="1" indent="-246063"/>
            <a:r>
              <a:rPr lang="en-US" altLang="en-US" dirty="0">
                <a:latin typeface="Times New Roman" pitchFamily="18" charset="0"/>
              </a:rPr>
              <a:t>a </a:t>
            </a:r>
            <a:r>
              <a:rPr lang="en-US" altLang="en-US" dirty="0">
                <a:solidFill>
                  <a:schemeClr val="tx2"/>
                </a:solidFill>
                <a:latin typeface="Times New Roman" pitchFamily="18" charset="0"/>
              </a:rPr>
              <a:t>study of nature and social impact of computer technology</a:t>
            </a:r>
          </a:p>
          <a:p>
            <a:pPr marL="639763" lvl="1" indent="-246063"/>
            <a:r>
              <a:rPr lang="en-US" altLang="en-US" dirty="0">
                <a:latin typeface="Times New Roman" pitchFamily="18" charset="0"/>
              </a:rPr>
              <a:t>formulation and justification of policies, for ethical use of computers.</a:t>
            </a:r>
          </a:p>
          <a:p>
            <a:pPr marL="273050" indent="-273050"/>
            <a:r>
              <a:rPr lang="en-US" altLang="en-US" sz="2400" dirty="0">
                <a:latin typeface="Times New Roman" pitchFamily="18" charset="0"/>
              </a:rPr>
              <a:t>The use of </a:t>
            </a:r>
            <a:r>
              <a:rPr lang="en-US" altLang="en-US" sz="2400" dirty="0">
                <a:solidFill>
                  <a:schemeClr val="tx2"/>
                </a:solidFill>
                <a:latin typeface="Times New Roman" pitchFamily="18" charset="0"/>
              </a:rPr>
              <a:t>computers have raised a host of moral concerns such as free speech, privacy, intellectual property right and physical as well as mental harm</a:t>
            </a:r>
            <a:r>
              <a:rPr lang="en-US" altLang="en-US" sz="2400" dirty="0">
                <a:latin typeface="Times New Roman" pitchFamily="18" charset="0"/>
              </a:rPr>
              <a:t>.</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48" y="428605"/>
            <a:ext cx="7239000" cy="561975"/>
          </a:xfrm>
        </p:spPr>
        <p:txBody>
          <a:bodyPr vert="horz" lIns="0" tIns="45720" rIns="0" bIns="0" rtlCol="0" anchor="b">
            <a:normAutofit/>
          </a:bodyPr>
          <a:lstStyle/>
          <a:p>
            <a:pPr eaLnBrk="1" hangingPunct="1">
              <a:defRPr/>
            </a:pPr>
            <a:r>
              <a:rPr lang="en-US" altLang="en-US" sz="3700" b="1" dirty="0"/>
              <a:t>Power relationships</a:t>
            </a:r>
          </a:p>
        </p:txBody>
      </p:sp>
      <p:sp>
        <p:nvSpPr>
          <p:cNvPr id="265219" name="Content Placeholder 2"/>
          <p:cNvSpPr>
            <a:spLocks noGrp="1"/>
          </p:cNvSpPr>
          <p:nvPr>
            <p:ph idx="4294967295"/>
          </p:nvPr>
        </p:nvSpPr>
        <p:spPr>
          <a:xfrm>
            <a:off x="1524000" y="1524000"/>
            <a:ext cx="8786842" cy="4846638"/>
          </a:xfrm>
        </p:spPr>
        <p:txBody>
          <a:bodyPr/>
          <a:lstStyle/>
          <a:p>
            <a:pPr marL="273050" indent="-273050"/>
            <a:r>
              <a:rPr lang="en-US" altLang="en-US" sz="2400" dirty="0">
                <a:latin typeface="Times New Roman" pitchFamily="18" charset="0"/>
              </a:rPr>
              <a:t>The development and proliferation of </a:t>
            </a:r>
            <a:r>
              <a:rPr lang="en-US" altLang="en-US" sz="2400" dirty="0">
                <a:solidFill>
                  <a:srgbClr val="FF0000"/>
                </a:solidFill>
                <a:latin typeface="Times New Roman" pitchFamily="18" charset="0"/>
              </a:rPr>
              <a:t>microcomputers</a:t>
            </a:r>
            <a:r>
              <a:rPr lang="en-US" altLang="en-US" sz="2400" dirty="0">
                <a:latin typeface="Times New Roman" pitchFamily="18" charset="0"/>
              </a:rPr>
              <a:t> became </a:t>
            </a:r>
            <a:r>
              <a:rPr lang="en-US" altLang="en-US" sz="2400" dirty="0">
                <a:solidFill>
                  <a:schemeClr val="tx2"/>
                </a:solidFill>
                <a:latin typeface="Times New Roman" pitchFamily="18" charset="0"/>
              </a:rPr>
              <a:t>increasingly powerful and economically competitive</a:t>
            </a:r>
            <a:r>
              <a:rPr lang="en-US" altLang="en-US" sz="2400" dirty="0">
                <a:latin typeface="Times New Roman" pitchFamily="18" charset="0"/>
              </a:rPr>
              <a:t> with larger models.</a:t>
            </a:r>
          </a:p>
          <a:p>
            <a:pPr marL="273050" indent="-273050"/>
            <a:r>
              <a:rPr lang="en-US" altLang="en-US" sz="2400" dirty="0">
                <a:solidFill>
                  <a:schemeClr val="tx2"/>
                </a:solidFill>
                <a:latin typeface="Times New Roman" pitchFamily="18" charset="0"/>
              </a:rPr>
              <a:t>Remote access and time sharing allowed computer </a:t>
            </a:r>
            <a:r>
              <a:rPr lang="en-US" altLang="en-US" sz="2400" dirty="0">
                <a:latin typeface="Times New Roman" pitchFamily="18" charset="0"/>
              </a:rPr>
              <a:t>users in distant locations to share the resources of large computer systems.</a:t>
            </a:r>
          </a:p>
          <a:p>
            <a:pPr marL="273050" indent="-273050"/>
            <a:r>
              <a:rPr lang="en-US" altLang="en-US" sz="2400" dirty="0">
                <a:latin typeface="Times New Roman" pitchFamily="18" charset="0"/>
              </a:rPr>
              <a:t>These changes </a:t>
            </a:r>
            <a:r>
              <a:rPr lang="en-US" altLang="en-US" sz="2400" dirty="0">
                <a:solidFill>
                  <a:schemeClr val="tx2"/>
                </a:solidFill>
                <a:latin typeface="Times New Roman" pitchFamily="18" charset="0"/>
              </a:rPr>
              <a:t>opened new possibilities for decentralized computer power.</a:t>
            </a:r>
          </a:p>
          <a:p>
            <a:pPr marL="273050" indent="-273050"/>
            <a:r>
              <a:rPr lang="en-US" altLang="en-US" sz="2400" dirty="0">
                <a:solidFill>
                  <a:schemeClr val="tx2"/>
                </a:solidFill>
                <a:latin typeface="Times New Roman" pitchFamily="18" charset="0"/>
              </a:rPr>
              <a:t>Computers are power tools which do not by themselves generate power shifts. </a:t>
            </a:r>
            <a:r>
              <a:rPr lang="en-US" altLang="en-US" sz="2400" dirty="0">
                <a:latin typeface="Times New Roman" pitchFamily="18" charset="0"/>
              </a:rPr>
              <a:t>They contribute to greater centralization or decentralization insofar as human decision-makers so direct them.</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idx="4294967295"/>
          </p:nvPr>
        </p:nvSpPr>
        <p:spPr>
          <a:xfrm>
            <a:off x="2024034" y="0"/>
            <a:ext cx="8229600" cy="1143000"/>
          </a:xfrm>
        </p:spPr>
        <p:txBody>
          <a:bodyPr vert="horz" lIns="0" tIns="45720" rIns="0" bIns="0" rtlCol="0" anchor="b">
            <a:normAutofit/>
          </a:bodyPr>
          <a:lstStyle/>
          <a:p>
            <a:pPr eaLnBrk="1" hangingPunct="1"/>
            <a:r>
              <a:rPr lang="en-US" altLang="en-US" sz="3700" b="1" dirty="0">
                <a:latin typeface="Times New Roman" pitchFamily="18" charset="0"/>
              </a:rPr>
              <a:t>Few Moral issues in computer ethics</a:t>
            </a:r>
          </a:p>
        </p:txBody>
      </p:sp>
      <p:sp>
        <p:nvSpPr>
          <p:cNvPr id="266243" name="Content Placeholder 2"/>
          <p:cNvSpPr>
            <a:spLocks noGrp="1"/>
          </p:cNvSpPr>
          <p:nvPr>
            <p:ph idx="4294967295"/>
          </p:nvPr>
        </p:nvSpPr>
        <p:spPr>
          <a:xfrm>
            <a:off x="1524000" y="1600201"/>
            <a:ext cx="8229600" cy="4525963"/>
          </a:xfrm>
        </p:spPr>
        <p:txBody>
          <a:bodyPr/>
          <a:lstStyle/>
          <a:p>
            <a:pPr marL="273050" indent="-273050"/>
            <a:r>
              <a:rPr lang="en-US" altLang="en-US" dirty="0"/>
              <a:t>Job Elimination</a:t>
            </a:r>
          </a:p>
          <a:p>
            <a:pPr marL="273050" indent="-273050"/>
            <a:r>
              <a:rPr lang="en-US" altLang="en-US" dirty="0"/>
              <a:t>Customer Relations</a:t>
            </a:r>
          </a:p>
          <a:p>
            <a:pPr marL="273050" indent="-273050"/>
            <a:r>
              <a:rPr lang="en-US" altLang="en-US" dirty="0"/>
              <a:t>Biased Software(Unfair)</a:t>
            </a:r>
          </a:p>
          <a:p>
            <a:pPr marL="273050" indent="-273050">
              <a:buNone/>
            </a:pPr>
            <a:endParaRPr lang="en-US" alt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b="1">
                <a:solidFill>
                  <a:schemeClr val="tx1"/>
                </a:solidFill>
              </a:rPr>
              <a:t>Property</a:t>
            </a:r>
          </a:p>
        </p:txBody>
      </p:sp>
      <p:sp>
        <p:nvSpPr>
          <p:cNvPr id="267267" name="Content Placeholder 2"/>
          <p:cNvSpPr>
            <a:spLocks noGrp="1"/>
          </p:cNvSpPr>
          <p:nvPr>
            <p:ph idx="4294967295"/>
          </p:nvPr>
        </p:nvSpPr>
        <p:spPr>
          <a:xfrm>
            <a:off x="1524000" y="1641476"/>
            <a:ext cx="8229600" cy="4530725"/>
          </a:xfrm>
        </p:spPr>
        <p:txBody>
          <a:bodyPr/>
          <a:lstStyle/>
          <a:p>
            <a:pPr marL="273050" indent="-273050"/>
            <a:r>
              <a:rPr lang="en-US" altLang="en-US" dirty="0"/>
              <a:t>The most troublesome issues about property and computers fall under two general headings.</a:t>
            </a:r>
          </a:p>
          <a:p>
            <a:pPr marL="273050" indent="-273050"/>
            <a:r>
              <a:rPr lang="en-US" altLang="en-US" dirty="0"/>
              <a:t>The first is  </a:t>
            </a:r>
            <a:r>
              <a:rPr lang="en-US" altLang="en-US" dirty="0">
                <a:solidFill>
                  <a:schemeClr val="tx2"/>
                </a:solidFill>
              </a:rPr>
              <a:t>the use of computers in </a:t>
            </a:r>
            <a:r>
              <a:rPr lang="en-US" altLang="en-US" dirty="0">
                <a:solidFill>
                  <a:srgbClr val="FF0000"/>
                </a:solidFill>
              </a:rPr>
              <a:t>misuse</a:t>
            </a:r>
            <a:r>
              <a:rPr lang="en-US" altLang="en-US" dirty="0">
                <a:solidFill>
                  <a:schemeClr val="tx2"/>
                </a:solidFill>
              </a:rPr>
              <a:t> </a:t>
            </a:r>
            <a:r>
              <a:rPr lang="en-US" altLang="en-US" dirty="0"/>
              <a:t>and other </a:t>
            </a:r>
            <a:r>
              <a:rPr lang="en-US" altLang="en-US" dirty="0">
                <a:solidFill>
                  <a:schemeClr val="tx2"/>
                </a:solidFill>
              </a:rPr>
              <a:t>forms of </a:t>
            </a:r>
            <a:r>
              <a:rPr lang="en-US" altLang="en-US" dirty="0">
                <a:solidFill>
                  <a:srgbClr val="FF0000"/>
                </a:solidFill>
              </a:rPr>
              <a:t>stealing money</a:t>
            </a:r>
            <a:r>
              <a:rPr lang="en-US" altLang="en-US" dirty="0">
                <a:solidFill>
                  <a:schemeClr val="tx2"/>
                </a:solidFill>
              </a:rPr>
              <a:t> </a:t>
            </a:r>
            <a:r>
              <a:rPr lang="en-US" altLang="en-US" dirty="0"/>
              <a:t>or financial assets.</a:t>
            </a:r>
          </a:p>
          <a:p>
            <a:pPr marL="273050" indent="-273050"/>
            <a:endParaRPr lang="en-US" alt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dirty="0" err="1">
                <a:solidFill>
                  <a:schemeClr val="tx1"/>
                </a:solidFill>
              </a:rPr>
              <a:t>Embezzlementc</a:t>
            </a:r>
            <a:r>
              <a:rPr lang="en-US" altLang="en-US" dirty="0">
                <a:solidFill>
                  <a:schemeClr val="tx1"/>
                </a:solidFill>
              </a:rPr>
              <a:t>(Misuse)</a:t>
            </a:r>
          </a:p>
        </p:txBody>
      </p:sp>
      <p:sp>
        <p:nvSpPr>
          <p:cNvPr id="268291" name="Content Placeholder 2"/>
          <p:cNvSpPr>
            <a:spLocks noGrp="1"/>
          </p:cNvSpPr>
          <p:nvPr>
            <p:ph idx="4294967295"/>
          </p:nvPr>
        </p:nvSpPr>
        <p:spPr>
          <a:xfrm>
            <a:off x="1524000" y="1600201"/>
            <a:ext cx="8229600" cy="4525963"/>
          </a:xfrm>
        </p:spPr>
        <p:txBody>
          <a:bodyPr/>
          <a:lstStyle/>
          <a:p>
            <a:pPr marL="273050" indent="-273050"/>
            <a:r>
              <a:rPr lang="en-US" altLang="en-US" sz="2400" dirty="0"/>
              <a:t>Computers are only </a:t>
            </a:r>
            <a:r>
              <a:rPr lang="en-US" altLang="en-US" sz="2400" dirty="0">
                <a:solidFill>
                  <a:schemeClr val="tx2"/>
                </a:solidFill>
              </a:rPr>
              <a:t>incidentally involved when extortion is attempted via a phone </a:t>
            </a:r>
            <a:r>
              <a:rPr lang="en-US" altLang="en-US" sz="2400" dirty="0"/>
              <a:t>that is part of a computerized telephone system.</a:t>
            </a:r>
          </a:p>
          <a:p>
            <a:pPr marL="273050" indent="-273050"/>
            <a:r>
              <a:rPr lang="en-US" altLang="en-US" sz="2400" dirty="0"/>
              <a:t>Two factors make computers especially troublesome:</a:t>
            </a:r>
          </a:p>
          <a:p>
            <a:pPr marL="639763" lvl="1" indent="-246063"/>
            <a:r>
              <a:rPr lang="en-US" altLang="en-US" dirty="0">
                <a:solidFill>
                  <a:schemeClr val="tx2"/>
                </a:solidFill>
              </a:rPr>
              <a:t>their speed and geographical coverage</a:t>
            </a:r>
            <a:r>
              <a:rPr lang="en-US" altLang="en-US" dirty="0"/>
              <a:t>, which allows the large number of people to be victimized.</a:t>
            </a:r>
          </a:p>
          <a:p>
            <a:pPr marL="639763" lvl="1" indent="-246063"/>
            <a:r>
              <a:rPr lang="en-US" altLang="en-US" dirty="0"/>
              <a:t>the </a:t>
            </a:r>
            <a:r>
              <a:rPr lang="en-US" altLang="en-US" dirty="0">
                <a:solidFill>
                  <a:schemeClr val="tx2"/>
                </a:solidFill>
              </a:rPr>
              <a:t>difficulty of tracing t</a:t>
            </a:r>
            <a:r>
              <a:rPr lang="en-US" altLang="en-US" dirty="0"/>
              <a:t>he underlying transactions to apprehend the thieves.</a:t>
            </a:r>
          </a:p>
          <a:p>
            <a:pPr marL="639763" lvl="1" indent="-246063"/>
            <a:endParaRPr lang="en-US" altLang="en-US" dirty="0"/>
          </a:p>
        </p:txBody>
      </p:sp>
      <p:sp>
        <p:nvSpPr>
          <p:cNvPr id="268292" name="Slide Number Placeholder 5"/>
          <p:cNvSpPr txBox="1">
            <a:spLocks noGrp="1"/>
          </p:cNvSpPr>
          <p:nvPr/>
        </p:nvSpPr>
        <p:spPr bwMode="auto">
          <a:xfrm>
            <a:off x="9448800" y="6356351"/>
            <a:ext cx="762000" cy="365125"/>
          </a:xfrm>
          <a:prstGeom prst="rect">
            <a:avLst/>
          </a:prstGeom>
          <a:noFill/>
          <a:ln w="9525">
            <a:noFill/>
            <a:miter lim="800000"/>
            <a:headEnd/>
            <a:tailEnd/>
          </a:ln>
        </p:spPr>
        <p:txBody>
          <a:bodyPr lIns="0" tIns="0" rIns="0" bIns="0" anchor="b"/>
          <a:lstStyle/>
          <a:p>
            <a:pPr algn="r" eaLnBrk="1" hangingPunct="1"/>
            <a:fld id="{545E5BA9-AE69-4B87-B94A-82580C53CBDF}" type="slidenum">
              <a:rPr lang="en-US" altLang="en-US" sz="1200">
                <a:solidFill>
                  <a:srgbClr val="045C75"/>
                </a:solidFill>
              </a:rPr>
              <a:pPr algn="r" eaLnBrk="1" hangingPunct="1"/>
              <a:t>264</a:t>
            </a:fld>
            <a:endParaRPr lang="en-US" altLang="en-US" sz="1200">
              <a:solidFill>
                <a:srgbClr val="045C75"/>
              </a:solidFil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idx="4294967295"/>
          </p:nvPr>
        </p:nvSpPr>
        <p:spPr>
          <a:xfrm>
            <a:off x="1524000" y="274638"/>
            <a:ext cx="8229600" cy="1143000"/>
          </a:xfrm>
        </p:spPr>
        <p:txBody>
          <a:bodyPr vert="horz" lIns="0" tIns="45720" rIns="0" bIns="0" rtlCol="0" anchor="b">
            <a:normAutofit/>
          </a:bodyPr>
          <a:lstStyle/>
          <a:p>
            <a:pPr algn="ctr" eaLnBrk="1" hangingPunct="1"/>
            <a:r>
              <a:rPr lang="en-US" altLang="en-US" sz="3700"/>
              <a:t>Common cases of computer abuse</a:t>
            </a:r>
          </a:p>
        </p:txBody>
      </p:sp>
      <p:sp>
        <p:nvSpPr>
          <p:cNvPr id="269315" name="Content Placeholder 2"/>
          <p:cNvSpPr>
            <a:spLocks noGrp="1"/>
          </p:cNvSpPr>
          <p:nvPr>
            <p:ph idx="4294967295"/>
          </p:nvPr>
        </p:nvSpPr>
        <p:spPr>
          <a:xfrm>
            <a:off x="1524000" y="1600201"/>
            <a:ext cx="8229600" cy="4525963"/>
          </a:xfrm>
        </p:spPr>
        <p:txBody>
          <a:bodyPr/>
          <a:lstStyle/>
          <a:p>
            <a:pPr marL="273050" indent="-273050"/>
            <a:r>
              <a:rPr lang="en-US" altLang="en-US" dirty="0">
                <a:solidFill>
                  <a:schemeClr val="tx2"/>
                </a:solidFill>
              </a:rPr>
              <a:t>Stealing or cheating </a:t>
            </a:r>
            <a:r>
              <a:rPr lang="en-US" altLang="en-US" dirty="0"/>
              <a:t>by employees at work.</a:t>
            </a:r>
          </a:p>
          <a:p>
            <a:pPr marL="273050" indent="-273050"/>
            <a:r>
              <a:rPr lang="en-US" altLang="en-US" dirty="0">
                <a:solidFill>
                  <a:schemeClr val="tx2"/>
                </a:solidFill>
              </a:rPr>
              <a:t>stealing by non-employees </a:t>
            </a:r>
            <a:r>
              <a:rPr lang="en-US" altLang="en-US" dirty="0"/>
              <a:t>or former employees.</a:t>
            </a:r>
          </a:p>
          <a:p>
            <a:pPr marL="273050" indent="-273050"/>
            <a:r>
              <a:rPr lang="en-US" altLang="en-US" dirty="0">
                <a:solidFill>
                  <a:schemeClr val="tx2"/>
                </a:solidFill>
              </a:rPr>
              <a:t>Stealing from or cheating clients </a:t>
            </a:r>
            <a:r>
              <a:rPr lang="en-US" altLang="en-US" dirty="0"/>
              <a:t>and consumers</a:t>
            </a:r>
          </a:p>
          <a:p>
            <a:pPr marL="273050" indent="-273050"/>
            <a:r>
              <a:rPr lang="en-US" altLang="en-US" dirty="0">
                <a:solidFill>
                  <a:schemeClr val="tx2"/>
                </a:solidFill>
              </a:rPr>
              <a:t>Violating contracts </a:t>
            </a:r>
            <a:r>
              <a:rPr lang="en-US" altLang="en-US" dirty="0"/>
              <a:t>for computer sales or service.</a:t>
            </a:r>
          </a:p>
          <a:p>
            <a:pPr marL="273050" indent="-273050"/>
            <a:r>
              <a:rPr lang="en-US" altLang="en-US" dirty="0">
                <a:solidFill>
                  <a:schemeClr val="tx2"/>
                </a:solidFill>
              </a:rPr>
              <a:t>Conspiring to use computer networks to engage in widespread fraud.</a:t>
            </a:r>
            <a:br>
              <a:rPr lang="en-US" altLang="en-US" dirty="0"/>
            </a:br>
            <a:endParaRPr lang="en-US" alt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idx="4294967295"/>
          </p:nvPr>
        </p:nvSpPr>
        <p:spPr>
          <a:xfrm>
            <a:off x="2166910" y="0"/>
            <a:ext cx="8229600" cy="1143000"/>
          </a:xfrm>
        </p:spPr>
        <p:txBody>
          <a:bodyPr vert="horz" lIns="0" tIns="45720" rIns="0" bIns="0" rtlCol="0" anchor="b">
            <a:normAutofit/>
          </a:bodyPr>
          <a:lstStyle/>
          <a:p>
            <a:pPr eaLnBrk="1" hangingPunct="1"/>
            <a:r>
              <a:rPr lang="en-US" altLang="en-US" sz="3700" b="1" dirty="0"/>
              <a:t>Protection against criminal abuse</a:t>
            </a:r>
          </a:p>
        </p:txBody>
      </p:sp>
      <p:sp>
        <p:nvSpPr>
          <p:cNvPr id="270339" name="Content Placeholder 2"/>
          <p:cNvSpPr>
            <a:spLocks noGrp="1"/>
          </p:cNvSpPr>
          <p:nvPr>
            <p:ph idx="4294967295"/>
          </p:nvPr>
        </p:nvSpPr>
        <p:spPr>
          <a:xfrm>
            <a:off x="1524000" y="1600201"/>
            <a:ext cx="9144000" cy="4525963"/>
          </a:xfrm>
        </p:spPr>
        <p:txBody>
          <a:bodyPr/>
          <a:lstStyle/>
          <a:p>
            <a:pPr marL="273050" indent="-273050"/>
            <a:r>
              <a:rPr lang="en-US" altLang="en-US" dirty="0">
                <a:latin typeface="Times New Roman" pitchFamily="18" charset="0"/>
              </a:rPr>
              <a:t>It has become a </a:t>
            </a:r>
            <a:r>
              <a:rPr lang="en-US" altLang="en-US" dirty="0">
                <a:solidFill>
                  <a:schemeClr val="tx2"/>
                </a:solidFill>
                <a:latin typeface="Times New Roman" pitchFamily="18" charset="0"/>
              </a:rPr>
              <a:t>major constraint for effective and successful design </a:t>
            </a:r>
            <a:r>
              <a:rPr lang="en-US" altLang="en-US" dirty="0">
                <a:latin typeface="Times New Roman" pitchFamily="18" charset="0"/>
              </a:rPr>
              <a:t>of many computer systems an programs.</a:t>
            </a:r>
          </a:p>
          <a:p>
            <a:pPr marL="273050" indent="-273050"/>
            <a:r>
              <a:rPr lang="en-US" altLang="en-US" dirty="0">
                <a:solidFill>
                  <a:schemeClr val="tx2"/>
                </a:solidFill>
                <a:latin typeface="Times New Roman" pitchFamily="18" charset="0"/>
              </a:rPr>
              <a:t>Engineers predict </a:t>
            </a:r>
            <a:r>
              <a:rPr lang="en-US" altLang="en-US" dirty="0">
                <a:latin typeface="Times New Roman" pitchFamily="18" charset="0"/>
              </a:rPr>
              <a:t>not only the intended context in the computer will be used , but both likely </a:t>
            </a:r>
            <a:r>
              <a:rPr lang="en-US" altLang="en-US" dirty="0">
                <a:solidFill>
                  <a:schemeClr val="tx2"/>
                </a:solidFill>
                <a:latin typeface="Times New Roman" pitchFamily="18" charset="0"/>
              </a:rPr>
              <a:t>and possible abuses.</a:t>
            </a:r>
          </a:p>
          <a:p>
            <a:pPr marL="273050" indent="-273050"/>
            <a:r>
              <a:rPr lang="en-US" altLang="en-US" dirty="0">
                <a:latin typeface="Times New Roman" pitchFamily="18" charset="0"/>
              </a:rPr>
              <a:t>For some time, </a:t>
            </a:r>
            <a:r>
              <a:rPr lang="en-US" altLang="en-US" dirty="0">
                <a:solidFill>
                  <a:schemeClr val="tx2"/>
                </a:solidFill>
                <a:latin typeface="Times New Roman" pitchFamily="18" charset="0"/>
              </a:rPr>
              <a:t>secret computer passwords </a:t>
            </a:r>
            <a:r>
              <a:rPr lang="en-US" altLang="en-US" dirty="0">
                <a:latin typeface="Times New Roman" pitchFamily="18" charset="0"/>
              </a:rPr>
              <a:t>have been used as a security feature.</a:t>
            </a:r>
          </a:p>
          <a:p>
            <a:pPr marL="273050" indent="-273050"/>
            <a:r>
              <a:rPr lang="en-US" altLang="en-US" dirty="0">
                <a:latin typeface="Times New Roman" pitchFamily="18" charset="0"/>
              </a:rPr>
              <a:t>Now, </a:t>
            </a:r>
            <a:r>
              <a:rPr lang="en-US" altLang="en-US" dirty="0">
                <a:solidFill>
                  <a:schemeClr val="tx2"/>
                </a:solidFill>
                <a:latin typeface="Times New Roman" pitchFamily="18" charset="0"/>
              </a:rPr>
              <a:t>data encryption technique </a:t>
            </a:r>
            <a:r>
              <a:rPr lang="en-US" altLang="en-US" dirty="0">
                <a:latin typeface="Times New Roman" pitchFamily="18" charset="0"/>
              </a:rPr>
              <a:t>is widely employed to prevent theft from funds transfers systems.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idx="4294967295"/>
          </p:nvPr>
        </p:nvSpPr>
        <p:spPr>
          <a:xfrm>
            <a:off x="2024034" y="0"/>
            <a:ext cx="7239000" cy="1143000"/>
          </a:xfrm>
        </p:spPr>
        <p:txBody>
          <a:bodyPr vert="horz" lIns="0" tIns="45720" rIns="0" bIns="0" rtlCol="0" anchor="b">
            <a:normAutofit/>
          </a:bodyPr>
          <a:lstStyle/>
          <a:p>
            <a:pPr eaLnBrk="1" hangingPunct="1"/>
            <a:r>
              <a:rPr lang="en-US" altLang="en-US" b="1" dirty="0"/>
              <a:t>Data and software</a:t>
            </a:r>
          </a:p>
        </p:txBody>
      </p:sp>
      <p:sp>
        <p:nvSpPr>
          <p:cNvPr id="3" name="Content Placeholder 2"/>
          <p:cNvSpPr>
            <a:spLocks noGrp="1"/>
          </p:cNvSpPr>
          <p:nvPr>
            <p:ph idx="4294967295"/>
          </p:nvPr>
        </p:nvSpPr>
        <p:spPr>
          <a:xfrm>
            <a:off x="1524000" y="1143000"/>
            <a:ext cx="9144000" cy="4846638"/>
          </a:xfrm>
        </p:spPr>
        <p:txBody>
          <a:bodyPr>
            <a:noAutofit/>
          </a:bodyPr>
          <a:lstStyle/>
          <a:p>
            <a:pPr marL="273050" indent="-273050">
              <a:lnSpc>
                <a:spcPct val="80000"/>
              </a:lnSpc>
              <a:defRPr/>
            </a:pPr>
            <a:r>
              <a:rPr lang="en-US" altLang="en-US" dirty="0">
                <a:solidFill>
                  <a:schemeClr val="tx2"/>
                </a:solidFill>
                <a:latin typeface="Times New Roman" panose="02020603050405020304" pitchFamily="18" charset="0"/>
              </a:rPr>
              <a:t>Data refers to information </a:t>
            </a:r>
            <a:r>
              <a:rPr lang="en-US" altLang="en-US" dirty="0">
                <a:latin typeface="Times New Roman" panose="02020603050405020304" pitchFamily="18" charset="0"/>
              </a:rPr>
              <a:t>stored in a computer whether the information expresses facts or falsehoods.</a:t>
            </a:r>
          </a:p>
          <a:p>
            <a:pPr marL="273050" indent="-273050">
              <a:lnSpc>
                <a:spcPct val="80000"/>
              </a:lnSpc>
              <a:defRPr/>
            </a:pPr>
            <a:r>
              <a:rPr lang="en-US" altLang="en-US" dirty="0">
                <a:solidFill>
                  <a:schemeClr val="tx2"/>
                </a:solidFill>
                <a:latin typeface="Times New Roman" panose="02020603050405020304" pitchFamily="18" charset="0"/>
              </a:rPr>
              <a:t>Software refers to programs </a:t>
            </a:r>
            <a:r>
              <a:rPr lang="en-US" altLang="en-US" dirty="0">
                <a:latin typeface="Times New Roman" panose="02020603050405020304" pitchFamily="18" charset="0"/>
              </a:rPr>
              <a:t>that direct an electronic machine to perform certain tasks, typically tasks involving problem solving.</a:t>
            </a:r>
          </a:p>
          <a:p>
            <a:pPr marL="273050" indent="-273050">
              <a:lnSpc>
                <a:spcPct val="80000"/>
              </a:lnSpc>
              <a:defRPr/>
            </a:pPr>
            <a:r>
              <a:rPr lang="en-US" altLang="en-US" dirty="0">
                <a:latin typeface="Times New Roman" panose="02020603050405020304" pitchFamily="18" charset="0"/>
              </a:rPr>
              <a:t>Programs have several aspects:</a:t>
            </a:r>
          </a:p>
          <a:p>
            <a:pPr marL="639763" lvl="1" indent="-246063">
              <a:lnSpc>
                <a:spcPct val="80000"/>
              </a:lnSpc>
              <a:defRPr/>
            </a:pPr>
            <a:r>
              <a:rPr lang="en-US" altLang="en-US" sz="2800" dirty="0">
                <a:latin typeface="Times New Roman" panose="02020603050405020304" pitchFamily="18" charset="0"/>
              </a:rPr>
              <a:t>an  algorithm</a:t>
            </a:r>
          </a:p>
          <a:p>
            <a:pPr marL="639763" lvl="1" indent="-246063">
              <a:lnSpc>
                <a:spcPct val="80000"/>
              </a:lnSpc>
              <a:defRPr/>
            </a:pPr>
            <a:r>
              <a:rPr lang="en-US" altLang="en-US" sz="2800" dirty="0">
                <a:latin typeface="Times New Roman" panose="02020603050405020304" pitchFamily="18" charset="0"/>
              </a:rPr>
              <a:t>a source code</a:t>
            </a:r>
          </a:p>
          <a:p>
            <a:pPr marL="639763" lvl="1" indent="-246063">
              <a:lnSpc>
                <a:spcPct val="80000"/>
              </a:lnSpc>
              <a:defRPr/>
            </a:pPr>
            <a:r>
              <a:rPr lang="en-US" altLang="en-US" sz="2800" dirty="0">
                <a:latin typeface="Times New Roman" panose="02020603050405020304" pitchFamily="18" charset="0"/>
              </a:rPr>
              <a:t>an object code</a:t>
            </a:r>
          </a:p>
          <a:p>
            <a:pPr marL="273050" indent="-273050">
              <a:lnSpc>
                <a:spcPct val="80000"/>
              </a:lnSpc>
              <a:defRPr/>
            </a:pPr>
            <a:r>
              <a:rPr lang="en-US" altLang="en-US" dirty="0">
                <a:latin typeface="Times New Roman" panose="02020603050405020304" pitchFamily="18" charset="0"/>
              </a:rPr>
              <a:t>Computer hardware is protected by patent laws. Software can be protected by trade secrets and copyrights.</a:t>
            </a:r>
          </a:p>
          <a:p>
            <a:pPr marL="639763" lvl="1" indent="-246063">
              <a:lnSpc>
                <a:spcPct val="80000"/>
              </a:lnSpc>
              <a:defRPr/>
            </a:pPr>
            <a:endParaRPr lang="en-US" altLang="en-US" sz="2800" dirty="0">
              <a:latin typeface="Times New Roman" panose="02020603050405020304" pitchFamily="18" charset="0"/>
            </a:endParaRPr>
          </a:p>
          <a:p>
            <a:pPr marL="639763" lvl="1" indent="-246063">
              <a:lnSpc>
                <a:spcPct val="80000"/>
              </a:lnSpc>
              <a:buNone/>
              <a:defRPr/>
            </a:pPr>
            <a:endParaRPr lang="en-US" altLang="en-US" sz="2800" dirty="0">
              <a:latin typeface="Times New Roman" panose="02020603050405020304" pitchFamily="18" charset="0"/>
            </a:endParaRPr>
          </a:p>
          <a:p>
            <a:pPr marL="639763" lvl="1" indent="-246063">
              <a:lnSpc>
                <a:spcPct val="80000"/>
              </a:lnSpc>
              <a:buNone/>
              <a:defRPr/>
            </a:pPr>
            <a:r>
              <a:rPr lang="en-US" altLang="en-US" dirty="0"/>
              <a:t>  </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idx="4294967295"/>
          </p:nvPr>
        </p:nvSpPr>
        <p:spPr>
          <a:xfrm>
            <a:off x="2095472" y="0"/>
            <a:ext cx="8229600" cy="1143000"/>
          </a:xfrm>
        </p:spPr>
        <p:txBody>
          <a:bodyPr vert="horz" lIns="0" tIns="45720" rIns="0" bIns="0" rtlCol="0" anchor="b">
            <a:normAutofit/>
          </a:bodyPr>
          <a:lstStyle/>
          <a:p>
            <a:pPr eaLnBrk="1" hangingPunct="1"/>
            <a:r>
              <a:rPr lang="en-US" altLang="en-US" b="1" dirty="0"/>
              <a:t>Privacy</a:t>
            </a:r>
          </a:p>
        </p:txBody>
      </p:sp>
      <p:sp>
        <p:nvSpPr>
          <p:cNvPr id="272387" name="Content Placeholder 2"/>
          <p:cNvSpPr>
            <a:spLocks noGrp="1"/>
          </p:cNvSpPr>
          <p:nvPr>
            <p:ph idx="4294967295"/>
          </p:nvPr>
        </p:nvSpPr>
        <p:spPr>
          <a:xfrm>
            <a:off x="1524000" y="1600201"/>
            <a:ext cx="9144000" cy="4525963"/>
          </a:xfrm>
        </p:spPr>
        <p:txBody>
          <a:bodyPr/>
          <a:lstStyle/>
          <a:p>
            <a:pPr marL="273050" indent="-273050"/>
            <a:r>
              <a:rPr lang="en-US" altLang="en-US" dirty="0"/>
              <a:t>By making </a:t>
            </a:r>
            <a:r>
              <a:rPr lang="en-US" altLang="en-US" dirty="0">
                <a:solidFill>
                  <a:schemeClr val="tx2"/>
                </a:solidFill>
              </a:rPr>
              <a:t>more data available to more people </a:t>
            </a:r>
            <a:r>
              <a:rPr lang="en-US" altLang="en-US" dirty="0"/>
              <a:t>with more ease, computers make privacy more difficult to protect.</a:t>
            </a:r>
          </a:p>
          <a:p>
            <a:pPr marL="273050" indent="-273050"/>
            <a:r>
              <a:rPr lang="en-US" altLang="en-US" dirty="0"/>
              <a:t>Privacy issues</a:t>
            </a:r>
          </a:p>
          <a:p>
            <a:pPr marL="639763" lvl="1" indent="-246063"/>
            <a:r>
              <a:rPr lang="en-US" altLang="en-US" dirty="0">
                <a:solidFill>
                  <a:schemeClr val="tx2"/>
                </a:solidFill>
              </a:rPr>
              <a:t>Inappropriate access</a:t>
            </a:r>
          </a:p>
          <a:p>
            <a:pPr marL="639763" lvl="1" indent="-246063"/>
            <a:r>
              <a:rPr lang="en-US" altLang="en-US" dirty="0">
                <a:solidFill>
                  <a:schemeClr val="tx2"/>
                </a:solidFill>
              </a:rPr>
              <a:t>Data Bank Errors</a:t>
            </a:r>
          </a:p>
          <a:p>
            <a:pPr marL="639763" lvl="1" indent="-246063"/>
            <a:r>
              <a:rPr lang="en-US" altLang="en-US" dirty="0">
                <a:solidFill>
                  <a:schemeClr val="tx2"/>
                </a:solidFill>
              </a:rPr>
              <a:t>Hackers</a:t>
            </a:r>
          </a:p>
          <a:p>
            <a:pPr marL="639763" lvl="1" indent="-246063"/>
            <a:r>
              <a:rPr lang="en-US" altLang="en-US" dirty="0">
                <a:solidFill>
                  <a:schemeClr val="tx2"/>
                </a:solidFill>
              </a:rPr>
              <a:t>Legal responses</a:t>
            </a:r>
          </a:p>
          <a:p>
            <a:pPr marL="639763" lvl="1" indent="-246063"/>
            <a:endParaRPr lang="en-US" alt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2596" y="214290"/>
            <a:ext cx="8229600" cy="1143000"/>
          </a:xfrm>
        </p:spPr>
        <p:txBody>
          <a:bodyPr vert="horz" lIns="0" tIns="45720" rIns="0" bIns="0" rtlCol="0" anchor="b">
            <a:normAutofit/>
          </a:bodyPr>
          <a:lstStyle/>
          <a:p>
            <a:pPr eaLnBrk="1" hangingPunct="1">
              <a:defRPr/>
            </a:pPr>
            <a:r>
              <a:rPr lang="en-US" altLang="en-US" sz="3600" b="1" dirty="0"/>
              <a:t>Professional issues</a:t>
            </a:r>
            <a:br>
              <a:rPr lang="en-US" altLang="en-US" sz="3600" b="1" dirty="0"/>
            </a:br>
            <a:endParaRPr lang="en-US" altLang="en-US" sz="3600" b="1" dirty="0"/>
          </a:p>
        </p:txBody>
      </p:sp>
      <p:sp>
        <p:nvSpPr>
          <p:cNvPr id="273411" name="Content Placeholder 2"/>
          <p:cNvSpPr>
            <a:spLocks noGrp="1"/>
          </p:cNvSpPr>
          <p:nvPr>
            <p:ph idx="4294967295"/>
          </p:nvPr>
        </p:nvSpPr>
        <p:spPr>
          <a:xfrm>
            <a:off x="1524000" y="1600201"/>
            <a:ext cx="8229600" cy="4525963"/>
          </a:xfrm>
        </p:spPr>
        <p:txBody>
          <a:bodyPr/>
          <a:lstStyle/>
          <a:p>
            <a:pPr marL="273050" indent="-273050"/>
            <a:r>
              <a:rPr lang="en-US" altLang="en-US"/>
              <a:t>Computer Failures</a:t>
            </a:r>
          </a:p>
          <a:p>
            <a:pPr marL="273050" indent="-273050"/>
            <a:r>
              <a:rPr lang="en-US" altLang="en-US"/>
              <a:t>Computer Implementation</a:t>
            </a:r>
          </a:p>
          <a:p>
            <a:pPr marL="273050" indent="-273050"/>
            <a:r>
              <a:rPr lang="en-US" altLang="en-US"/>
              <a:t>Health conditions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9AA65A3-1C9B-4547-A7B1-447ACF18106F}"/>
              </a:ext>
            </a:extLst>
          </p:cNvPr>
          <p:cNvSpPr>
            <a:spLocks noGrp="1" noChangeArrowheads="1"/>
          </p:cNvSpPr>
          <p:nvPr>
            <p:ph idx="1"/>
          </p:nvPr>
        </p:nvSpPr>
        <p:spPr bwMode="auto">
          <a:xfrm>
            <a:off x="359064" y="-273099"/>
            <a:ext cx="10844646" cy="6370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Problem of vagueness</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Vague means not clearly expressed or perceived; not specific or exact.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For a given situation, sometimes it is unclear to the engineers to apply the most appropriate moral considerations or principles. They may not know how and which moral principles to be used in resolving a moral problem. This situation creates a typical moral dilemma.</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Example: consider an engineer, starting a new assignment as quality inspector checking the incoming raw materials/spare parts from the suppliers. Supplier offers (on behalf of some festival, say, Deepavali) him an expensive DVD player as a gift.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Now this situation is a moral dilemma. Because the engineer is unclear about: what to do?; whether to accept the gift or not?; whether the thing offered is a gift or a bribe?; will it create a conflict of interest?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Thus the problem of vagueness i.e., unclarity causes a moral dilemma.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139837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idx="4294967295"/>
          </p:nvPr>
        </p:nvSpPr>
        <p:spPr>
          <a:xfrm>
            <a:off x="2438400" y="214290"/>
            <a:ext cx="8229600" cy="1143000"/>
          </a:xfrm>
        </p:spPr>
        <p:txBody>
          <a:bodyPr vert="horz" lIns="0" tIns="45720" rIns="0" bIns="0" rtlCol="0" anchor="b">
            <a:normAutofit/>
          </a:bodyPr>
          <a:lstStyle/>
          <a:p>
            <a:pPr eaLnBrk="1" hangingPunct="1"/>
            <a:r>
              <a:rPr lang="en-US" altLang="en-US" b="1" dirty="0"/>
              <a:t>4.Weapons development</a:t>
            </a:r>
          </a:p>
        </p:txBody>
      </p:sp>
      <p:sp>
        <p:nvSpPr>
          <p:cNvPr id="274435" name="Content Placeholder 2"/>
          <p:cNvSpPr>
            <a:spLocks noGrp="1"/>
          </p:cNvSpPr>
          <p:nvPr>
            <p:ph idx="4294967295"/>
          </p:nvPr>
        </p:nvSpPr>
        <p:spPr>
          <a:xfrm>
            <a:off x="1524000" y="1571613"/>
            <a:ext cx="9144000" cy="4525963"/>
          </a:xfrm>
        </p:spPr>
        <p:txBody>
          <a:bodyPr/>
          <a:lstStyle/>
          <a:p>
            <a:pPr marL="273050" indent="-273050"/>
            <a:r>
              <a:rPr lang="en-US" altLang="en-US" sz="2400" dirty="0"/>
              <a:t>Military activities including the </a:t>
            </a:r>
            <a:r>
              <a:rPr lang="en-US" altLang="en-US" sz="2400" dirty="0">
                <a:solidFill>
                  <a:schemeClr val="tx2"/>
                </a:solidFill>
              </a:rPr>
              <a:t>world wars have stimulated the growth of technology.</a:t>
            </a:r>
          </a:p>
          <a:p>
            <a:pPr marL="273050" indent="-273050"/>
            <a:r>
              <a:rPr lang="en-US" altLang="en-US" sz="2400" dirty="0">
                <a:solidFill>
                  <a:schemeClr val="tx2"/>
                </a:solidFill>
              </a:rPr>
              <a:t>The growth of internet illustrates this fact </a:t>
            </a:r>
            <a:r>
              <a:rPr lang="en-US" altLang="en-US" sz="2400" dirty="0"/>
              <a:t>fully.</a:t>
            </a:r>
          </a:p>
          <a:p>
            <a:pPr marL="273050" indent="-273050"/>
            <a:r>
              <a:rPr lang="en-US" altLang="en-US" sz="2400" dirty="0"/>
              <a:t>The development of warfare and the involvement of engineers bring out many ethical issues concerned with engineers such as the issue of integrity in experiments as well as expenditure in defense research and development ,issue of personal commitment and conscience and the issues of social justice and social health.</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1158" y="214290"/>
            <a:ext cx="9501222" cy="685800"/>
          </a:xfrm>
        </p:spPr>
        <p:txBody>
          <a:bodyPr vert="horz" lIns="0" tIns="45720" rIns="0" bIns="0" rtlCol="0" anchor="b">
            <a:normAutofit/>
          </a:bodyPr>
          <a:lstStyle/>
          <a:p>
            <a:pPr eaLnBrk="1" hangingPunct="1">
              <a:defRPr/>
            </a:pPr>
            <a:r>
              <a:rPr lang="en-US" altLang="en-US" sz="3200" b="1" dirty="0">
                <a:latin typeface="Times New Roman" panose="02020603050405020304" pitchFamily="18" charset="0"/>
              </a:rPr>
              <a:t>Engineer’s involvement in weapons development</a:t>
            </a:r>
          </a:p>
        </p:txBody>
      </p:sp>
      <p:sp>
        <p:nvSpPr>
          <p:cNvPr id="45059" name="Content Placeholder 2"/>
          <p:cNvSpPr>
            <a:spLocks noGrp="1"/>
          </p:cNvSpPr>
          <p:nvPr>
            <p:ph idx="4294967295"/>
          </p:nvPr>
        </p:nvSpPr>
        <p:spPr>
          <a:xfrm>
            <a:off x="1524000" y="1412876"/>
            <a:ext cx="9144000" cy="4424363"/>
          </a:xfrm>
        </p:spPr>
        <p:txBody>
          <a:bodyPr>
            <a:normAutofit/>
          </a:bodyPr>
          <a:lstStyle/>
          <a:p>
            <a:pPr marL="273050" indent="-273050">
              <a:defRPr/>
            </a:pPr>
            <a:r>
              <a:rPr lang="en-US" altLang="en-US" dirty="0"/>
              <a:t>Engineers’ involve in weapon development because of the following reasons:</a:t>
            </a:r>
          </a:p>
          <a:p>
            <a:pPr marL="639763" lvl="1" indent="-246063">
              <a:defRPr/>
            </a:pPr>
            <a:r>
              <a:rPr lang="en-US" altLang="en-US" sz="2300" dirty="0"/>
              <a:t>It gives </a:t>
            </a:r>
            <a:r>
              <a:rPr lang="en-US" altLang="en-US" sz="2300" dirty="0">
                <a:solidFill>
                  <a:schemeClr val="tx2"/>
                </a:solidFill>
              </a:rPr>
              <a:t>one job with high salary</a:t>
            </a:r>
            <a:r>
              <a:rPr lang="en-US" altLang="en-US" sz="2300" dirty="0"/>
              <a:t>.</a:t>
            </a:r>
          </a:p>
          <a:p>
            <a:pPr marL="639763" lvl="1" indent="-246063">
              <a:defRPr/>
            </a:pPr>
            <a:r>
              <a:rPr lang="en-US" altLang="en-US" sz="2300" dirty="0"/>
              <a:t>One </a:t>
            </a:r>
            <a:r>
              <a:rPr lang="en-US" altLang="en-US" sz="2300" dirty="0">
                <a:solidFill>
                  <a:schemeClr val="tx2"/>
                </a:solidFill>
              </a:rPr>
              <a:t>takes pride and honor in participating </a:t>
            </a:r>
            <a:r>
              <a:rPr lang="en-US" altLang="en-US" sz="2300" dirty="0"/>
              <a:t>in the activities towards the defense of the nation.</a:t>
            </a:r>
          </a:p>
          <a:p>
            <a:pPr marL="639763" lvl="1" indent="-246063">
              <a:defRPr/>
            </a:pPr>
            <a:r>
              <a:rPr lang="en-US" altLang="en-US" sz="2300" dirty="0"/>
              <a:t>One believes that </a:t>
            </a:r>
            <a:r>
              <a:rPr lang="en-US" altLang="en-US" sz="2300" dirty="0">
                <a:solidFill>
                  <a:schemeClr val="tx2"/>
                </a:solidFill>
              </a:rPr>
              <a:t>he fights a war on terrorism </a:t>
            </a:r>
            <a:r>
              <a:rPr lang="en-US" altLang="en-US" sz="2300" dirty="0"/>
              <a:t>and thereby contribute to peace and stability of the country. Ironically, the wars have never won peace, only peace can own peace.</a:t>
            </a:r>
          </a:p>
          <a:p>
            <a:pPr marL="639763" lvl="1" indent="-246063">
              <a:defRPr/>
            </a:pPr>
            <a:r>
              <a:rPr lang="en-US" altLang="en-US" sz="2300" dirty="0"/>
              <a:t>By research and development, </a:t>
            </a:r>
            <a:r>
              <a:rPr lang="en-US" altLang="en-US" sz="2300" dirty="0">
                <a:solidFill>
                  <a:schemeClr val="tx2"/>
                </a:solidFill>
              </a:rPr>
              <a:t>the engineer is reducing or eliminating the risk from enemy weapons </a:t>
            </a:r>
            <a:r>
              <a:rPr lang="en-US" altLang="en-US" sz="2300" dirty="0"/>
              <a:t>and saving one’s country from disaster.</a:t>
            </a:r>
          </a:p>
          <a:p>
            <a:pPr marL="639763" lvl="1" indent="-246063">
              <a:defRPr/>
            </a:pPr>
            <a:r>
              <a:rPr lang="en-US" altLang="en-US" sz="2300" dirty="0"/>
              <a:t>By </a:t>
            </a:r>
            <a:r>
              <a:rPr lang="en-US" altLang="en-US" sz="2300" dirty="0">
                <a:solidFill>
                  <a:schemeClr val="tx2"/>
                </a:solidFill>
              </a:rPr>
              <a:t>building-up arsenals(weapon store) and show of force</a:t>
            </a:r>
            <a:r>
              <a:rPr lang="en-US" altLang="en-US" sz="2300" dirty="0"/>
              <a:t>, a country can for the rouge country towards regulation.</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idx="4294967295"/>
          </p:nvPr>
        </p:nvSpPr>
        <p:spPr>
          <a:xfrm>
            <a:off x="1738282" y="214290"/>
            <a:ext cx="8229600" cy="1143000"/>
          </a:xfrm>
        </p:spPr>
        <p:txBody>
          <a:bodyPr vert="horz" lIns="0" tIns="45720" rIns="0" bIns="0" rtlCol="0" anchor="b">
            <a:normAutofit/>
          </a:bodyPr>
          <a:lstStyle/>
          <a:p>
            <a:pPr eaLnBrk="1" hangingPunct="1"/>
            <a:r>
              <a:rPr lang="en-US" altLang="en-US" b="1" dirty="0"/>
              <a:t>5. Engineers as managers</a:t>
            </a:r>
          </a:p>
        </p:txBody>
      </p:sp>
      <p:sp>
        <p:nvSpPr>
          <p:cNvPr id="276483" name="Content Placeholder 2"/>
          <p:cNvSpPr>
            <a:spLocks noGrp="1"/>
          </p:cNvSpPr>
          <p:nvPr>
            <p:ph idx="4294967295"/>
          </p:nvPr>
        </p:nvSpPr>
        <p:spPr>
          <a:xfrm>
            <a:off x="1524000" y="1600201"/>
            <a:ext cx="9144000" cy="4525963"/>
          </a:xfrm>
        </p:spPr>
        <p:txBody>
          <a:bodyPr/>
          <a:lstStyle/>
          <a:p>
            <a:pPr marL="273050" indent="-273050"/>
            <a:r>
              <a:rPr lang="en-US" altLang="en-US" sz="2400" dirty="0">
                <a:latin typeface="Times New Roman" pitchFamily="18" charset="0"/>
              </a:rPr>
              <a:t>Engineers </a:t>
            </a:r>
            <a:r>
              <a:rPr lang="en-US" altLang="en-US" sz="2400" dirty="0">
                <a:solidFill>
                  <a:schemeClr val="tx2"/>
                </a:solidFill>
                <a:latin typeface="Times New Roman" pitchFamily="18" charset="0"/>
              </a:rPr>
              <a:t>undergo the most intensive technical training </a:t>
            </a:r>
            <a:r>
              <a:rPr lang="en-US" altLang="en-US" sz="2400" dirty="0">
                <a:latin typeface="Times New Roman" pitchFamily="18" charset="0"/>
              </a:rPr>
              <a:t>of any professionals.</a:t>
            </a:r>
          </a:p>
          <a:p>
            <a:pPr marL="273050" indent="-273050"/>
            <a:r>
              <a:rPr lang="en-US" altLang="en-US" sz="2400" dirty="0">
                <a:latin typeface="Times New Roman" pitchFamily="18" charset="0"/>
              </a:rPr>
              <a:t>Many </a:t>
            </a:r>
            <a:r>
              <a:rPr lang="en-US" altLang="en-US" sz="2400" dirty="0">
                <a:solidFill>
                  <a:schemeClr val="tx2"/>
                </a:solidFill>
                <a:latin typeface="Times New Roman" pitchFamily="18" charset="0"/>
              </a:rPr>
              <a:t>companies prefer engineers as managers </a:t>
            </a:r>
            <a:r>
              <a:rPr lang="en-US" altLang="en-US" sz="2400" dirty="0">
                <a:latin typeface="Times New Roman" pitchFamily="18" charset="0"/>
              </a:rPr>
              <a:t>because their technical understanding is essential to managing technological corporations.</a:t>
            </a:r>
          </a:p>
          <a:p>
            <a:pPr marL="273050" indent="-273050"/>
            <a:r>
              <a:rPr lang="en-US" altLang="en-US" sz="2400" dirty="0">
                <a:latin typeface="Times New Roman" pitchFamily="18" charset="0"/>
              </a:rPr>
              <a:t>Engineers </a:t>
            </a:r>
            <a:r>
              <a:rPr lang="en-US" altLang="en-US" sz="2400" dirty="0">
                <a:solidFill>
                  <a:schemeClr val="tx2"/>
                </a:solidFill>
                <a:latin typeface="Times New Roman" pitchFamily="18" charset="0"/>
              </a:rPr>
              <a:t>find management inviting </a:t>
            </a:r>
            <a:r>
              <a:rPr lang="en-US" altLang="en-US" sz="2400" dirty="0">
                <a:latin typeface="Times New Roman" pitchFamily="18" charset="0"/>
              </a:rPr>
              <a:t>because of an array of corporate incentives.</a:t>
            </a:r>
          </a:p>
          <a:p>
            <a:pPr marL="273050" indent="-273050"/>
            <a:r>
              <a:rPr lang="en-US" altLang="en-US" sz="2400" dirty="0">
                <a:latin typeface="Times New Roman" pitchFamily="18" charset="0"/>
              </a:rPr>
              <a:t>Some corporations have instituted a “ </a:t>
            </a:r>
            <a:r>
              <a:rPr lang="en-US" altLang="en-US" sz="2400" dirty="0">
                <a:solidFill>
                  <a:schemeClr val="tx2"/>
                </a:solidFill>
                <a:latin typeface="Times New Roman" pitchFamily="18" charset="0"/>
              </a:rPr>
              <a:t>dual-ladder system</a:t>
            </a:r>
            <a:r>
              <a:rPr lang="en-US" altLang="en-US" sz="2400" dirty="0">
                <a:latin typeface="Times New Roman" pitchFamily="18" charset="0"/>
              </a:rPr>
              <a:t>” that allows engineers to advance in their careers along either administrative or technological tracks</a:t>
            </a:r>
            <a:r>
              <a:rPr lang="en-US" altLang="en-US" dirty="0"/>
              <a:t>.</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idx="4294967295"/>
          </p:nvPr>
        </p:nvSpPr>
        <p:spPr>
          <a:xfrm>
            <a:off x="2381224" y="357167"/>
            <a:ext cx="7239000" cy="669925"/>
          </a:xfrm>
        </p:spPr>
        <p:txBody>
          <a:bodyPr vert="horz" lIns="0" tIns="45720" rIns="0" bIns="0" rtlCol="0" anchor="b">
            <a:normAutofit/>
          </a:bodyPr>
          <a:lstStyle/>
          <a:p>
            <a:pPr eaLnBrk="1" hangingPunct="1"/>
            <a:r>
              <a:rPr lang="en-US" altLang="en-US" sz="3700" b="1">
                <a:latin typeface="Times New Roman" pitchFamily="18" charset="0"/>
              </a:rPr>
              <a:t>Managers as professionals</a:t>
            </a:r>
          </a:p>
        </p:txBody>
      </p:sp>
      <p:sp>
        <p:nvSpPr>
          <p:cNvPr id="277507" name="Content Placeholder 2"/>
          <p:cNvSpPr>
            <a:spLocks noGrp="1"/>
          </p:cNvSpPr>
          <p:nvPr>
            <p:ph idx="4294967295"/>
          </p:nvPr>
        </p:nvSpPr>
        <p:spPr>
          <a:xfrm>
            <a:off x="1524000" y="1447800"/>
            <a:ext cx="9144000" cy="4846638"/>
          </a:xfrm>
        </p:spPr>
        <p:txBody>
          <a:bodyPr/>
          <a:lstStyle/>
          <a:p>
            <a:pPr marL="273050" indent="-273050"/>
            <a:r>
              <a:rPr lang="en-US" altLang="en-US" sz="2400" dirty="0">
                <a:solidFill>
                  <a:schemeClr val="tx2"/>
                </a:solidFill>
                <a:latin typeface="Times New Roman" pitchFamily="18" charset="0"/>
              </a:rPr>
              <a:t>Managers require expanded knowledge about finances </a:t>
            </a:r>
            <a:r>
              <a:rPr lang="en-US" altLang="en-US" sz="2400" dirty="0">
                <a:latin typeface="Times New Roman" pitchFamily="18" charset="0"/>
              </a:rPr>
              <a:t>and scheduling.</a:t>
            </a:r>
          </a:p>
          <a:p>
            <a:pPr marL="273050" indent="-273050"/>
            <a:r>
              <a:rPr lang="en-US" altLang="en-US" sz="2400" dirty="0">
                <a:latin typeface="Times New Roman" pitchFamily="18" charset="0"/>
              </a:rPr>
              <a:t>They require </a:t>
            </a:r>
            <a:r>
              <a:rPr lang="en-US" altLang="en-US" sz="2400" dirty="0">
                <a:solidFill>
                  <a:schemeClr val="tx2"/>
                </a:solidFill>
                <a:latin typeface="Times New Roman" pitchFamily="18" charset="0"/>
              </a:rPr>
              <a:t>strengthened skills in coordinating </a:t>
            </a:r>
            <a:r>
              <a:rPr lang="en-US" altLang="en-US" sz="2400" dirty="0">
                <a:latin typeface="Times New Roman" pitchFamily="18" charset="0"/>
              </a:rPr>
              <a:t>and motivating other people</a:t>
            </a:r>
          </a:p>
          <a:p>
            <a:pPr marL="273050" indent="-273050"/>
            <a:r>
              <a:rPr lang="en-US" altLang="en-US" sz="2400" dirty="0">
                <a:latin typeface="Times New Roman" pitchFamily="18" charset="0"/>
              </a:rPr>
              <a:t>They should </a:t>
            </a:r>
            <a:r>
              <a:rPr lang="en-US" altLang="en-US" sz="2400" dirty="0">
                <a:solidFill>
                  <a:schemeClr val="tx2"/>
                </a:solidFill>
                <a:latin typeface="Times New Roman" pitchFamily="18" charset="0"/>
              </a:rPr>
              <a:t>have ability to make risk-taking decisions </a:t>
            </a:r>
            <a:r>
              <a:rPr lang="en-US" altLang="en-US" sz="2400" dirty="0">
                <a:latin typeface="Times New Roman" pitchFamily="18" charset="0"/>
              </a:rPr>
              <a:t>involving wider range of factors than purely technical considerations.</a:t>
            </a:r>
          </a:p>
          <a:p>
            <a:pPr marL="273050" indent="-273050"/>
            <a:r>
              <a:rPr lang="en-US" altLang="en-US" sz="2400" dirty="0">
                <a:latin typeface="Times New Roman" pitchFamily="18" charset="0"/>
              </a:rPr>
              <a:t>The ultimate </a:t>
            </a:r>
            <a:r>
              <a:rPr lang="en-US" altLang="en-US" sz="2400" dirty="0">
                <a:solidFill>
                  <a:schemeClr val="tx2"/>
                </a:solidFill>
                <a:latin typeface="Times New Roman" pitchFamily="18" charset="0"/>
              </a:rPr>
              <a:t>goal of managers and engineers alike should be to make “valuable products</a:t>
            </a:r>
            <a:r>
              <a:rPr lang="en-US" altLang="en-US" sz="2400" dirty="0">
                <a:latin typeface="Times New Roman" pitchFamily="18" charset="0"/>
              </a:rPr>
              <a:t>” that are also profitable.</a:t>
            </a:r>
          </a:p>
          <a:p>
            <a:pPr marL="273050" indent="-273050"/>
            <a:r>
              <a:rPr lang="en-US" altLang="en-US" sz="2400" dirty="0">
                <a:latin typeface="Times New Roman" pitchFamily="18" charset="0"/>
              </a:rPr>
              <a:t>Two responsibilities of engineer-managers are:</a:t>
            </a:r>
          </a:p>
          <a:p>
            <a:pPr marL="639763" lvl="1" indent="-246063"/>
            <a:r>
              <a:rPr lang="en-US" altLang="en-US" dirty="0">
                <a:solidFill>
                  <a:schemeClr val="tx2"/>
                </a:solidFill>
                <a:latin typeface="Times New Roman" pitchFamily="18" charset="0"/>
              </a:rPr>
              <a:t>Promoting an ethical climate. - </a:t>
            </a:r>
            <a:r>
              <a:rPr lang="en-US" altLang="en-US" dirty="0">
                <a:latin typeface="Times New Roman" pitchFamily="18" charset="0"/>
              </a:rPr>
              <a:t>through framing organization policies, responsibilities and by personal attitudes and obligations</a:t>
            </a:r>
          </a:p>
          <a:p>
            <a:pPr marL="639763" lvl="1" indent="-246063"/>
            <a:r>
              <a:rPr lang="en-US" altLang="en-US" dirty="0">
                <a:solidFill>
                  <a:schemeClr val="tx2"/>
                </a:solidFill>
                <a:latin typeface="Times New Roman" pitchFamily="18" charset="0"/>
              </a:rPr>
              <a:t>Resolving conflicts - </a:t>
            </a:r>
            <a:r>
              <a:rPr lang="en-US" altLang="en-US" dirty="0">
                <a:latin typeface="Times New Roman" pitchFamily="18" charset="0"/>
              </a:rPr>
              <a:t>by evolving priority, developing mutual understanding, generating various alternative solutions to problem</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idx="4294967295"/>
          </p:nvPr>
        </p:nvSpPr>
        <p:spPr>
          <a:xfrm>
            <a:off x="2438400" y="0"/>
            <a:ext cx="8229600" cy="1143000"/>
          </a:xfrm>
        </p:spPr>
        <p:txBody>
          <a:bodyPr vert="horz" lIns="0" tIns="45720" rIns="0" bIns="0" rtlCol="0" anchor="b">
            <a:normAutofit/>
          </a:bodyPr>
          <a:lstStyle/>
          <a:p>
            <a:pPr eaLnBrk="1" hangingPunct="1"/>
            <a:r>
              <a:rPr lang="en-US" altLang="en-US" b="1" dirty="0"/>
              <a:t>Managing conflicts</a:t>
            </a:r>
          </a:p>
        </p:txBody>
      </p:sp>
      <p:sp>
        <p:nvSpPr>
          <p:cNvPr id="278531" name="Content Placeholder 2"/>
          <p:cNvSpPr>
            <a:spLocks noGrp="1"/>
          </p:cNvSpPr>
          <p:nvPr>
            <p:ph idx="4294967295"/>
          </p:nvPr>
        </p:nvSpPr>
        <p:spPr>
          <a:xfrm>
            <a:off x="1524000" y="1641476"/>
            <a:ext cx="9144000" cy="4530725"/>
          </a:xfrm>
        </p:spPr>
        <p:txBody>
          <a:bodyPr>
            <a:normAutofit lnSpcReduction="10000"/>
          </a:bodyPr>
          <a:lstStyle/>
          <a:p>
            <a:pPr marL="273050" indent="-273050"/>
            <a:r>
              <a:rPr lang="en-US" altLang="en-US" sz="2400" dirty="0">
                <a:solidFill>
                  <a:schemeClr val="tx2"/>
                </a:solidFill>
                <a:latin typeface="Times New Roman" pitchFamily="18" charset="0"/>
              </a:rPr>
              <a:t>In solving conflicts, force should not be resorted</a:t>
            </a:r>
            <a:r>
              <a:rPr lang="en-US" altLang="en-US" sz="2400" dirty="0">
                <a:latin typeface="Times New Roman" pitchFamily="18" charset="0"/>
              </a:rPr>
              <a:t>. </a:t>
            </a:r>
          </a:p>
          <a:p>
            <a:pPr marL="273050" indent="-273050"/>
            <a:r>
              <a:rPr lang="en-US" altLang="en-US" sz="2400" dirty="0">
                <a:latin typeface="Times New Roman" pitchFamily="18" charset="0"/>
              </a:rPr>
              <a:t>In fact the conflict situations </a:t>
            </a:r>
            <a:r>
              <a:rPr lang="en-US" altLang="en-US" sz="2400" dirty="0">
                <a:solidFill>
                  <a:schemeClr val="tx2"/>
                </a:solidFill>
                <a:latin typeface="Times New Roman" pitchFamily="18" charset="0"/>
              </a:rPr>
              <a:t>should be tolerated, understood and resolved</a:t>
            </a:r>
            <a:r>
              <a:rPr lang="en-US" altLang="en-US" sz="2400" dirty="0">
                <a:latin typeface="Times New Roman" pitchFamily="18" charset="0"/>
              </a:rPr>
              <a:t> by participation by all the concerned.</a:t>
            </a:r>
          </a:p>
          <a:p>
            <a:pPr marL="273050" indent="-273050"/>
            <a:r>
              <a:rPr lang="en-US" altLang="en-US" sz="2400" dirty="0">
                <a:latin typeface="Times New Roman" pitchFamily="18" charset="0"/>
              </a:rPr>
              <a:t>The conflicts in the case of project managers arise in the following manners:</a:t>
            </a:r>
          </a:p>
          <a:p>
            <a:pPr marL="639763" lvl="1" indent="-246063"/>
            <a:r>
              <a:rPr lang="en-US" altLang="en-US" dirty="0">
                <a:latin typeface="Times New Roman" pitchFamily="18" charset="0"/>
              </a:rPr>
              <a:t>Conflicts </a:t>
            </a:r>
            <a:r>
              <a:rPr lang="en-US" altLang="en-US" dirty="0">
                <a:solidFill>
                  <a:schemeClr val="tx2"/>
                </a:solidFill>
                <a:latin typeface="Times New Roman" pitchFamily="18" charset="0"/>
              </a:rPr>
              <a:t>based on schedules</a:t>
            </a:r>
            <a:r>
              <a:rPr lang="en-US" altLang="en-US" dirty="0">
                <a:latin typeface="Times New Roman" pitchFamily="18" charset="0"/>
              </a:rPr>
              <a:t>.</a:t>
            </a:r>
          </a:p>
          <a:p>
            <a:pPr marL="639763" lvl="1" indent="-246063"/>
            <a:r>
              <a:rPr lang="en-US" altLang="en-US" dirty="0">
                <a:latin typeface="Times New Roman" pitchFamily="18" charset="0"/>
              </a:rPr>
              <a:t>Conflict </a:t>
            </a:r>
            <a:r>
              <a:rPr lang="en-US" altLang="en-US" dirty="0">
                <a:solidFill>
                  <a:schemeClr val="tx2"/>
                </a:solidFill>
                <a:latin typeface="Times New Roman" pitchFamily="18" charset="0"/>
              </a:rPr>
              <a:t>based on the availability of personnel</a:t>
            </a:r>
            <a:r>
              <a:rPr lang="en-US" altLang="en-US" dirty="0">
                <a:latin typeface="Times New Roman" pitchFamily="18" charset="0"/>
              </a:rPr>
              <a:t>.</a:t>
            </a:r>
          </a:p>
          <a:p>
            <a:pPr marL="639763" lvl="1" indent="-246063"/>
            <a:r>
              <a:rPr lang="en-US" altLang="en-US" dirty="0">
                <a:latin typeface="Times New Roman" pitchFamily="18" charset="0"/>
              </a:rPr>
              <a:t>Conflict </a:t>
            </a:r>
            <a:r>
              <a:rPr lang="en-US" altLang="en-US" dirty="0">
                <a:solidFill>
                  <a:schemeClr val="tx2"/>
                </a:solidFill>
                <a:latin typeface="Times New Roman" pitchFamily="18" charset="0"/>
              </a:rPr>
              <a:t>over expenditure </a:t>
            </a:r>
            <a:r>
              <a:rPr lang="en-US" altLang="en-US" dirty="0">
                <a:latin typeface="Times New Roman" pitchFamily="18" charset="0"/>
              </a:rPr>
              <a:t>and its deviations</a:t>
            </a:r>
          </a:p>
          <a:p>
            <a:pPr marL="639763" lvl="1" indent="-246063"/>
            <a:r>
              <a:rPr lang="en-US" altLang="en-US" dirty="0">
                <a:latin typeface="Times New Roman" pitchFamily="18" charset="0"/>
              </a:rPr>
              <a:t>Conflict over </a:t>
            </a:r>
            <a:r>
              <a:rPr lang="en-US" altLang="en-US" dirty="0">
                <a:solidFill>
                  <a:schemeClr val="tx2"/>
                </a:solidFill>
                <a:latin typeface="Times New Roman" pitchFamily="18" charset="0"/>
              </a:rPr>
              <a:t>technical, economic, and time factors </a:t>
            </a:r>
            <a:r>
              <a:rPr lang="en-US" altLang="en-US" dirty="0">
                <a:latin typeface="Times New Roman" pitchFamily="18" charset="0"/>
              </a:rPr>
              <a:t>such as cost, time, and performance level</a:t>
            </a:r>
          </a:p>
          <a:p>
            <a:pPr marL="639763" lvl="1" indent="-246063"/>
            <a:r>
              <a:rPr lang="en-US" altLang="en-US" dirty="0">
                <a:latin typeface="Times New Roman" pitchFamily="18" charset="0"/>
              </a:rPr>
              <a:t>Conflict </a:t>
            </a:r>
            <a:r>
              <a:rPr lang="en-US" altLang="en-US" dirty="0">
                <a:solidFill>
                  <a:schemeClr val="tx2"/>
                </a:solidFill>
                <a:latin typeface="Times New Roman" pitchFamily="18" charset="0"/>
              </a:rPr>
              <a:t>arising in administration such as authority</a:t>
            </a:r>
            <a:r>
              <a:rPr lang="en-US" altLang="en-US" dirty="0">
                <a:latin typeface="Times New Roman" pitchFamily="18" charset="0"/>
              </a:rPr>
              <a:t>, responsibility, accountability, and logistics required</a:t>
            </a:r>
          </a:p>
          <a:p>
            <a:pPr marL="639763" lvl="1" indent="-246063"/>
            <a:endParaRPr lang="en-US" altLang="en-US" dirty="0">
              <a:latin typeface="Times New Roman" pitchFamily="18" charset="0"/>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idx="4294967295"/>
          </p:nvPr>
        </p:nvSpPr>
        <p:spPr>
          <a:xfrm>
            <a:off x="1952596" y="0"/>
            <a:ext cx="8229600" cy="1143000"/>
          </a:xfrm>
        </p:spPr>
        <p:txBody>
          <a:bodyPr vert="horz" lIns="0" tIns="45720" rIns="0" bIns="0" rtlCol="0" anchor="b">
            <a:normAutofit/>
          </a:bodyPr>
          <a:lstStyle/>
          <a:p>
            <a:pPr eaLnBrk="1" hangingPunct="1"/>
            <a:r>
              <a:rPr lang="en-US" altLang="en-US" b="1" dirty="0"/>
              <a:t>Resolving conflicts</a:t>
            </a:r>
          </a:p>
        </p:txBody>
      </p:sp>
      <p:sp>
        <p:nvSpPr>
          <p:cNvPr id="279555" name="Content Placeholder 2"/>
          <p:cNvSpPr>
            <a:spLocks noGrp="1"/>
          </p:cNvSpPr>
          <p:nvPr>
            <p:ph idx="4294967295"/>
          </p:nvPr>
        </p:nvSpPr>
        <p:spPr>
          <a:xfrm>
            <a:off x="1524000" y="1600201"/>
            <a:ext cx="9144000" cy="4525963"/>
          </a:xfrm>
        </p:spPr>
        <p:txBody>
          <a:bodyPr/>
          <a:lstStyle/>
          <a:p>
            <a:pPr marL="273050" indent="-273050">
              <a:buNone/>
            </a:pPr>
            <a:r>
              <a:rPr lang="en-US" altLang="en-US" sz="2400" dirty="0">
                <a:latin typeface="Times New Roman" pitchFamily="18" charset="0"/>
              </a:rPr>
              <a:t>Following principles are widely used for resolving conflicts:</a:t>
            </a:r>
          </a:p>
          <a:p>
            <a:pPr marL="639763" lvl="1" indent="-246063"/>
            <a:r>
              <a:rPr lang="en-US" altLang="en-US" dirty="0">
                <a:latin typeface="Times New Roman" pitchFamily="18" charset="0"/>
              </a:rPr>
              <a:t>“People: </a:t>
            </a:r>
            <a:r>
              <a:rPr lang="en-US" altLang="en-US" dirty="0" err="1">
                <a:solidFill>
                  <a:schemeClr val="tx2"/>
                </a:solidFill>
                <a:latin typeface="Times New Roman" pitchFamily="18" charset="0"/>
              </a:rPr>
              <a:t>Seperate</a:t>
            </a:r>
            <a:r>
              <a:rPr lang="en-US" altLang="en-US" dirty="0">
                <a:solidFill>
                  <a:schemeClr val="tx2"/>
                </a:solidFill>
                <a:latin typeface="Times New Roman" pitchFamily="18" charset="0"/>
              </a:rPr>
              <a:t> the people from the problem.</a:t>
            </a:r>
            <a:r>
              <a:rPr lang="en-US" altLang="en-US" dirty="0">
                <a:latin typeface="Times New Roman" pitchFamily="18" charset="0"/>
              </a:rPr>
              <a:t>”</a:t>
            </a:r>
          </a:p>
          <a:p>
            <a:pPr marL="639763" lvl="1" indent="-246063"/>
            <a:r>
              <a:rPr lang="en-US" altLang="en-US" dirty="0">
                <a:latin typeface="Times New Roman" pitchFamily="18" charset="0"/>
              </a:rPr>
              <a:t>“Interests: </a:t>
            </a:r>
            <a:r>
              <a:rPr lang="en-US" altLang="en-US" dirty="0">
                <a:solidFill>
                  <a:schemeClr val="tx2"/>
                </a:solidFill>
                <a:latin typeface="Times New Roman" pitchFamily="18" charset="0"/>
              </a:rPr>
              <a:t>Focus on interests, not positions.</a:t>
            </a:r>
            <a:r>
              <a:rPr lang="en-US" altLang="en-US" dirty="0">
                <a:latin typeface="Times New Roman" pitchFamily="18" charset="0"/>
              </a:rPr>
              <a:t>”</a:t>
            </a:r>
          </a:p>
          <a:p>
            <a:pPr marL="639763" lvl="1" indent="-246063"/>
            <a:r>
              <a:rPr lang="en-US" altLang="en-US" dirty="0">
                <a:latin typeface="Times New Roman" pitchFamily="18" charset="0"/>
              </a:rPr>
              <a:t>“Options: </a:t>
            </a:r>
            <a:r>
              <a:rPr lang="en-US" altLang="en-US" dirty="0">
                <a:solidFill>
                  <a:schemeClr val="tx2"/>
                </a:solidFill>
                <a:latin typeface="Times New Roman" pitchFamily="18" charset="0"/>
              </a:rPr>
              <a:t>Generate a variety of possibilities  </a:t>
            </a:r>
            <a:r>
              <a:rPr lang="en-US" altLang="en-US" dirty="0">
                <a:latin typeface="Times New Roman" pitchFamily="18" charset="0"/>
              </a:rPr>
              <a:t>before deciding what to do.”</a:t>
            </a:r>
          </a:p>
          <a:p>
            <a:pPr marL="639763" lvl="1" indent="-246063"/>
            <a:r>
              <a:rPr lang="en-US" altLang="en-US" dirty="0">
                <a:latin typeface="Times New Roman" pitchFamily="18" charset="0"/>
              </a:rPr>
              <a:t>“Criteria: Insist that </a:t>
            </a:r>
            <a:r>
              <a:rPr lang="en-US" altLang="en-US" dirty="0">
                <a:solidFill>
                  <a:schemeClr val="tx2"/>
                </a:solidFill>
                <a:latin typeface="Times New Roman" pitchFamily="18" charset="0"/>
              </a:rPr>
              <a:t>the result of conflict resolution be based on objective standard</a:t>
            </a:r>
            <a:r>
              <a:rPr lang="en-US" altLang="en-US" dirty="0">
                <a:latin typeface="Times New Roman" pitchFamily="18" charset="0"/>
              </a:rPr>
              <a:t>.</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idx="4294967295"/>
          </p:nvPr>
        </p:nvSpPr>
        <p:spPr>
          <a:xfrm>
            <a:off x="1952596" y="214290"/>
            <a:ext cx="8229600" cy="1143000"/>
          </a:xfrm>
        </p:spPr>
        <p:txBody>
          <a:bodyPr vert="horz" lIns="0" tIns="45720" rIns="0" bIns="0" rtlCol="0" anchor="b">
            <a:normAutofit/>
          </a:bodyPr>
          <a:lstStyle/>
          <a:p>
            <a:pPr eaLnBrk="1" hangingPunct="1"/>
            <a:r>
              <a:rPr lang="en-US" altLang="en-US" b="1" dirty="0"/>
              <a:t>6. Consulting engineers</a:t>
            </a:r>
          </a:p>
        </p:txBody>
      </p:sp>
      <p:sp>
        <p:nvSpPr>
          <p:cNvPr id="280579" name="Content Placeholder 2"/>
          <p:cNvSpPr>
            <a:spLocks noGrp="1"/>
          </p:cNvSpPr>
          <p:nvPr>
            <p:ph idx="4294967295"/>
          </p:nvPr>
        </p:nvSpPr>
        <p:spPr>
          <a:xfrm>
            <a:off x="1524000" y="1600201"/>
            <a:ext cx="8229600" cy="4525963"/>
          </a:xfrm>
        </p:spPr>
        <p:txBody>
          <a:bodyPr/>
          <a:lstStyle/>
          <a:p>
            <a:pPr marL="273050" indent="-273050"/>
            <a:r>
              <a:rPr lang="en-US" altLang="en-US" dirty="0">
                <a:latin typeface="Times New Roman" pitchFamily="18" charset="0"/>
              </a:rPr>
              <a:t>The </a:t>
            </a:r>
            <a:r>
              <a:rPr lang="en-US" altLang="en-US" dirty="0">
                <a:solidFill>
                  <a:schemeClr val="tx2"/>
                </a:solidFill>
                <a:latin typeface="Times New Roman" pitchFamily="18" charset="0"/>
              </a:rPr>
              <a:t>consulting engineers work in private</a:t>
            </a:r>
            <a:r>
              <a:rPr lang="en-US" altLang="en-US" dirty="0">
                <a:latin typeface="Times New Roman" pitchFamily="18" charset="0"/>
              </a:rPr>
              <a:t>.</a:t>
            </a:r>
          </a:p>
          <a:p>
            <a:pPr marL="273050" indent="-273050"/>
            <a:r>
              <a:rPr lang="en-US" altLang="en-US" dirty="0">
                <a:solidFill>
                  <a:schemeClr val="tx2"/>
                </a:solidFill>
                <a:latin typeface="Times New Roman" pitchFamily="18" charset="0"/>
              </a:rPr>
              <a:t>There is no salary</a:t>
            </a:r>
            <a:r>
              <a:rPr lang="en-US" altLang="en-US" dirty="0">
                <a:latin typeface="Times New Roman" pitchFamily="18" charset="0"/>
              </a:rPr>
              <a:t> from employers.</a:t>
            </a:r>
          </a:p>
          <a:p>
            <a:pPr marL="273050" indent="-273050"/>
            <a:r>
              <a:rPr lang="en-US" altLang="en-US" dirty="0">
                <a:solidFill>
                  <a:schemeClr val="tx2"/>
                </a:solidFill>
                <a:latin typeface="Times New Roman" pitchFamily="18" charset="0"/>
              </a:rPr>
              <a:t>They charge fees from the sponsor </a:t>
            </a:r>
            <a:r>
              <a:rPr lang="en-US" altLang="en-US" dirty="0">
                <a:latin typeface="Times New Roman" pitchFamily="18" charset="0"/>
              </a:rPr>
              <a:t>and they have more freedom to decide on their projects</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4034" y="0"/>
            <a:ext cx="8929686" cy="895350"/>
          </a:xfrm>
        </p:spPr>
        <p:txBody>
          <a:bodyPr vert="horz" lIns="0" tIns="45720" rIns="0" bIns="0" rtlCol="0" anchor="b">
            <a:normAutofit/>
          </a:bodyPr>
          <a:lstStyle/>
          <a:p>
            <a:pPr eaLnBrk="1" hangingPunct="1">
              <a:defRPr/>
            </a:pPr>
            <a:r>
              <a:rPr lang="en-US" altLang="en-US" sz="3200" dirty="0">
                <a:latin typeface="Times New Roman" panose="02020603050405020304" pitchFamily="18" charset="0"/>
              </a:rPr>
              <a:t>Responsibilities of Consulting engineers-advertising</a:t>
            </a:r>
          </a:p>
        </p:txBody>
      </p:sp>
      <p:sp>
        <p:nvSpPr>
          <p:cNvPr id="281603" name="Content Placeholder 2"/>
          <p:cNvSpPr>
            <a:spLocks noGrp="1"/>
          </p:cNvSpPr>
          <p:nvPr>
            <p:ph idx="4294967295"/>
          </p:nvPr>
        </p:nvSpPr>
        <p:spPr>
          <a:xfrm>
            <a:off x="1524000" y="1219200"/>
            <a:ext cx="8786842" cy="4846638"/>
          </a:xfrm>
        </p:spPr>
        <p:txBody>
          <a:bodyPr/>
          <a:lstStyle/>
          <a:p>
            <a:pPr marL="273050" indent="-273050"/>
            <a:r>
              <a:rPr lang="en-US" altLang="en-US" sz="2400" dirty="0">
                <a:latin typeface="Times New Roman" pitchFamily="18" charset="0"/>
              </a:rPr>
              <a:t>Consulting engineers are </a:t>
            </a:r>
            <a:r>
              <a:rPr lang="en-US" altLang="en-US" sz="2400" dirty="0">
                <a:solidFill>
                  <a:schemeClr val="tx2"/>
                </a:solidFill>
                <a:latin typeface="Times New Roman" pitchFamily="18" charset="0"/>
              </a:rPr>
              <a:t>directly responsible for advertising </a:t>
            </a:r>
            <a:r>
              <a:rPr lang="en-US" altLang="en-US" sz="2400" dirty="0">
                <a:latin typeface="Times New Roman" pitchFamily="18" charset="0"/>
              </a:rPr>
              <a:t>their services, even when they hire consultants to them.</a:t>
            </a:r>
          </a:p>
          <a:p>
            <a:pPr marL="273050" indent="-273050"/>
            <a:r>
              <a:rPr lang="en-US" altLang="en-US" sz="2400" dirty="0">
                <a:latin typeface="Times New Roman" pitchFamily="18" charset="0"/>
              </a:rPr>
              <a:t>They are allowed to </a:t>
            </a:r>
            <a:r>
              <a:rPr lang="en-US" altLang="en-US" sz="2400" dirty="0">
                <a:solidFill>
                  <a:schemeClr val="tx2"/>
                </a:solidFill>
                <a:latin typeface="Times New Roman" pitchFamily="18" charset="0"/>
              </a:rPr>
              <a:t>advertise but to avoid deceptive ones</a:t>
            </a:r>
            <a:r>
              <a:rPr lang="en-US" altLang="en-US" sz="2400" dirty="0">
                <a:latin typeface="Times New Roman" pitchFamily="18" charset="0"/>
              </a:rPr>
              <a:t>.</a:t>
            </a:r>
          </a:p>
          <a:p>
            <a:pPr marL="273050" indent="-273050"/>
            <a:r>
              <a:rPr lang="en-US" altLang="en-US" sz="2400" dirty="0">
                <a:solidFill>
                  <a:schemeClr val="tx2"/>
                </a:solidFill>
                <a:latin typeface="Times New Roman" pitchFamily="18" charset="0"/>
              </a:rPr>
              <a:t>Deceptive advertising </a:t>
            </a:r>
            <a:r>
              <a:rPr lang="en-US" altLang="en-US" sz="2400" dirty="0">
                <a:latin typeface="Times New Roman" pitchFamily="18" charset="0"/>
              </a:rPr>
              <a:t>can be done in many ways including :</a:t>
            </a:r>
          </a:p>
          <a:p>
            <a:pPr marL="600075" lvl="1" indent="-273050"/>
            <a:r>
              <a:rPr lang="en-US" altLang="en-US" sz="2000" dirty="0">
                <a:latin typeface="Times New Roman" pitchFamily="18" charset="0"/>
              </a:rPr>
              <a:t>By </a:t>
            </a:r>
            <a:r>
              <a:rPr lang="en-US" altLang="en-US" sz="2000" dirty="0">
                <a:solidFill>
                  <a:schemeClr val="tx2"/>
                </a:solidFill>
                <a:latin typeface="Times New Roman" pitchFamily="18" charset="0"/>
              </a:rPr>
              <a:t>white lies</a:t>
            </a:r>
            <a:r>
              <a:rPr lang="en-US" altLang="en-US" sz="2000" dirty="0">
                <a:latin typeface="Times New Roman" pitchFamily="18" charset="0"/>
              </a:rPr>
              <a:t>.</a:t>
            </a:r>
          </a:p>
          <a:p>
            <a:pPr marL="600075" lvl="1" indent="-273050"/>
            <a:r>
              <a:rPr lang="en-US" altLang="en-US" sz="2000" dirty="0">
                <a:solidFill>
                  <a:schemeClr val="tx2"/>
                </a:solidFill>
                <a:latin typeface="Times New Roman" pitchFamily="18" charset="0"/>
              </a:rPr>
              <a:t>Half-truth</a:t>
            </a:r>
            <a:r>
              <a:rPr lang="en-US" altLang="en-US" sz="2000" dirty="0">
                <a:latin typeface="Times New Roman" pitchFamily="18" charset="0"/>
              </a:rPr>
              <a:t>, e.g., a product has actually been tested as prototype, but it was claimed to have been already introduced in the market. An architect shows the photograph of the completed building with flowering trees around but actually the foundation of the building has been completed and there is no real garden.</a:t>
            </a:r>
          </a:p>
          <a:p>
            <a:pPr marL="600075" lvl="1" indent="-273050"/>
            <a:r>
              <a:rPr lang="en-US" altLang="en-US" sz="2000" dirty="0">
                <a:solidFill>
                  <a:schemeClr val="tx2"/>
                </a:solidFill>
                <a:latin typeface="Times New Roman" pitchFamily="18" charset="0"/>
              </a:rPr>
              <a:t>Exaggerated claims</a:t>
            </a:r>
            <a:r>
              <a:rPr lang="en-US" altLang="en-US" sz="2000" dirty="0">
                <a:latin typeface="Times New Roman" pitchFamily="18" charset="0"/>
              </a:rPr>
              <a:t>. The consultant might have played a small role in a well-known project. But they could claim to have played a major role.</a:t>
            </a:r>
          </a:p>
          <a:p>
            <a:pPr marL="600075" lvl="1" indent="-273050"/>
            <a:r>
              <a:rPr lang="en-US" altLang="en-US" sz="2000" dirty="0">
                <a:solidFill>
                  <a:schemeClr val="tx2"/>
                </a:solidFill>
                <a:latin typeface="Times New Roman" pitchFamily="18" charset="0"/>
              </a:rPr>
              <a:t>Making false suggestions</a:t>
            </a:r>
            <a:r>
              <a:rPr lang="en-US" altLang="en-US" sz="2000" dirty="0">
                <a:latin typeface="Times New Roman" pitchFamily="18" charset="0"/>
              </a:rPr>
              <a:t>. The reduction in cost might have been achieved along with the reduction in strength, but the strength details are hidden.</a:t>
            </a:r>
          </a:p>
          <a:p>
            <a:pPr marL="600075" lvl="1" indent="-273050"/>
            <a:r>
              <a:rPr lang="en-US" altLang="en-US" sz="2000" dirty="0">
                <a:latin typeface="Times New Roman" pitchFamily="18" charset="0"/>
              </a:rPr>
              <a:t>Through </a:t>
            </a:r>
            <a:r>
              <a:rPr lang="en-US" altLang="en-US" sz="2000" dirty="0">
                <a:solidFill>
                  <a:schemeClr val="tx2"/>
                </a:solidFill>
                <a:latin typeface="Times New Roman" pitchFamily="18" charset="0"/>
              </a:rPr>
              <a:t>vague wordings </a:t>
            </a:r>
            <a:r>
              <a:rPr lang="en-US" altLang="en-US" sz="2000" dirty="0">
                <a:latin typeface="Times New Roman" pitchFamily="18" charset="0"/>
              </a:rPr>
              <a:t>or slogans.</a:t>
            </a:r>
            <a:endParaRPr lang="en-US" altLang="en-US" dirty="0">
              <a:latin typeface="Times New Roman" pitchFamily="18" charset="0"/>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48" y="357166"/>
            <a:ext cx="8858280" cy="895350"/>
          </a:xfrm>
        </p:spPr>
        <p:txBody>
          <a:bodyPr vert="horz" lIns="0" tIns="45720" rIns="0" bIns="0" rtlCol="0" anchor="b">
            <a:normAutofit fontScale="90000"/>
          </a:bodyPr>
          <a:lstStyle/>
          <a:p>
            <a:pPr eaLnBrk="1" hangingPunct="1">
              <a:defRPr/>
            </a:pPr>
            <a:r>
              <a:rPr lang="en-US" altLang="en-US" sz="3700" b="1" dirty="0">
                <a:latin typeface="Times New Roman" panose="02020603050405020304" pitchFamily="18" charset="0"/>
              </a:rPr>
              <a:t>Responsibilities of Consulting engineers-competitive bidding</a:t>
            </a:r>
          </a:p>
        </p:txBody>
      </p:sp>
      <p:sp>
        <p:nvSpPr>
          <p:cNvPr id="282627" name="Content Placeholder 2"/>
          <p:cNvSpPr>
            <a:spLocks noGrp="1"/>
          </p:cNvSpPr>
          <p:nvPr>
            <p:ph idx="4294967295"/>
          </p:nvPr>
        </p:nvSpPr>
        <p:spPr>
          <a:xfrm>
            <a:off x="1524000" y="1600200"/>
            <a:ext cx="8858280" cy="4465638"/>
          </a:xfrm>
        </p:spPr>
        <p:txBody>
          <a:bodyPr/>
          <a:lstStyle/>
          <a:p>
            <a:pPr marL="273050" indent="-273050"/>
            <a:r>
              <a:rPr lang="en-US" altLang="en-US" sz="2400" dirty="0">
                <a:latin typeface="Times New Roman" pitchFamily="18" charset="0"/>
              </a:rPr>
              <a:t>It means </a:t>
            </a:r>
            <a:r>
              <a:rPr lang="en-US" altLang="en-US" sz="2400" dirty="0">
                <a:solidFill>
                  <a:schemeClr val="tx2"/>
                </a:solidFill>
                <a:latin typeface="Times New Roman" pitchFamily="18" charset="0"/>
              </a:rPr>
              <a:t>offering a price and get something </a:t>
            </a:r>
            <a:r>
              <a:rPr lang="en-US" altLang="en-US" sz="2400" dirty="0">
                <a:latin typeface="Times New Roman" pitchFamily="18" charset="0"/>
              </a:rPr>
              <a:t>in return for the service offered.</a:t>
            </a:r>
          </a:p>
          <a:p>
            <a:pPr marL="273050" indent="-273050"/>
            <a:r>
              <a:rPr lang="en-US" altLang="en-US" sz="2400" dirty="0">
                <a:latin typeface="Times New Roman" pitchFamily="18" charset="0"/>
              </a:rPr>
              <a:t>The </a:t>
            </a:r>
            <a:r>
              <a:rPr lang="en-US" altLang="en-US" sz="2400" dirty="0">
                <a:solidFill>
                  <a:schemeClr val="tx2"/>
                </a:solidFill>
                <a:latin typeface="Times New Roman" pitchFamily="18" charset="0"/>
              </a:rPr>
              <a:t>organizations have a pool of engineers</a:t>
            </a:r>
          </a:p>
          <a:p>
            <a:pPr marL="273050" indent="-273050"/>
            <a:r>
              <a:rPr lang="en-US" altLang="en-US" sz="2400" dirty="0">
                <a:latin typeface="Times New Roman" pitchFamily="18" charset="0"/>
              </a:rPr>
              <a:t>The </a:t>
            </a:r>
            <a:r>
              <a:rPr lang="en-US" altLang="en-US" sz="2400" dirty="0">
                <a:solidFill>
                  <a:schemeClr val="tx2"/>
                </a:solidFill>
                <a:latin typeface="Times New Roman" pitchFamily="18" charset="0"/>
              </a:rPr>
              <a:t>expertise can be shared and the bidding </a:t>
            </a:r>
            <a:r>
              <a:rPr lang="en-US" altLang="en-US" sz="2400" dirty="0">
                <a:latin typeface="Times New Roman" pitchFamily="18" charset="0"/>
              </a:rPr>
              <a:t>is made more realistic.</a:t>
            </a:r>
          </a:p>
          <a:p>
            <a:pPr marL="273050" indent="-273050"/>
            <a:r>
              <a:rPr lang="en-US" altLang="en-US" sz="2400" dirty="0">
                <a:latin typeface="Times New Roman" pitchFamily="18" charset="0"/>
              </a:rPr>
              <a:t>Individual consultants have to </a:t>
            </a:r>
            <a:r>
              <a:rPr lang="en-US" altLang="en-US" sz="2400" dirty="0">
                <a:solidFill>
                  <a:schemeClr val="tx2"/>
                </a:solidFill>
                <a:latin typeface="Times New Roman" pitchFamily="18" charset="0"/>
              </a:rPr>
              <a:t>develop creative designs and build their reputation steadily</a:t>
            </a:r>
            <a:r>
              <a:rPr lang="en-US" altLang="en-US" sz="2400" dirty="0">
                <a:latin typeface="Times New Roman" pitchFamily="18" charset="0"/>
              </a:rPr>
              <a:t> and carefully over a period of time.</a:t>
            </a:r>
          </a:p>
          <a:p>
            <a:pPr marL="639763" lvl="1" indent="-246063"/>
            <a:endParaRPr lang="en-US" altLang="en-US" dirty="0">
              <a:latin typeface="Times New Roman" pitchFamily="18" charset="0"/>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5538" y="428604"/>
            <a:ext cx="7239000" cy="895350"/>
          </a:xfrm>
        </p:spPr>
        <p:txBody>
          <a:bodyPr vert="horz" lIns="0" tIns="45720" rIns="0" bIns="0" rtlCol="0" anchor="b">
            <a:normAutofit fontScale="90000"/>
          </a:bodyPr>
          <a:lstStyle/>
          <a:p>
            <a:pPr eaLnBrk="1" hangingPunct="1">
              <a:defRPr/>
            </a:pPr>
            <a:r>
              <a:rPr lang="en-US" altLang="en-US" sz="3700" b="1" dirty="0">
                <a:latin typeface="Times New Roman" panose="02020603050405020304" pitchFamily="18" charset="0"/>
              </a:rPr>
              <a:t>Responsibilities of Consulting engineers-contingency fee</a:t>
            </a:r>
          </a:p>
        </p:txBody>
      </p:sp>
      <p:sp>
        <p:nvSpPr>
          <p:cNvPr id="283651" name="Content Placeholder 2"/>
          <p:cNvSpPr>
            <a:spLocks noGrp="1"/>
          </p:cNvSpPr>
          <p:nvPr>
            <p:ph idx="4294967295"/>
          </p:nvPr>
        </p:nvSpPr>
        <p:spPr>
          <a:xfrm>
            <a:off x="1524000" y="1500175"/>
            <a:ext cx="8715404" cy="4846637"/>
          </a:xfrm>
        </p:spPr>
        <p:txBody>
          <a:bodyPr/>
          <a:lstStyle/>
          <a:p>
            <a:pPr marL="273050" indent="-273050"/>
            <a:r>
              <a:rPr lang="en-US" altLang="en-US" sz="2400" dirty="0">
                <a:latin typeface="Times New Roman" pitchFamily="18" charset="0"/>
              </a:rPr>
              <a:t>This is the </a:t>
            </a:r>
            <a:r>
              <a:rPr lang="en-US" altLang="en-US" sz="2400" dirty="0">
                <a:solidFill>
                  <a:schemeClr val="tx2"/>
                </a:solidFill>
                <a:latin typeface="Times New Roman" pitchFamily="18" charset="0"/>
              </a:rPr>
              <a:t>fee or commission paid to the consultant </a:t>
            </a:r>
            <a:r>
              <a:rPr lang="en-US" altLang="en-US" sz="2400" dirty="0">
                <a:latin typeface="Times New Roman" pitchFamily="18" charset="0"/>
              </a:rPr>
              <a:t>when one is successful in </a:t>
            </a:r>
            <a:r>
              <a:rPr lang="en-US" altLang="en-US" sz="2400" dirty="0">
                <a:solidFill>
                  <a:schemeClr val="tx2"/>
                </a:solidFill>
                <a:latin typeface="Times New Roman" pitchFamily="18" charset="0"/>
              </a:rPr>
              <a:t>saving the expenses for the client</a:t>
            </a:r>
            <a:r>
              <a:rPr lang="en-US" altLang="en-US" sz="2400" dirty="0">
                <a:latin typeface="Times New Roman" pitchFamily="18" charset="0"/>
              </a:rPr>
              <a:t>.</a:t>
            </a:r>
          </a:p>
          <a:p>
            <a:pPr marL="273050" indent="-273050"/>
            <a:r>
              <a:rPr lang="en-US" altLang="en-US" sz="2400" dirty="0">
                <a:solidFill>
                  <a:schemeClr val="tx2"/>
                </a:solidFill>
                <a:latin typeface="Times New Roman" pitchFamily="18" charset="0"/>
              </a:rPr>
              <a:t>A sense of fairness and honesty </a:t>
            </a:r>
            <a:r>
              <a:rPr lang="en-US" altLang="en-US" sz="2400" dirty="0">
                <a:latin typeface="Times New Roman" pitchFamily="18" charset="0"/>
              </a:rPr>
              <a:t>is required in fixing this fee.</a:t>
            </a:r>
          </a:p>
          <a:p>
            <a:pPr marL="273050" indent="-273050"/>
            <a:r>
              <a:rPr lang="en-US" altLang="en-US" sz="2400" dirty="0">
                <a:latin typeface="Times New Roman" pitchFamily="18" charset="0"/>
              </a:rPr>
              <a:t>The </a:t>
            </a:r>
            <a:r>
              <a:rPr lang="en-US" altLang="en-US" sz="2400" dirty="0">
                <a:solidFill>
                  <a:schemeClr val="tx2"/>
                </a:solidFill>
                <a:latin typeface="Times New Roman" pitchFamily="18" charset="0"/>
              </a:rPr>
              <a:t>fee may be either as an agreed amount or a fixed percentage </a:t>
            </a:r>
            <a:r>
              <a:rPr lang="en-US" altLang="en-US" sz="2400" dirty="0">
                <a:latin typeface="Times New Roman" pitchFamily="18" charset="0"/>
              </a:rPr>
              <a:t>of the savings realized.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206E579-290E-4C6B-BD26-359D987E58A9}"/>
              </a:ext>
            </a:extLst>
          </p:cNvPr>
          <p:cNvSpPr>
            <a:spLocks noGrp="1" noChangeArrowheads="1"/>
          </p:cNvSpPr>
          <p:nvPr>
            <p:ph idx="1"/>
          </p:nvPr>
        </p:nvSpPr>
        <p:spPr bwMode="auto">
          <a:xfrm>
            <a:off x="664186" y="1195097"/>
            <a:ext cx="10667999"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Example: let us examine the space shuttle challenger explosion, focusing on the dilemma faced by the engineering manager, bob </a:t>
            </a:r>
            <a:r>
              <a:rPr kumimoji="0" lang="en-US" altLang="en-US" sz="2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lund</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He had the following conflicts:</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     Launching the </a:t>
            </a:r>
            <a:r>
              <a:rPr kumimoji="0" lang="en-US" altLang="en-US" sz="24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chelenger</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space shuttle despite there was an unknown probability that the shuttle would explode; which will kill all the persons on the board.</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2.     Postponing the launch, which may lead to loss of future contracts from NASA, the loss of job to many workers, etc.</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Now, the job of Bob Lund is to make the best choice out of these two conflicts. At last, he chose to risk the launching of shuttle.</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This situation is one of the good illustrations for the moral dilemma due to the problem of conflicting reasons.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02BCE2F-AEA8-41F0-823C-F89D98003D96}"/>
              </a:ext>
            </a:extLst>
          </p:cNvPr>
          <p:cNvSpPr txBox="1"/>
          <p:nvPr/>
        </p:nvSpPr>
        <p:spPr>
          <a:xfrm>
            <a:off x="826111" y="528027"/>
            <a:ext cx="7923442" cy="523220"/>
          </a:xfrm>
          <a:prstGeom prst="rect">
            <a:avLst/>
          </a:prstGeom>
          <a:noFill/>
        </p:spPr>
        <p:txBody>
          <a:bodyPr wrap="square">
            <a:spAutoFit/>
          </a:bodyPr>
          <a:lstStyle/>
          <a:p>
            <a:r>
              <a:rPr lang="en-GB" sz="2800" dirty="0"/>
              <a:t>The problem of conflicting reasons</a:t>
            </a:r>
            <a:endParaRPr lang="en-IN" sz="2800" dirty="0"/>
          </a:p>
        </p:txBody>
      </p:sp>
    </p:spTree>
    <p:extLst>
      <p:ext uri="{BB962C8B-B14F-4D97-AF65-F5344CB8AC3E}">
        <p14:creationId xmlns:p14="http://schemas.microsoft.com/office/powerpoint/2010/main" val="171640653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idx="4294967295"/>
          </p:nvPr>
        </p:nvSpPr>
        <p:spPr>
          <a:xfrm>
            <a:off x="2452662" y="714356"/>
            <a:ext cx="7239000" cy="431800"/>
          </a:xfrm>
        </p:spPr>
        <p:txBody>
          <a:bodyPr vert="horz" lIns="0" tIns="45720" rIns="0" bIns="0" rtlCol="0" anchor="b">
            <a:normAutofit fontScale="90000"/>
          </a:bodyPr>
          <a:lstStyle/>
          <a:p>
            <a:pPr eaLnBrk="1" hangingPunct="1"/>
            <a:r>
              <a:rPr lang="en-US" altLang="en-US" sz="2800" b="1" dirty="0">
                <a:latin typeface="Times New Roman" pitchFamily="18" charset="0"/>
              </a:rPr>
              <a:t>Responsibilities of Consulting engineers-safety and client needs</a:t>
            </a:r>
          </a:p>
        </p:txBody>
      </p:sp>
      <p:sp>
        <p:nvSpPr>
          <p:cNvPr id="284675" name="Content Placeholder 2"/>
          <p:cNvSpPr>
            <a:spLocks noGrp="1"/>
          </p:cNvSpPr>
          <p:nvPr>
            <p:ph idx="4294967295"/>
          </p:nvPr>
        </p:nvSpPr>
        <p:spPr>
          <a:xfrm>
            <a:off x="1524000" y="1249364"/>
            <a:ext cx="9144000" cy="4846637"/>
          </a:xfrm>
        </p:spPr>
        <p:txBody>
          <a:bodyPr/>
          <a:lstStyle/>
          <a:p>
            <a:pPr marL="273050" indent="-273050">
              <a:buNone/>
            </a:pPr>
            <a:r>
              <a:rPr lang="en-US" altLang="en-US" dirty="0"/>
              <a:t>	</a:t>
            </a:r>
            <a:r>
              <a:rPr lang="en-US" altLang="en-US" sz="2400" dirty="0">
                <a:latin typeface="Times New Roman" pitchFamily="18" charset="0"/>
              </a:rPr>
              <a:t>The greater freedom for the consulting engineers in </a:t>
            </a:r>
            <a:r>
              <a:rPr lang="en-US" altLang="en-US" sz="2400" dirty="0">
                <a:solidFill>
                  <a:schemeClr val="tx2"/>
                </a:solidFill>
                <a:latin typeface="Times New Roman" pitchFamily="18" charset="0"/>
              </a:rPr>
              <a:t>decision making on safety aspects and difficulties </a:t>
            </a:r>
            <a:r>
              <a:rPr lang="en-US" altLang="en-US" sz="2400" dirty="0">
                <a:latin typeface="Times New Roman" pitchFamily="18" charset="0"/>
              </a:rPr>
              <a:t>concerning the truthfulness are matters to be given attention.</a:t>
            </a:r>
          </a:p>
          <a:p>
            <a:pPr marL="639763" lvl="1" indent="-246063"/>
            <a:r>
              <a:rPr lang="en-US" altLang="en-US" dirty="0">
                <a:latin typeface="Times New Roman" pitchFamily="18" charset="0"/>
              </a:rPr>
              <a:t>E.g. in design-only projects, the </a:t>
            </a:r>
            <a:r>
              <a:rPr lang="en-US" altLang="en-US" dirty="0">
                <a:solidFill>
                  <a:schemeClr val="tx2"/>
                </a:solidFill>
                <a:latin typeface="Times New Roman" pitchFamily="18" charset="0"/>
              </a:rPr>
              <a:t>consulting engineers </a:t>
            </a:r>
            <a:r>
              <a:rPr lang="en-US" altLang="en-US" dirty="0">
                <a:latin typeface="Times New Roman" pitchFamily="18" charset="0"/>
              </a:rPr>
              <a:t>may design something and have no role in the construction.</a:t>
            </a:r>
          </a:p>
          <a:p>
            <a:pPr marL="639763" lvl="1" indent="-246063"/>
            <a:r>
              <a:rPr lang="en-US" altLang="en-US" dirty="0">
                <a:latin typeface="Times New Roman" pitchFamily="18" charset="0"/>
              </a:rPr>
              <a:t>Some times, difficulties may crop up during construction due to non-availability of materials.</a:t>
            </a:r>
          </a:p>
          <a:p>
            <a:pPr marL="639763" lvl="1" indent="-246063"/>
            <a:r>
              <a:rPr lang="en-US" altLang="en-US" dirty="0">
                <a:latin typeface="Times New Roman" pitchFamily="18" charset="0"/>
              </a:rPr>
              <a:t>Properly trained supervision is needed.</a:t>
            </a:r>
          </a:p>
          <a:p>
            <a:pPr marL="639763" lvl="1" indent="-246063"/>
            <a:r>
              <a:rPr lang="en-US" altLang="en-US" dirty="0">
                <a:latin typeface="Times New Roman" pitchFamily="18" charset="0"/>
              </a:rPr>
              <a:t>The contractor may not understand and be willing to modify the original design to serve the clients best.</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idx="4294967295"/>
          </p:nvPr>
        </p:nvSpPr>
        <p:spPr>
          <a:xfrm>
            <a:off x="2024034" y="214290"/>
            <a:ext cx="8229600" cy="1143000"/>
          </a:xfrm>
        </p:spPr>
        <p:txBody>
          <a:bodyPr vert="horz" lIns="0" tIns="45720" rIns="0" bIns="0" rtlCol="0" anchor="b">
            <a:normAutofit/>
          </a:bodyPr>
          <a:lstStyle/>
          <a:p>
            <a:pPr eaLnBrk="1" hangingPunct="1"/>
            <a:r>
              <a:rPr lang="en-US" altLang="en-US" dirty="0"/>
              <a:t>7. Engineers as expert witness</a:t>
            </a:r>
          </a:p>
        </p:txBody>
      </p:sp>
      <p:sp>
        <p:nvSpPr>
          <p:cNvPr id="285699" name="Content Placeholder 2"/>
          <p:cNvSpPr>
            <a:spLocks noGrp="1"/>
          </p:cNvSpPr>
          <p:nvPr>
            <p:ph idx="4294967295"/>
          </p:nvPr>
        </p:nvSpPr>
        <p:spPr>
          <a:xfrm>
            <a:off x="1524000" y="1600201"/>
            <a:ext cx="8786842" cy="4525963"/>
          </a:xfrm>
        </p:spPr>
        <p:txBody>
          <a:bodyPr/>
          <a:lstStyle/>
          <a:p>
            <a:pPr marL="273050" indent="-273050"/>
            <a:r>
              <a:rPr lang="en-US" altLang="en-US" sz="2400" dirty="0">
                <a:latin typeface="Times New Roman" pitchFamily="18" charset="0"/>
              </a:rPr>
              <a:t>gives </a:t>
            </a:r>
            <a:r>
              <a:rPr lang="en-US" altLang="en-US" sz="2400" dirty="0">
                <a:solidFill>
                  <a:schemeClr val="tx2"/>
                </a:solidFill>
                <a:latin typeface="Times New Roman" pitchFamily="18" charset="0"/>
              </a:rPr>
              <a:t>expert view on the facts in their area of their expertise</a:t>
            </a:r>
            <a:r>
              <a:rPr lang="en-US" altLang="en-US" sz="2400" dirty="0">
                <a:latin typeface="Times New Roman" pitchFamily="18" charset="0"/>
              </a:rPr>
              <a:t>.</a:t>
            </a:r>
          </a:p>
          <a:p>
            <a:pPr marL="273050" indent="-273050"/>
            <a:r>
              <a:rPr lang="en-US" altLang="en-US" sz="2400" dirty="0">
                <a:solidFill>
                  <a:schemeClr val="tx2"/>
                </a:solidFill>
                <a:latin typeface="Times New Roman" pitchFamily="18" charset="0"/>
              </a:rPr>
              <a:t>interprets the facts in terms of the cause and effect relationship</a:t>
            </a:r>
            <a:r>
              <a:rPr lang="en-US" altLang="en-US" sz="2400" dirty="0">
                <a:latin typeface="Times New Roman" pitchFamily="18" charset="0"/>
              </a:rPr>
              <a:t>.</a:t>
            </a:r>
          </a:p>
          <a:p>
            <a:pPr marL="273050" indent="-273050"/>
            <a:r>
              <a:rPr lang="en-US" altLang="en-US" sz="2400" dirty="0">
                <a:solidFill>
                  <a:schemeClr val="tx2"/>
                </a:solidFill>
                <a:latin typeface="Times New Roman" pitchFamily="18" charset="0"/>
              </a:rPr>
              <a:t>comments on the view of opposite side</a:t>
            </a:r>
            <a:r>
              <a:rPr lang="en-US" altLang="en-US" sz="2400" dirty="0">
                <a:latin typeface="Times New Roman" pitchFamily="18" charset="0"/>
              </a:rPr>
              <a:t>.</a:t>
            </a:r>
          </a:p>
          <a:p>
            <a:pPr marL="273050" indent="-273050"/>
            <a:r>
              <a:rPr lang="en-US" altLang="en-US" sz="2400" dirty="0">
                <a:solidFill>
                  <a:schemeClr val="tx2"/>
                </a:solidFill>
                <a:latin typeface="Times New Roman" pitchFamily="18" charset="0"/>
              </a:rPr>
              <a:t>reports on the professional standards</a:t>
            </a:r>
            <a:r>
              <a:rPr lang="en-US" altLang="en-US" sz="2400" dirty="0">
                <a:latin typeface="Times New Roman" pitchFamily="18" charset="0"/>
              </a:rPr>
              <a:t>, especially on the precautions when the product is made or the service is provided.</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idx="4294967295"/>
          </p:nvPr>
        </p:nvSpPr>
        <p:spPr>
          <a:xfrm>
            <a:off x="2095472" y="0"/>
            <a:ext cx="7239000" cy="1042988"/>
          </a:xfrm>
        </p:spPr>
        <p:txBody>
          <a:bodyPr vert="horz" lIns="0" tIns="45720" rIns="0" bIns="0" rtlCol="0" anchor="b">
            <a:normAutofit/>
          </a:bodyPr>
          <a:lstStyle/>
          <a:p>
            <a:pPr eaLnBrk="1" hangingPunct="1"/>
            <a:r>
              <a:rPr lang="en-US" altLang="en-US" sz="3700" dirty="0"/>
              <a:t>Engineers as expert witnesses-abuse</a:t>
            </a:r>
          </a:p>
        </p:txBody>
      </p:sp>
      <p:sp>
        <p:nvSpPr>
          <p:cNvPr id="286723" name="Content Placeholder 2"/>
          <p:cNvSpPr>
            <a:spLocks noGrp="1"/>
          </p:cNvSpPr>
          <p:nvPr>
            <p:ph idx="4294967295"/>
          </p:nvPr>
        </p:nvSpPr>
        <p:spPr>
          <a:xfrm>
            <a:off x="1524000" y="1787526"/>
            <a:ext cx="9144000" cy="4283075"/>
          </a:xfrm>
        </p:spPr>
        <p:txBody>
          <a:bodyPr/>
          <a:lstStyle/>
          <a:p>
            <a:pPr marL="273050" indent="-273050"/>
            <a:r>
              <a:rPr lang="en-US" altLang="en-US" sz="2400" dirty="0">
                <a:solidFill>
                  <a:schemeClr val="tx2"/>
                </a:solidFill>
                <a:latin typeface="Times New Roman" pitchFamily="18" charset="0"/>
              </a:rPr>
              <a:t>Hired Guns</a:t>
            </a:r>
          </a:p>
          <a:p>
            <a:pPr marL="639763" lvl="1" indent="-246063"/>
            <a:r>
              <a:rPr lang="en-US" altLang="en-US" dirty="0">
                <a:latin typeface="Times New Roman" pitchFamily="18" charset="0"/>
              </a:rPr>
              <a:t>Violate the standards of honest and due care in conducting investigations.</a:t>
            </a:r>
          </a:p>
          <a:p>
            <a:pPr marL="639763" lvl="1" indent="-246063"/>
            <a:r>
              <a:rPr lang="en-US" altLang="en-US" dirty="0">
                <a:latin typeface="Times New Roman" pitchFamily="18" charset="0"/>
              </a:rPr>
              <a:t>Forward white lies and distortions.</a:t>
            </a:r>
          </a:p>
          <a:p>
            <a:pPr marL="273050" indent="-273050"/>
            <a:r>
              <a:rPr lang="en-US" altLang="en-US" sz="2400" dirty="0">
                <a:solidFill>
                  <a:schemeClr val="tx2"/>
                </a:solidFill>
                <a:latin typeface="Times New Roman" pitchFamily="18" charset="0"/>
              </a:rPr>
              <a:t>Finance Bias</a:t>
            </a:r>
          </a:p>
          <a:p>
            <a:pPr marL="639763" lvl="1" indent="-246063"/>
            <a:r>
              <a:rPr lang="en-US" altLang="en-US" dirty="0">
                <a:latin typeface="Times New Roman" pitchFamily="18" charset="0"/>
              </a:rPr>
              <a:t>Consultants may be influenced for monetary considerations.</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idx="4294967295"/>
          </p:nvPr>
        </p:nvSpPr>
        <p:spPr>
          <a:xfrm>
            <a:off x="2238348" y="214290"/>
            <a:ext cx="7239000" cy="1104900"/>
          </a:xfrm>
        </p:spPr>
        <p:txBody>
          <a:bodyPr vert="horz" lIns="0" tIns="45720" rIns="0" bIns="0" rtlCol="0" anchor="b">
            <a:normAutofit/>
          </a:bodyPr>
          <a:lstStyle/>
          <a:p>
            <a:pPr eaLnBrk="1" hangingPunct="1"/>
            <a:r>
              <a:rPr lang="en-US" altLang="en-US" sz="3700" dirty="0"/>
              <a:t>Engineers as expert witnesses-abuse</a:t>
            </a:r>
          </a:p>
        </p:txBody>
      </p:sp>
      <p:sp>
        <p:nvSpPr>
          <p:cNvPr id="287747" name="Content Placeholder 2"/>
          <p:cNvSpPr>
            <a:spLocks noGrp="1"/>
          </p:cNvSpPr>
          <p:nvPr>
            <p:ph idx="4294967295"/>
          </p:nvPr>
        </p:nvSpPr>
        <p:spPr>
          <a:xfrm>
            <a:off x="1524000" y="1714500"/>
            <a:ext cx="9144000" cy="4127500"/>
          </a:xfrm>
        </p:spPr>
        <p:txBody>
          <a:bodyPr/>
          <a:lstStyle/>
          <a:p>
            <a:pPr marL="273050" indent="-273050"/>
            <a:r>
              <a:rPr lang="en-US" altLang="en-US" sz="2400" dirty="0">
                <a:solidFill>
                  <a:schemeClr val="tx2"/>
                </a:solidFill>
                <a:latin typeface="Times New Roman" pitchFamily="18" charset="0"/>
              </a:rPr>
              <a:t>Ego Bias</a:t>
            </a:r>
          </a:p>
          <a:p>
            <a:pPr marL="639763" lvl="1" indent="-246063"/>
            <a:r>
              <a:rPr lang="en-US" altLang="en-US" dirty="0">
                <a:latin typeface="Times New Roman" pitchFamily="18" charset="0"/>
              </a:rPr>
              <a:t>The assumption that the own side is innocent and the other side is guilty, is responsible for this behavior.</a:t>
            </a:r>
          </a:p>
          <a:p>
            <a:pPr marL="273050" indent="-273050"/>
            <a:r>
              <a:rPr lang="en-US" altLang="en-US" sz="2400" dirty="0">
                <a:solidFill>
                  <a:schemeClr val="tx2"/>
                </a:solidFill>
                <a:latin typeface="Times New Roman" pitchFamily="18" charset="0"/>
              </a:rPr>
              <a:t>Sympathy Bias</a:t>
            </a:r>
          </a:p>
          <a:p>
            <a:pPr marL="639763" lvl="1" indent="-246063"/>
            <a:r>
              <a:rPr lang="en-US" altLang="en-US" dirty="0">
                <a:latin typeface="Times New Roman" pitchFamily="18" charset="0"/>
              </a:rPr>
              <a:t>Sympathy for the victim on the opposite side may upset the testimony.</a:t>
            </a:r>
          </a:p>
          <a:p>
            <a:pPr marL="639763" lvl="1" indent="-246063"/>
            <a:r>
              <a:rPr lang="en-US" altLang="en-US" dirty="0">
                <a:latin typeface="Times New Roman" pitchFamily="18" charset="0"/>
              </a:rPr>
              <a:t>The integrity of the consultant will keep these biases away from the justice.</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6910" y="214290"/>
            <a:ext cx="8229600" cy="1143000"/>
          </a:xfrm>
        </p:spPr>
        <p:txBody>
          <a:bodyPr vert="horz" lIns="0" tIns="45720" rIns="0" bIns="0" rtlCol="0" anchor="b">
            <a:normAutofit/>
          </a:bodyPr>
          <a:lstStyle/>
          <a:p>
            <a:pPr eaLnBrk="1" hangingPunct="1">
              <a:defRPr/>
            </a:pPr>
            <a:r>
              <a:rPr lang="en-US" altLang="en-US" sz="3700" dirty="0"/>
              <a:t>Engineers as advisors in planning and policy making</a:t>
            </a:r>
          </a:p>
        </p:txBody>
      </p:sp>
      <p:sp>
        <p:nvSpPr>
          <p:cNvPr id="288771" name="Content Placeholder 2"/>
          <p:cNvSpPr>
            <a:spLocks noGrp="1"/>
          </p:cNvSpPr>
          <p:nvPr>
            <p:ph idx="4294967295"/>
          </p:nvPr>
        </p:nvSpPr>
        <p:spPr>
          <a:xfrm>
            <a:off x="1524000" y="1600201"/>
            <a:ext cx="9144000" cy="4525963"/>
          </a:xfrm>
        </p:spPr>
        <p:txBody>
          <a:bodyPr/>
          <a:lstStyle/>
          <a:p>
            <a:pPr marL="273050" indent="-273050"/>
            <a:r>
              <a:rPr lang="en-US" altLang="en-US" sz="2400" dirty="0">
                <a:solidFill>
                  <a:schemeClr val="tx2"/>
                </a:solidFill>
                <a:latin typeface="Times New Roman" pitchFamily="18" charset="0"/>
              </a:rPr>
              <a:t>Technology is always involved in decisions </a:t>
            </a:r>
            <a:r>
              <a:rPr lang="en-US" altLang="en-US" sz="2400" dirty="0">
                <a:latin typeface="Times New Roman" pitchFamily="18" charset="0"/>
              </a:rPr>
              <a:t>about policy-making and public planning.</a:t>
            </a:r>
          </a:p>
          <a:p>
            <a:pPr marL="273050" indent="-273050"/>
            <a:r>
              <a:rPr lang="en-US" altLang="en-US" sz="2400" dirty="0">
                <a:latin typeface="Times New Roman" pitchFamily="18" charset="0"/>
              </a:rPr>
              <a:t>In policy making, public officials and the general public need objective </a:t>
            </a:r>
            <a:r>
              <a:rPr lang="en-US" altLang="en-US" sz="2400" dirty="0">
                <a:solidFill>
                  <a:schemeClr val="tx2"/>
                </a:solidFill>
                <a:latin typeface="Times New Roman" pitchFamily="18" charset="0"/>
              </a:rPr>
              <a:t>studies about the costs and benefits of alternative transportation</a:t>
            </a:r>
            <a:r>
              <a:rPr lang="en-US" altLang="en-US" sz="2400" dirty="0">
                <a:latin typeface="Times New Roman" pitchFamily="18" charset="0"/>
              </a:rPr>
              <a:t>, housing , energy use, land use and national defense.</a:t>
            </a:r>
          </a:p>
          <a:p>
            <a:pPr marL="273050" indent="-273050"/>
            <a:r>
              <a:rPr lang="en-US" altLang="en-US" sz="2400" dirty="0">
                <a:latin typeface="Times New Roman" pitchFamily="18" charset="0"/>
              </a:rPr>
              <a:t>In public planning, they need expert advice about </a:t>
            </a:r>
            <a:r>
              <a:rPr lang="en-US" altLang="en-US" sz="2400" dirty="0">
                <a:solidFill>
                  <a:schemeClr val="tx2"/>
                </a:solidFill>
                <a:latin typeface="Times New Roman" pitchFamily="18" charset="0"/>
              </a:rPr>
              <a:t>the feasibility , risks and benefits of particular technological projects </a:t>
            </a:r>
            <a:r>
              <a:rPr lang="en-US" altLang="en-US" sz="2400" dirty="0">
                <a:latin typeface="Times New Roman" pitchFamily="18" charset="0"/>
              </a:rPr>
              <a:t>that affect local communities.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idx="4294967295"/>
          </p:nvPr>
        </p:nvSpPr>
        <p:spPr>
          <a:xfrm>
            <a:off x="1881158" y="0"/>
            <a:ext cx="8229600" cy="1143000"/>
          </a:xfrm>
        </p:spPr>
        <p:txBody>
          <a:bodyPr vert="horz" lIns="0" tIns="45720" rIns="0" bIns="0" rtlCol="0" anchor="b">
            <a:normAutofit/>
          </a:bodyPr>
          <a:lstStyle/>
          <a:p>
            <a:pPr eaLnBrk="1" hangingPunct="1"/>
            <a:r>
              <a:rPr lang="en-US" altLang="en-US" dirty="0"/>
              <a:t>Normative  models of advisers</a:t>
            </a:r>
          </a:p>
        </p:txBody>
      </p:sp>
      <p:sp>
        <p:nvSpPr>
          <p:cNvPr id="289795" name="Content Placeholder 2"/>
          <p:cNvSpPr>
            <a:spLocks noGrp="1"/>
          </p:cNvSpPr>
          <p:nvPr>
            <p:ph idx="4294967295"/>
          </p:nvPr>
        </p:nvSpPr>
        <p:spPr>
          <a:xfrm>
            <a:off x="1524000" y="1600201"/>
            <a:ext cx="8229600" cy="4525963"/>
          </a:xfrm>
        </p:spPr>
        <p:txBody>
          <a:bodyPr/>
          <a:lstStyle/>
          <a:p>
            <a:pPr marL="273050" indent="-273050">
              <a:buNone/>
            </a:pPr>
            <a:r>
              <a:rPr lang="en-US" altLang="en-US" sz="2400" dirty="0">
                <a:latin typeface="Times New Roman" pitchFamily="18" charset="0"/>
              </a:rPr>
              <a:t>Hired Guns</a:t>
            </a:r>
          </a:p>
          <a:p>
            <a:pPr marL="639763" lvl="1" indent="-246063"/>
            <a:r>
              <a:rPr lang="en-US" altLang="en-US" dirty="0">
                <a:latin typeface="Times New Roman" pitchFamily="18" charset="0"/>
              </a:rPr>
              <a:t>This model makes </a:t>
            </a:r>
            <a:r>
              <a:rPr lang="en-US" altLang="en-US" dirty="0">
                <a:solidFill>
                  <a:schemeClr val="tx2"/>
                </a:solidFill>
                <a:latin typeface="Times New Roman" pitchFamily="18" charset="0"/>
              </a:rPr>
              <a:t>the obligation to clients paramount </a:t>
            </a:r>
            <a:r>
              <a:rPr lang="en-US" altLang="en-US" dirty="0">
                <a:latin typeface="Times New Roman" pitchFamily="18" charset="0"/>
              </a:rPr>
              <a:t>if not exclusive.</a:t>
            </a:r>
          </a:p>
          <a:p>
            <a:pPr marL="639763" lvl="1" indent="-246063"/>
            <a:r>
              <a:rPr lang="en-US" altLang="en-US" dirty="0">
                <a:solidFill>
                  <a:schemeClr val="tx2"/>
                </a:solidFill>
                <a:latin typeface="Times New Roman" pitchFamily="18" charset="0"/>
              </a:rPr>
              <a:t>Facts favorable to the client are dramatically highlighted </a:t>
            </a:r>
            <a:r>
              <a:rPr lang="en-US" altLang="en-US" dirty="0">
                <a:latin typeface="Times New Roman" pitchFamily="18" charset="0"/>
              </a:rPr>
              <a:t>an unfavorable facts down played.</a:t>
            </a:r>
          </a:p>
          <a:p>
            <a:pPr marL="639763" lvl="1" indent="-246063"/>
            <a:r>
              <a:rPr lang="en-US" altLang="en-US" dirty="0">
                <a:latin typeface="Times New Roman" pitchFamily="18" charset="0"/>
              </a:rPr>
              <a:t>The minimal level of interest is shown for public welfare.</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idx="4294967295"/>
          </p:nvPr>
        </p:nvSpPr>
        <p:spPr>
          <a:xfrm>
            <a:off x="2438400" y="0"/>
            <a:ext cx="8229600" cy="1143000"/>
          </a:xfrm>
        </p:spPr>
        <p:txBody>
          <a:bodyPr vert="horz" lIns="0" tIns="45720" rIns="0" bIns="0" rtlCol="0" anchor="b">
            <a:normAutofit/>
          </a:bodyPr>
          <a:lstStyle/>
          <a:p>
            <a:pPr eaLnBrk="1" hangingPunct="1"/>
            <a:r>
              <a:rPr lang="en-US" altLang="en-US" dirty="0"/>
              <a:t>Value neutral analysts</a:t>
            </a:r>
          </a:p>
        </p:txBody>
      </p:sp>
      <p:sp>
        <p:nvSpPr>
          <p:cNvPr id="290819" name="Content Placeholder 2"/>
          <p:cNvSpPr>
            <a:spLocks noGrp="1"/>
          </p:cNvSpPr>
          <p:nvPr>
            <p:ph idx="4294967295"/>
          </p:nvPr>
        </p:nvSpPr>
        <p:spPr>
          <a:xfrm>
            <a:off x="1524000" y="1600201"/>
            <a:ext cx="8229600" cy="4525963"/>
          </a:xfrm>
        </p:spPr>
        <p:txBody>
          <a:bodyPr/>
          <a:lstStyle/>
          <a:p>
            <a:pPr marL="273050" indent="-273050"/>
            <a:r>
              <a:rPr lang="en-US" altLang="en-US" dirty="0">
                <a:latin typeface="Times New Roman" pitchFamily="18" charset="0"/>
              </a:rPr>
              <a:t>This </a:t>
            </a:r>
            <a:r>
              <a:rPr lang="en-US" altLang="en-US" dirty="0">
                <a:solidFill>
                  <a:schemeClr val="tx2"/>
                </a:solidFill>
                <a:latin typeface="Times New Roman" pitchFamily="18" charset="0"/>
              </a:rPr>
              <a:t>assumes an impartial engineer</a:t>
            </a:r>
            <a:r>
              <a:rPr lang="en-US" altLang="en-US" dirty="0">
                <a:latin typeface="Times New Roman" pitchFamily="18" charset="0"/>
              </a:rPr>
              <a:t>.</a:t>
            </a:r>
          </a:p>
          <a:p>
            <a:pPr marL="273050" indent="-273050"/>
            <a:r>
              <a:rPr lang="en-US" altLang="en-US" dirty="0">
                <a:latin typeface="Times New Roman" pitchFamily="18" charset="0"/>
              </a:rPr>
              <a:t>They exhibit careful decisions, impartiality.</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idx="4294967295"/>
          </p:nvPr>
        </p:nvSpPr>
        <p:spPr>
          <a:xfrm>
            <a:off x="2166910" y="0"/>
            <a:ext cx="8229600" cy="1143000"/>
          </a:xfrm>
        </p:spPr>
        <p:txBody>
          <a:bodyPr vert="horz" lIns="0" tIns="45720" rIns="0" bIns="0" rtlCol="0" anchor="b">
            <a:normAutofit/>
          </a:bodyPr>
          <a:lstStyle/>
          <a:p>
            <a:pPr eaLnBrk="1" hangingPunct="1"/>
            <a:r>
              <a:rPr lang="en-US" altLang="en-US" dirty="0"/>
              <a:t>Value guided advocates</a:t>
            </a:r>
          </a:p>
        </p:txBody>
      </p:sp>
      <p:sp>
        <p:nvSpPr>
          <p:cNvPr id="291843" name="Content Placeholder 2"/>
          <p:cNvSpPr>
            <a:spLocks noGrp="1"/>
          </p:cNvSpPr>
          <p:nvPr>
            <p:ph idx="4294967295"/>
          </p:nvPr>
        </p:nvSpPr>
        <p:spPr>
          <a:xfrm>
            <a:off x="1524000" y="1600201"/>
            <a:ext cx="8929718" cy="4525963"/>
          </a:xfrm>
        </p:spPr>
        <p:txBody>
          <a:bodyPr/>
          <a:lstStyle/>
          <a:p>
            <a:pPr marL="273050" indent="-273050"/>
            <a:r>
              <a:rPr lang="en-US" altLang="en-US" dirty="0">
                <a:latin typeface="Times New Roman" pitchFamily="18" charset="0"/>
              </a:rPr>
              <a:t>The consulting </a:t>
            </a:r>
            <a:r>
              <a:rPr lang="en-US" altLang="en-US" dirty="0">
                <a:solidFill>
                  <a:schemeClr val="tx2"/>
                </a:solidFill>
                <a:latin typeface="Times New Roman" pitchFamily="18" charset="0"/>
              </a:rPr>
              <a:t>engineers remain honest </a:t>
            </a:r>
            <a:r>
              <a:rPr lang="en-US" altLang="en-US" dirty="0">
                <a:latin typeface="Times New Roman" pitchFamily="18" charset="0"/>
              </a:rPr>
              <a:t>and autonomous in judgment and </a:t>
            </a:r>
            <a:r>
              <a:rPr lang="en-US" altLang="en-US" dirty="0">
                <a:solidFill>
                  <a:schemeClr val="tx2"/>
                </a:solidFill>
                <a:latin typeface="Times New Roman" pitchFamily="18" charset="0"/>
              </a:rPr>
              <a:t>show supreme importance to the public</a:t>
            </a:r>
            <a:r>
              <a:rPr lang="en-US" altLang="en-US" dirty="0">
                <a:latin typeface="Times New Roman" pitchFamily="18" charset="0"/>
              </a:rPr>
              <a:t>.</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idx="4294967295"/>
          </p:nvPr>
        </p:nvSpPr>
        <p:spPr>
          <a:xfrm>
            <a:off x="2166910" y="500043"/>
            <a:ext cx="7239000" cy="612775"/>
          </a:xfrm>
        </p:spPr>
        <p:txBody>
          <a:bodyPr vert="horz" lIns="0" tIns="45720" rIns="0" bIns="0" rtlCol="0" anchor="b">
            <a:normAutofit/>
          </a:bodyPr>
          <a:lstStyle/>
          <a:p>
            <a:pPr eaLnBrk="1" hangingPunct="1"/>
            <a:r>
              <a:rPr lang="en-US" altLang="en-US" sz="3700" b="1" dirty="0"/>
              <a:t>8. Moral leadership</a:t>
            </a:r>
          </a:p>
        </p:txBody>
      </p:sp>
      <p:sp>
        <p:nvSpPr>
          <p:cNvPr id="292867" name="Content Placeholder 2"/>
          <p:cNvSpPr>
            <a:spLocks noGrp="1"/>
          </p:cNvSpPr>
          <p:nvPr>
            <p:ph idx="4294967295"/>
          </p:nvPr>
        </p:nvSpPr>
        <p:spPr>
          <a:xfrm>
            <a:off x="1524000" y="1357314"/>
            <a:ext cx="9144000" cy="4846637"/>
          </a:xfrm>
        </p:spPr>
        <p:txBody>
          <a:bodyPr/>
          <a:lstStyle/>
          <a:p>
            <a:pPr marL="273050" indent="-273050"/>
            <a:r>
              <a:rPr lang="en-US" altLang="en-US" sz="2400" dirty="0">
                <a:latin typeface="Times New Roman" pitchFamily="18" charset="0"/>
              </a:rPr>
              <a:t>It means </a:t>
            </a:r>
            <a:r>
              <a:rPr lang="en-US" altLang="en-US" sz="2400" dirty="0">
                <a:solidFill>
                  <a:schemeClr val="tx2"/>
                </a:solidFill>
                <a:latin typeface="Times New Roman" pitchFamily="18" charset="0"/>
              </a:rPr>
              <a:t>adopting reasonable means to motivate the groups </a:t>
            </a:r>
            <a:r>
              <a:rPr lang="en-US" altLang="en-US" sz="2400" dirty="0">
                <a:latin typeface="Times New Roman" pitchFamily="18" charset="0"/>
              </a:rPr>
              <a:t>to achieve morally desirable goals.</a:t>
            </a:r>
          </a:p>
          <a:p>
            <a:pPr marL="273050" indent="-273050"/>
            <a:r>
              <a:rPr lang="en-US" altLang="en-US" sz="2400" b="1" dirty="0">
                <a:solidFill>
                  <a:schemeClr val="tx2"/>
                </a:solidFill>
                <a:latin typeface="Times New Roman" pitchFamily="18" charset="0"/>
              </a:rPr>
              <a:t>Moral leader </a:t>
            </a:r>
            <a:r>
              <a:rPr lang="en-US" altLang="en-US" sz="2400" dirty="0">
                <a:latin typeface="Times New Roman" pitchFamily="18" charset="0"/>
              </a:rPr>
              <a:t>are individuals </a:t>
            </a:r>
            <a:r>
              <a:rPr lang="en-US" altLang="en-US" sz="2400" dirty="0">
                <a:solidFill>
                  <a:schemeClr val="tx2"/>
                </a:solidFill>
                <a:latin typeface="Times New Roman" pitchFamily="18" charset="0"/>
              </a:rPr>
              <a:t>who direct, motivate, organize, creatively manage </a:t>
            </a:r>
            <a:r>
              <a:rPr lang="en-US" altLang="en-US" sz="2400" dirty="0">
                <a:latin typeface="Times New Roman" pitchFamily="18" charset="0"/>
              </a:rPr>
              <a:t>or in other ways move groups toward morally valuable goals.</a:t>
            </a:r>
          </a:p>
          <a:p>
            <a:pPr marL="273050" indent="-273050"/>
            <a:r>
              <a:rPr lang="en-US" altLang="en-US" sz="2400" dirty="0">
                <a:latin typeface="Times New Roman" pitchFamily="18" charset="0"/>
              </a:rPr>
              <a:t>Moral leaders are </a:t>
            </a:r>
            <a:r>
              <a:rPr lang="en-US" altLang="en-US" sz="2400" dirty="0">
                <a:solidFill>
                  <a:schemeClr val="tx2"/>
                </a:solidFill>
                <a:latin typeface="Times New Roman" pitchFamily="18" charset="0"/>
              </a:rPr>
              <a:t>morally creative</a:t>
            </a:r>
            <a:r>
              <a:rPr lang="en-US" altLang="en-US" sz="2400" dirty="0">
                <a:latin typeface="Times New Roman" pitchFamily="18" charset="0"/>
              </a:rPr>
              <a:t>.</a:t>
            </a:r>
          </a:p>
          <a:p>
            <a:pPr marL="273050" indent="-273050"/>
            <a:r>
              <a:rPr lang="en-US" altLang="en-US" sz="2400" dirty="0">
                <a:latin typeface="Times New Roman" pitchFamily="18" charset="0"/>
              </a:rPr>
              <a:t>Moral creativity </a:t>
            </a:r>
            <a:r>
              <a:rPr lang="en-US" altLang="en-US" sz="2400" dirty="0">
                <a:solidFill>
                  <a:schemeClr val="tx2"/>
                </a:solidFill>
                <a:latin typeface="Times New Roman" pitchFamily="18" charset="0"/>
              </a:rPr>
              <a:t>consists in identifying the most important values that apply in particular situation, bringing them into focus thro’ effective communication </a:t>
            </a:r>
            <a:r>
              <a:rPr lang="en-US" altLang="en-US" sz="2400" dirty="0">
                <a:latin typeface="Times New Roman" pitchFamily="18" charset="0"/>
              </a:rPr>
              <a:t>within groups and forming workable</a:t>
            </a:r>
            <a:r>
              <a:rPr lang="en-US" altLang="en-US" dirty="0"/>
              <a:t> </a:t>
            </a:r>
            <a:r>
              <a:rPr lang="en-US" altLang="en-US" sz="2400" dirty="0">
                <a:latin typeface="Times New Roman" pitchFamily="18" charset="0"/>
              </a:rPr>
              <a:t>commitments to implementing them.</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idx="4294967295"/>
          </p:nvPr>
        </p:nvSpPr>
        <p:spPr>
          <a:xfrm>
            <a:off x="1952596" y="0"/>
            <a:ext cx="8229600" cy="1143000"/>
          </a:xfrm>
        </p:spPr>
        <p:txBody>
          <a:bodyPr vert="horz" lIns="0" tIns="45720" rIns="0" bIns="0" rtlCol="0" anchor="b">
            <a:normAutofit/>
          </a:bodyPr>
          <a:lstStyle/>
          <a:p>
            <a:pPr eaLnBrk="1" hangingPunct="1"/>
            <a:r>
              <a:rPr lang="en-US" altLang="en-US" sz="3700" dirty="0"/>
              <a:t>Participation in professional societies</a:t>
            </a:r>
          </a:p>
        </p:txBody>
      </p:sp>
      <p:sp>
        <p:nvSpPr>
          <p:cNvPr id="293891" name="Content Placeholder 2"/>
          <p:cNvSpPr>
            <a:spLocks noGrp="1"/>
          </p:cNvSpPr>
          <p:nvPr>
            <p:ph idx="4294967295"/>
          </p:nvPr>
        </p:nvSpPr>
        <p:spPr>
          <a:xfrm>
            <a:off x="1524000" y="1600201"/>
            <a:ext cx="8858280" cy="4525963"/>
          </a:xfrm>
        </p:spPr>
        <p:txBody>
          <a:bodyPr/>
          <a:lstStyle/>
          <a:p>
            <a:pPr marL="273050" indent="-273050"/>
            <a:r>
              <a:rPr lang="en-US" altLang="en-US" sz="2400" dirty="0">
                <a:latin typeface="Times New Roman" pitchFamily="18" charset="0"/>
              </a:rPr>
              <a:t>Moral leadership within engineering is often manifested in leadership within professional societies.</a:t>
            </a:r>
          </a:p>
          <a:p>
            <a:pPr marL="273050" indent="-273050"/>
            <a:r>
              <a:rPr lang="en-US" altLang="en-US" sz="2400" dirty="0">
                <a:latin typeface="Times New Roman" pitchFamily="18" charset="0"/>
              </a:rPr>
              <a:t>Professional societies do more than promote continuing education for their members.</a:t>
            </a:r>
          </a:p>
          <a:p>
            <a:pPr marL="273050" indent="-273050"/>
            <a:r>
              <a:rPr lang="en-US" altLang="en-US" sz="2400" dirty="0">
                <a:solidFill>
                  <a:schemeClr val="tx2"/>
                </a:solidFill>
                <a:latin typeface="Times New Roman" pitchFamily="18" charset="0"/>
              </a:rPr>
              <a:t>Professional societies provide a forum for communicating, organizing and mobilizing change within and by large groups</a:t>
            </a:r>
            <a:r>
              <a:rPr lang="en-US" altLang="en-US" sz="2400" dirty="0">
                <a:latin typeface="Times New Roman" pitchFamily="18" charset="0"/>
              </a:rPr>
              <a:t>.</a:t>
            </a:r>
          </a:p>
          <a:p>
            <a:pPr marL="273050" indent="-273050"/>
            <a:r>
              <a:rPr lang="en-US" altLang="en-US" sz="2400" dirty="0">
                <a:latin typeface="Times New Roman" pitchFamily="18" charset="0"/>
              </a:rPr>
              <a:t>Many of the current tensions in professional societies exist because of uncertainties about their involvement in moral issues.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524B-1A22-49CD-B69E-248C1F3C25E9}"/>
              </a:ext>
            </a:extLst>
          </p:cNvPr>
          <p:cNvSpPr>
            <a:spLocks noGrp="1"/>
          </p:cNvSpPr>
          <p:nvPr>
            <p:ph type="title"/>
          </p:nvPr>
        </p:nvSpPr>
        <p:spPr/>
        <p:txBody>
          <a:bodyPr>
            <a:normAutofit/>
          </a:bodyPr>
          <a:lstStyle/>
          <a:p>
            <a:r>
              <a:rPr lang="en-GB" sz="2400" b="1" dirty="0"/>
              <a:t>The problem of disagreement</a:t>
            </a:r>
            <a:endParaRPr lang="en-IN" sz="2400" b="1" dirty="0"/>
          </a:p>
        </p:txBody>
      </p:sp>
      <p:sp>
        <p:nvSpPr>
          <p:cNvPr id="3" name="Content Placeholder 2">
            <a:extLst>
              <a:ext uri="{FF2B5EF4-FFF2-40B4-BE49-F238E27FC236}">
                <a16:creationId xmlns:a16="http://schemas.microsoft.com/office/drawing/2014/main" id="{6A1B5010-99FE-44F1-B110-D465E7F2486C}"/>
              </a:ext>
            </a:extLst>
          </p:cNvPr>
          <p:cNvSpPr>
            <a:spLocks noGrp="1"/>
          </p:cNvSpPr>
          <p:nvPr>
            <p:ph idx="1"/>
          </p:nvPr>
        </p:nvSpPr>
        <p:spPr/>
        <p:txBody>
          <a:bodyPr/>
          <a:lstStyle/>
          <a:p>
            <a:r>
              <a:rPr lang="en-GB" b="0" i="0" dirty="0">
                <a:solidFill>
                  <a:srgbClr val="333333"/>
                </a:solidFill>
                <a:effectLst/>
                <a:latin typeface="Times New Roman" panose="02020603050405020304" pitchFamily="18" charset="0"/>
              </a:rPr>
              <a:t>Example: In most corporations, there are disagreements among managers regarding whether customer can be allowed to inspect their plants and procedures, as a confidence building measure</a:t>
            </a:r>
            <a:endParaRPr lang="en-IN" dirty="0"/>
          </a:p>
        </p:txBody>
      </p:sp>
    </p:spTree>
    <p:extLst>
      <p:ext uri="{BB962C8B-B14F-4D97-AF65-F5344CB8AC3E}">
        <p14:creationId xmlns:p14="http://schemas.microsoft.com/office/powerpoint/2010/main" val="132298314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idx="4294967295"/>
          </p:nvPr>
        </p:nvSpPr>
        <p:spPr>
          <a:xfrm>
            <a:off x="2024034" y="0"/>
            <a:ext cx="8229600" cy="1143000"/>
          </a:xfrm>
        </p:spPr>
        <p:txBody>
          <a:bodyPr vert="horz" lIns="0" tIns="45720" rIns="0" bIns="0" rtlCol="0" anchor="b">
            <a:normAutofit/>
          </a:bodyPr>
          <a:lstStyle/>
          <a:p>
            <a:pPr eaLnBrk="1" hangingPunct="1"/>
            <a:r>
              <a:rPr lang="en-US" altLang="en-US" dirty="0"/>
              <a:t>Leadership in communities</a:t>
            </a:r>
          </a:p>
        </p:txBody>
      </p:sp>
      <p:sp>
        <p:nvSpPr>
          <p:cNvPr id="294915" name="Content Placeholder 2"/>
          <p:cNvSpPr>
            <a:spLocks noGrp="1"/>
          </p:cNvSpPr>
          <p:nvPr>
            <p:ph idx="4294967295"/>
          </p:nvPr>
        </p:nvSpPr>
        <p:spPr>
          <a:xfrm>
            <a:off x="1524000" y="1600201"/>
            <a:ext cx="8229600" cy="4525963"/>
          </a:xfrm>
        </p:spPr>
        <p:txBody>
          <a:bodyPr/>
          <a:lstStyle/>
          <a:p>
            <a:pPr marL="273050" indent="-273050"/>
            <a:r>
              <a:rPr lang="en-US" altLang="en-US" sz="2400" dirty="0">
                <a:latin typeface="Times New Roman" pitchFamily="18" charset="0"/>
              </a:rPr>
              <a:t>This is another platform for engineers to exhibit their moral leadership.</a:t>
            </a:r>
          </a:p>
          <a:p>
            <a:pPr marL="273050" indent="-273050"/>
            <a:r>
              <a:rPr lang="en-US" altLang="en-US" sz="2400" dirty="0">
                <a:latin typeface="Times New Roman" pitchFamily="18" charset="0"/>
              </a:rPr>
              <a:t>The engineers can help in </a:t>
            </a:r>
            <a:r>
              <a:rPr lang="en-US" altLang="en-US" sz="2400" dirty="0">
                <a:solidFill>
                  <a:schemeClr val="tx2"/>
                </a:solidFill>
                <a:latin typeface="Times New Roman" pitchFamily="18" charset="0"/>
              </a:rPr>
              <a:t>guiding , organizing and stimulating the community</a:t>
            </a:r>
            <a:r>
              <a:rPr lang="en-US" altLang="en-US" sz="2400" dirty="0">
                <a:latin typeface="Times New Roman" pitchFamily="18" charset="0"/>
              </a:rPr>
              <a:t> towards morally and environmentally desirable goals.</a:t>
            </a:r>
          </a:p>
          <a:p>
            <a:pPr marL="639763" lvl="1" indent="-246063"/>
            <a:r>
              <a:rPr lang="en-US" altLang="en-US" dirty="0">
                <a:latin typeface="Times New Roman" pitchFamily="18" charset="0"/>
              </a:rPr>
              <a:t>E.g. The corporate organizations have come forward to adopt villages and execute many welfare schemes towards this objective.</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idx="4294967295"/>
          </p:nvPr>
        </p:nvSpPr>
        <p:spPr>
          <a:xfrm>
            <a:off x="2166910" y="0"/>
            <a:ext cx="8229600" cy="1143000"/>
          </a:xfrm>
        </p:spPr>
        <p:txBody>
          <a:bodyPr vert="horz" lIns="0" tIns="45720" rIns="0" bIns="0" rtlCol="0" anchor="b">
            <a:normAutofit/>
          </a:bodyPr>
          <a:lstStyle/>
          <a:p>
            <a:pPr eaLnBrk="1" hangingPunct="1"/>
            <a:r>
              <a:rPr lang="en-US" altLang="en-US" dirty="0"/>
              <a:t>Ideals of voluntary service</a:t>
            </a:r>
          </a:p>
        </p:txBody>
      </p:sp>
      <p:sp>
        <p:nvSpPr>
          <p:cNvPr id="295939" name="Content Placeholder 2"/>
          <p:cNvSpPr>
            <a:spLocks noGrp="1"/>
          </p:cNvSpPr>
          <p:nvPr>
            <p:ph idx="4294967295"/>
          </p:nvPr>
        </p:nvSpPr>
        <p:spPr>
          <a:xfrm>
            <a:off x="1524000" y="1600201"/>
            <a:ext cx="9144000" cy="4525963"/>
          </a:xfrm>
        </p:spPr>
        <p:txBody>
          <a:bodyPr/>
          <a:lstStyle/>
          <a:p>
            <a:pPr marL="273050" indent="-273050"/>
            <a:r>
              <a:rPr lang="en-US" altLang="en-US" dirty="0">
                <a:solidFill>
                  <a:schemeClr val="tx2"/>
                </a:solidFill>
                <a:latin typeface="Times New Roman" pitchFamily="18" charset="0"/>
              </a:rPr>
              <a:t>Promoting services without fee </a:t>
            </a:r>
            <a:r>
              <a:rPr lang="en-US" altLang="en-US" dirty="0">
                <a:latin typeface="Times New Roman" pitchFamily="18" charset="0"/>
              </a:rPr>
              <a:t>or at reduced fees to the needy groups.</a:t>
            </a:r>
          </a:p>
          <a:p>
            <a:pPr marL="273050" indent="-273050"/>
            <a:r>
              <a:rPr lang="en-US" altLang="en-US" dirty="0">
                <a:latin typeface="Times New Roman" pitchFamily="18" charset="0"/>
              </a:rPr>
              <a:t>Voluntarism of this sort has long been </a:t>
            </a:r>
            <a:r>
              <a:rPr lang="en-US" altLang="en-US" dirty="0">
                <a:solidFill>
                  <a:schemeClr val="tx2"/>
                </a:solidFill>
                <a:latin typeface="Times New Roman" pitchFamily="18" charset="0"/>
              </a:rPr>
              <a:t>encouraged in medicine, law and education.</a:t>
            </a:r>
          </a:p>
          <a:p>
            <a:pPr marL="273050" indent="-273050"/>
            <a:r>
              <a:rPr lang="en-US" altLang="en-US" dirty="0">
                <a:latin typeface="Times New Roman" pitchFamily="18" charset="0"/>
              </a:rPr>
              <a:t>By sharp contrast, ABET code was revised during 1960s to state: “</a:t>
            </a:r>
            <a:r>
              <a:rPr lang="en-US" altLang="en-US" dirty="0">
                <a:solidFill>
                  <a:schemeClr val="tx2"/>
                </a:solidFill>
                <a:latin typeface="Times New Roman" pitchFamily="18" charset="0"/>
              </a:rPr>
              <a:t>Engineers shall not undertake nor agree to perform any engineering service on a free basis</a:t>
            </a:r>
            <a:r>
              <a:rPr lang="en-US" altLang="en-US" dirty="0">
                <a:latin typeface="Times New Roman" pitchFamily="18" charset="0"/>
              </a:rPr>
              <a:t>.”</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Codes of Ethics</a:t>
            </a:r>
          </a:p>
        </p:txBody>
      </p:sp>
      <p:sp>
        <p:nvSpPr>
          <p:cNvPr id="3" name="Content Placeholder 2"/>
          <p:cNvSpPr>
            <a:spLocks noGrp="1"/>
          </p:cNvSpPr>
          <p:nvPr>
            <p:ph idx="1"/>
          </p:nvPr>
        </p:nvSpPr>
        <p:spPr>
          <a:xfrm>
            <a:off x="2095472" y="1000108"/>
            <a:ext cx="8286808" cy="5143536"/>
          </a:xfrm>
        </p:spPr>
        <p:txBody>
          <a:bodyPr/>
          <a:lstStyle/>
          <a:p>
            <a:r>
              <a:rPr lang="en-US" dirty="0"/>
              <a:t>Codes of Ethics </a:t>
            </a:r>
            <a:r>
              <a:rPr lang="en-US" dirty="0">
                <a:solidFill>
                  <a:schemeClr val="tx2"/>
                </a:solidFill>
              </a:rPr>
              <a:t>promote and sustain the ethical environment </a:t>
            </a:r>
            <a:r>
              <a:rPr lang="en-US" dirty="0"/>
              <a:t>and assist in achieving the ethical goals </a:t>
            </a:r>
          </a:p>
          <a:p>
            <a:pPr lvl="1"/>
            <a:r>
              <a:rPr lang="en-US" sz="2000" dirty="0"/>
              <a:t>It creates an environment in a profession, where </a:t>
            </a:r>
            <a:r>
              <a:rPr lang="en-US" sz="2000" dirty="0">
                <a:solidFill>
                  <a:schemeClr val="tx2"/>
                </a:solidFill>
              </a:rPr>
              <a:t>ethical behavior is the basic criterion.</a:t>
            </a:r>
          </a:p>
          <a:p>
            <a:pPr lvl="1"/>
            <a:r>
              <a:rPr lang="en-US" sz="2000" dirty="0"/>
              <a:t>It guides and reminds the person as to </a:t>
            </a:r>
            <a:r>
              <a:rPr lang="en-US" sz="2000" dirty="0">
                <a:solidFill>
                  <a:schemeClr val="tx2"/>
                </a:solidFill>
              </a:rPr>
              <a:t>how to act, in any given situation</a:t>
            </a:r>
            <a:r>
              <a:rPr lang="en-US" sz="2000" dirty="0"/>
              <a:t>.</a:t>
            </a:r>
          </a:p>
          <a:p>
            <a:pPr lvl="1"/>
            <a:r>
              <a:rPr lang="en-US" sz="2000" dirty="0"/>
              <a:t>It </a:t>
            </a:r>
            <a:r>
              <a:rPr lang="en-US" sz="2000" dirty="0">
                <a:solidFill>
                  <a:schemeClr val="tx2"/>
                </a:solidFill>
              </a:rPr>
              <a:t>provides support to the individual, who is being pressurized or tortured </a:t>
            </a:r>
            <a:r>
              <a:rPr lang="en-US" sz="2000" dirty="0"/>
              <a:t>by a superior or employer, to behave unethically.</a:t>
            </a:r>
          </a:p>
          <a:p>
            <a:pPr lvl="1"/>
            <a:r>
              <a:rPr lang="en-US" sz="2000" dirty="0">
                <a:solidFill>
                  <a:schemeClr val="tx2"/>
                </a:solidFill>
              </a:rPr>
              <a:t>Apart from professional societies, companies and universities have framed their own codes of ethics</a:t>
            </a:r>
            <a:r>
              <a:rPr lang="en-US" sz="2000" dirty="0"/>
              <a:t>, based on the individual circumstances and specific mission of the organizations. These codes of conduct help in employees’ awareness of ethical issues, establish, and nurture a strong corporate ethical culture.</a:t>
            </a:r>
            <a:br>
              <a:rPr lang="en-US" sz="2000" dirty="0"/>
            </a:br>
            <a:endParaRPr lang="en-US" sz="2000"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idx="4294967295"/>
          </p:nvPr>
        </p:nvSpPr>
        <p:spPr>
          <a:xfrm>
            <a:off x="2238348" y="214290"/>
            <a:ext cx="8229600" cy="1143000"/>
          </a:xfrm>
        </p:spPr>
        <p:txBody>
          <a:bodyPr vert="horz" lIns="0" tIns="45720" rIns="0" bIns="0" rtlCol="0" anchor="b">
            <a:normAutofit/>
          </a:bodyPr>
          <a:lstStyle/>
          <a:p>
            <a:pPr eaLnBrk="1" hangingPunct="1"/>
            <a:r>
              <a:rPr lang="en-US" altLang="en-US" b="1" dirty="0"/>
              <a:t>Sample code of conduct</a:t>
            </a:r>
          </a:p>
        </p:txBody>
      </p:sp>
      <p:sp>
        <p:nvSpPr>
          <p:cNvPr id="296963" name="Content Placeholder 2"/>
          <p:cNvSpPr>
            <a:spLocks noGrp="1"/>
          </p:cNvSpPr>
          <p:nvPr>
            <p:ph idx="4294967295"/>
          </p:nvPr>
        </p:nvSpPr>
        <p:spPr>
          <a:xfrm>
            <a:off x="1524000" y="1600201"/>
            <a:ext cx="8229600" cy="4525963"/>
          </a:xfrm>
        </p:spPr>
        <p:txBody>
          <a:bodyPr/>
          <a:lstStyle/>
          <a:p>
            <a:pPr marL="273050" indent="-273050"/>
            <a:r>
              <a:rPr lang="en-US" altLang="en-US" sz="2400"/>
              <a:t>National Society of Professional Engineers(NSPE).</a:t>
            </a:r>
          </a:p>
          <a:p>
            <a:pPr marL="273050" indent="-273050"/>
            <a:r>
              <a:rPr lang="en-US" altLang="en-US" sz="2400"/>
              <a:t>Institute of Electrical and Electronics Engineers(IEEE</a:t>
            </a:r>
            <a:r>
              <a:rPr lang="en-US" altLang="en-US"/>
              <a:t>).</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idx="4294967295"/>
          </p:nvPr>
        </p:nvSpPr>
        <p:spPr>
          <a:xfrm>
            <a:off x="1524000" y="381000"/>
            <a:ext cx="8305800" cy="1143000"/>
          </a:xfrm>
        </p:spPr>
        <p:txBody>
          <a:bodyPr vert="horz" lIns="0" tIns="45720" rIns="0" bIns="0" rtlCol="0" anchor="b">
            <a:normAutofit/>
          </a:bodyPr>
          <a:lstStyle/>
          <a:p>
            <a:pPr eaLnBrk="1" hangingPunct="1"/>
            <a:r>
              <a:rPr lang="en-US" altLang="en-US" sz="3200">
                <a:latin typeface="Times New Roman" pitchFamily="18" charset="0"/>
              </a:rPr>
              <a:t>Four Sections of the </a:t>
            </a:r>
            <a:br>
              <a:rPr lang="en-US" altLang="en-US" sz="3200">
                <a:latin typeface="Times New Roman" pitchFamily="18" charset="0"/>
              </a:rPr>
            </a:br>
            <a:r>
              <a:rPr lang="en-US" altLang="en-US" sz="3200">
                <a:latin typeface="Times New Roman" pitchFamily="18" charset="0"/>
              </a:rPr>
              <a:t>Code of Ethics for Engineers</a:t>
            </a:r>
          </a:p>
        </p:txBody>
      </p:sp>
      <p:sp>
        <p:nvSpPr>
          <p:cNvPr id="297987" name="Rectangle 3"/>
          <p:cNvSpPr>
            <a:spLocks noGrp="1" noChangeArrowheads="1"/>
          </p:cNvSpPr>
          <p:nvPr>
            <p:ph idx="4294967295"/>
          </p:nvPr>
        </p:nvSpPr>
        <p:spPr>
          <a:xfrm>
            <a:off x="1524000" y="1524001"/>
            <a:ext cx="8305800" cy="4525963"/>
          </a:xfrm>
        </p:spPr>
        <p:txBody>
          <a:bodyPr/>
          <a:lstStyle/>
          <a:p>
            <a:pPr marL="273050" indent="-273050">
              <a:lnSpc>
                <a:spcPct val="80000"/>
              </a:lnSpc>
              <a:buNone/>
            </a:pPr>
            <a:endParaRPr lang="en-US" altLang="en-US" sz="3200" b="1"/>
          </a:p>
          <a:p>
            <a:pPr marL="273050" indent="-273050">
              <a:lnSpc>
                <a:spcPct val="80000"/>
              </a:lnSpc>
            </a:pPr>
            <a:r>
              <a:rPr lang="en-US" altLang="en-US" b="1">
                <a:latin typeface="Times New Roman" pitchFamily="18" charset="0"/>
              </a:rPr>
              <a:t>Preamble </a:t>
            </a:r>
            <a:r>
              <a:rPr lang="en-US" altLang="en-US">
                <a:latin typeface="Times New Roman" pitchFamily="18" charset="0"/>
              </a:rPr>
              <a:t>– Answers the question</a:t>
            </a:r>
            <a:r>
              <a:rPr lang="en-US" altLang="en-US" i="1">
                <a:latin typeface="Times New Roman" pitchFamily="18" charset="0"/>
              </a:rPr>
              <a:t> “Why have a Code of Ethics?”</a:t>
            </a:r>
          </a:p>
          <a:p>
            <a:pPr marL="273050" indent="-273050">
              <a:lnSpc>
                <a:spcPct val="80000"/>
              </a:lnSpc>
              <a:buNone/>
            </a:pPr>
            <a:endParaRPr lang="en-US" altLang="en-US" b="1" i="1">
              <a:latin typeface="Times New Roman" pitchFamily="18" charset="0"/>
            </a:endParaRPr>
          </a:p>
          <a:p>
            <a:pPr marL="273050" indent="-273050">
              <a:lnSpc>
                <a:spcPct val="80000"/>
              </a:lnSpc>
            </a:pPr>
            <a:r>
              <a:rPr lang="en-US" altLang="en-US" b="1">
                <a:latin typeface="Times New Roman" pitchFamily="18" charset="0"/>
              </a:rPr>
              <a:t>Fundamental Canons </a:t>
            </a:r>
            <a:r>
              <a:rPr lang="en-US" altLang="en-US">
                <a:latin typeface="Times New Roman" pitchFamily="18" charset="0"/>
              </a:rPr>
              <a:t>– Describes the “bedrock” principles or fundamental obligations of Professional Engineers</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defRPr/>
            </a:pPr>
            <a:r>
              <a:rPr lang="en-US" altLang="en-US" sz="3700"/>
              <a:t>How the Code of Ethics for Engineers is structured</a:t>
            </a:r>
          </a:p>
        </p:txBody>
      </p:sp>
      <p:sp>
        <p:nvSpPr>
          <p:cNvPr id="299011" name="Content Placeholder 2"/>
          <p:cNvSpPr>
            <a:spLocks noGrp="1"/>
          </p:cNvSpPr>
          <p:nvPr>
            <p:ph idx="4294967295"/>
          </p:nvPr>
        </p:nvSpPr>
        <p:spPr>
          <a:xfrm>
            <a:off x="1524000" y="1600201"/>
            <a:ext cx="8229600" cy="4525963"/>
          </a:xfrm>
        </p:spPr>
        <p:txBody>
          <a:bodyPr/>
          <a:lstStyle/>
          <a:p>
            <a:pPr marL="273050" indent="-273050">
              <a:lnSpc>
                <a:spcPct val="80000"/>
              </a:lnSpc>
              <a:buNone/>
            </a:pPr>
            <a:endParaRPr lang="en-US" altLang="en-US"/>
          </a:p>
          <a:p>
            <a:pPr marL="273050" indent="-273050">
              <a:lnSpc>
                <a:spcPct val="80000"/>
              </a:lnSpc>
            </a:pPr>
            <a:r>
              <a:rPr lang="en-US" altLang="en-US" sz="2400" b="1">
                <a:latin typeface="Times New Roman" pitchFamily="18" charset="0"/>
              </a:rPr>
              <a:t>Rules of Practice </a:t>
            </a:r>
            <a:r>
              <a:rPr lang="en-US" altLang="en-US" sz="2400">
                <a:latin typeface="Times New Roman" pitchFamily="18" charset="0"/>
              </a:rPr>
              <a:t>– Describes the fundamental rules that govern the </a:t>
            </a:r>
            <a:r>
              <a:rPr lang="en-US" altLang="en-US" sz="2400" u="sng">
                <a:latin typeface="Times New Roman" pitchFamily="18" charset="0"/>
              </a:rPr>
              <a:t>professional practice</a:t>
            </a:r>
            <a:r>
              <a:rPr lang="en-US" altLang="en-US" sz="2400">
                <a:latin typeface="Times New Roman" pitchFamily="18" charset="0"/>
              </a:rPr>
              <a:t> of engineering</a:t>
            </a:r>
            <a:br>
              <a:rPr lang="en-US" altLang="en-US" sz="2400">
                <a:latin typeface="Times New Roman" pitchFamily="18" charset="0"/>
              </a:rPr>
            </a:br>
            <a:endParaRPr lang="en-US" altLang="en-US" sz="2400">
              <a:latin typeface="Times New Roman" pitchFamily="18" charset="0"/>
            </a:endParaRPr>
          </a:p>
          <a:p>
            <a:pPr marL="273050" indent="-273050"/>
            <a:r>
              <a:rPr lang="en-US" altLang="en-US" sz="2400" b="1">
                <a:latin typeface="Times New Roman" pitchFamily="18" charset="0"/>
              </a:rPr>
              <a:t>Professional Obligations</a:t>
            </a:r>
            <a:r>
              <a:rPr lang="en-US" altLang="en-US" sz="2400">
                <a:latin typeface="Times New Roman" pitchFamily="18" charset="0"/>
              </a:rPr>
              <a:t> – Describes the standards of </a:t>
            </a:r>
            <a:r>
              <a:rPr lang="en-US" altLang="en-US" sz="2400" u="sng">
                <a:latin typeface="Times New Roman" pitchFamily="18" charset="0"/>
              </a:rPr>
              <a:t>professional conduct</a:t>
            </a:r>
            <a:r>
              <a:rPr lang="en-US" altLang="en-US" sz="2400">
                <a:latin typeface="Times New Roman" pitchFamily="18" charset="0"/>
              </a:rPr>
              <a:t> for Professional Engineers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idx="4294967295"/>
          </p:nvPr>
        </p:nvSpPr>
        <p:spPr>
          <a:xfrm>
            <a:off x="1524000" y="304800"/>
            <a:ext cx="8305800" cy="1143000"/>
          </a:xfrm>
        </p:spPr>
        <p:txBody>
          <a:bodyPr vert="horz" lIns="0" tIns="45720" rIns="0" bIns="0" rtlCol="0" anchor="b">
            <a:normAutofit/>
          </a:bodyPr>
          <a:lstStyle/>
          <a:p>
            <a:pPr eaLnBrk="1" hangingPunct="1"/>
            <a:r>
              <a:rPr lang="en-US" altLang="en-US" sz="3200"/>
              <a:t>I.  Fundamental Canons</a:t>
            </a:r>
          </a:p>
        </p:txBody>
      </p:sp>
      <p:sp>
        <p:nvSpPr>
          <p:cNvPr id="300035" name="Rectangle 3"/>
          <p:cNvSpPr>
            <a:spLocks noGrp="1" noChangeArrowheads="1"/>
          </p:cNvSpPr>
          <p:nvPr>
            <p:ph idx="4294967295"/>
          </p:nvPr>
        </p:nvSpPr>
        <p:spPr>
          <a:xfrm>
            <a:off x="1524000" y="1600201"/>
            <a:ext cx="8229600" cy="4525963"/>
          </a:xfrm>
        </p:spPr>
        <p:txBody>
          <a:bodyPr/>
          <a:lstStyle/>
          <a:p>
            <a:pPr marL="533400" indent="-533400">
              <a:buNone/>
            </a:pPr>
            <a:r>
              <a:rPr lang="en-US" altLang="en-US"/>
              <a:t>	</a:t>
            </a:r>
            <a:r>
              <a:rPr lang="en-US" altLang="en-US" sz="2600"/>
              <a:t>Engineers, in the fulfillment of their professional duties, shall:</a:t>
            </a:r>
          </a:p>
          <a:p>
            <a:pPr marL="533400" indent="-533400">
              <a:buNone/>
            </a:pPr>
            <a:endParaRPr lang="en-US" altLang="en-US" sz="2200"/>
          </a:p>
          <a:p>
            <a:pPr marL="1295400" lvl="2" indent="-623888">
              <a:buFontTx/>
              <a:buAutoNum type="arabicPeriod"/>
            </a:pPr>
            <a:r>
              <a:rPr lang="en-US" altLang="en-US"/>
              <a:t>Hold paramount the safety, health, and welfare of the public. </a:t>
            </a:r>
          </a:p>
          <a:p>
            <a:pPr marL="1295400" lvl="2" indent="-623888">
              <a:buFontTx/>
              <a:buAutoNum type="arabicPeriod"/>
            </a:pPr>
            <a:r>
              <a:rPr lang="en-US" altLang="en-US"/>
              <a:t>Perform services only in areas of their competence. </a:t>
            </a:r>
          </a:p>
          <a:p>
            <a:pPr marL="1295400" lvl="2" indent="-623888">
              <a:buFontTx/>
              <a:buAutoNum type="arabicPeriod"/>
            </a:pPr>
            <a:r>
              <a:rPr lang="en-US" altLang="en-US"/>
              <a:t>Issue public statements only in an objective and truthful manner. </a:t>
            </a:r>
          </a:p>
          <a:p>
            <a:pPr marL="1295400" lvl="2" indent="-623888">
              <a:buFontTx/>
              <a:buAutoNum type="arabicPeriod"/>
            </a:pPr>
            <a:r>
              <a:rPr lang="en-US" altLang="en-US"/>
              <a:t>Act for each employer or client as faithful agents or trustees. </a:t>
            </a:r>
          </a:p>
          <a:p>
            <a:pPr marL="1295400" lvl="2" indent="-623888">
              <a:buFontTx/>
              <a:buAutoNum type="arabicPeriod"/>
            </a:pPr>
            <a:r>
              <a:rPr lang="en-US" altLang="en-US"/>
              <a:t>Avoid deceptive acts. </a:t>
            </a:r>
          </a:p>
          <a:p>
            <a:pPr marL="1295400" lvl="2" indent="-623888">
              <a:buFontTx/>
              <a:buAutoNum type="arabicPeriod"/>
            </a:pPr>
            <a:r>
              <a:rPr lang="en-US" altLang="en-US"/>
              <a:t>Conduct themselves honorably, responsibly, ethically, and lawfully so as to enhance the honor, reputation, and usefulness of the profession. </a:t>
            </a:r>
            <a:br>
              <a:rPr lang="en-US" altLang="en-US"/>
            </a:br>
            <a:endParaRPr lang="en-US" altLang="en-US"/>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sz="3200"/>
              <a:t>Rules of Practice</a:t>
            </a:r>
          </a:p>
        </p:txBody>
      </p:sp>
      <p:sp>
        <p:nvSpPr>
          <p:cNvPr id="301059" name="Rectangle 3"/>
          <p:cNvSpPr>
            <a:spLocks noGrp="1" noChangeArrowheads="1"/>
          </p:cNvSpPr>
          <p:nvPr>
            <p:ph idx="4294967295"/>
          </p:nvPr>
        </p:nvSpPr>
        <p:spPr>
          <a:xfrm>
            <a:off x="1524000" y="1600201"/>
            <a:ext cx="8229600" cy="4525963"/>
          </a:xfrm>
        </p:spPr>
        <p:txBody>
          <a:bodyPr/>
          <a:lstStyle/>
          <a:p>
            <a:pPr marL="914400" lvl="1" indent="-569913">
              <a:lnSpc>
                <a:spcPct val="80000"/>
              </a:lnSpc>
              <a:buNone/>
            </a:pPr>
            <a:r>
              <a:rPr lang="en-US" altLang="en-US"/>
              <a:t>II.</a:t>
            </a:r>
            <a:r>
              <a:rPr lang="en-US" altLang="en-US">
                <a:solidFill>
                  <a:srgbClr val="C00000"/>
                </a:solidFill>
              </a:rPr>
              <a:t>	 </a:t>
            </a:r>
            <a:r>
              <a:rPr lang="en-US" altLang="en-US"/>
              <a:t>Engineers shall hold paramount the safety, health and welfare of the public.</a:t>
            </a:r>
          </a:p>
          <a:p>
            <a:pPr marL="914400" lvl="1" indent="-569913">
              <a:lnSpc>
                <a:spcPct val="80000"/>
              </a:lnSpc>
              <a:buNone/>
            </a:pPr>
            <a:endParaRPr lang="en-US" altLang="en-US"/>
          </a:p>
          <a:p>
            <a:pPr marL="1314450" lvl="2" indent="-457200">
              <a:lnSpc>
                <a:spcPct val="80000"/>
              </a:lnSpc>
              <a:buFont typeface="Wingdings" pitchFamily="2" charset="2"/>
              <a:buChar char="§"/>
            </a:pPr>
            <a:r>
              <a:rPr lang="en-US" altLang="en-US"/>
              <a:t>Engineering judgment overruled under circumstances that endanger life or property must be reported to their employer, client and other authority as appropriate.</a:t>
            </a:r>
          </a:p>
          <a:p>
            <a:pPr marL="1314450" lvl="2" indent="-457200">
              <a:lnSpc>
                <a:spcPct val="80000"/>
              </a:lnSpc>
              <a:buFont typeface="Wingdings" pitchFamily="2" charset="2"/>
              <a:buChar char="§"/>
            </a:pPr>
            <a:r>
              <a:rPr lang="en-US" altLang="en-US"/>
              <a:t>Only approve work that is in conformance with applicable standards.</a:t>
            </a:r>
          </a:p>
          <a:p>
            <a:pPr marL="1314450" lvl="2" indent="-457200">
              <a:lnSpc>
                <a:spcPct val="80000"/>
              </a:lnSpc>
              <a:buFont typeface="Wingdings" pitchFamily="2" charset="2"/>
              <a:buChar char="§"/>
            </a:pPr>
            <a:r>
              <a:rPr lang="en-US" altLang="en-US"/>
              <a:t>Engineers shall not reveal confidential information except as required by law or Code.</a:t>
            </a:r>
          </a:p>
          <a:p>
            <a:pPr marL="1314450" lvl="2" indent="-457200">
              <a:lnSpc>
                <a:spcPct val="80000"/>
              </a:lnSpc>
              <a:buFont typeface="Wingdings" pitchFamily="2" charset="2"/>
              <a:buChar char="§"/>
            </a:pPr>
            <a:r>
              <a:rPr lang="en-US" altLang="en-US"/>
              <a:t>Engineers shall not associate in fraudulent or dishonest enterprise.</a:t>
            </a:r>
          </a:p>
          <a:p>
            <a:pPr marL="1314450" lvl="2" indent="-457200">
              <a:lnSpc>
                <a:spcPct val="80000"/>
              </a:lnSpc>
              <a:buFont typeface="Wingdings" pitchFamily="2" charset="2"/>
              <a:buChar char="§"/>
            </a:pPr>
            <a:r>
              <a:rPr lang="en-US" altLang="en-US"/>
              <a:t>Engineers shall not aid unlawful practice of engineering</a:t>
            </a:r>
          </a:p>
          <a:p>
            <a:pPr marL="1314450" lvl="2" indent="-457200">
              <a:lnSpc>
                <a:spcPct val="80000"/>
              </a:lnSpc>
              <a:buFont typeface="Wingdings" pitchFamily="2" charset="2"/>
              <a:buChar char="§"/>
            </a:pPr>
            <a:r>
              <a:rPr lang="en-US" altLang="en-US"/>
              <a:t>Engineers shall report violations of the Code.</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sz="3200"/>
              <a:t>Rules of Practice</a:t>
            </a:r>
          </a:p>
        </p:txBody>
      </p:sp>
      <p:sp>
        <p:nvSpPr>
          <p:cNvPr id="302083" name="Rectangle 3"/>
          <p:cNvSpPr>
            <a:spLocks noGrp="1" noChangeArrowheads="1"/>
          </p:cNvSpPr>
          <p:nvPr>
            <p:ph idx="4294967295"/>
          </p:nvPr>
        </p:nvSpPr>
        <p:spPr>
          <a:xfrm>
            <a:off x="1524000" y="1600201"/>
            <a:ext cx="8229600" cy="4525963"/>
          </a:xfrm>
        </p:spPr>
        <p:txBody>
          <a:bodyPr/>
          <a:lstStyle/>
          <a:p>
            <a:pPr marL="914400" lvl="1" indent="-569913">
              <a:lnSpc>
                <a:spcPct val="80000"/>
              </a:lnSpc>
              <a:buNone/>
            </a:pPr>
            <a:r>
              <a:rPr lang="en-US" altLang="en-US"/>
              <a:t>II.</a:t>
            </a:r>
            <a:r>
              <a:rPr lang="en-US" altLang="en-US">
                <a:solidFill>
                  <a:srgbClr val="C00000"/>
                </a:solidFill>
              </a:rPr>
              <a:t>	 </a:t>
            </a:r>
            <a:r>
              <a:rPr lang="en-US" altLang="en-US"/>
              <a:t>Engineers shall perform services only in the area of their competence</a:t>
            </a:r>
            <a:r>
              <a:rPr lang="en-US" altLang="en-US">
                <a:solidFill>
                  <a:srgbClr val="C00000"/>
                </a:solidFill>
              </a:rPr>
              <a:t>. </a:t>
            </a:r>
            <a:br>
              <a:rPr lang="en-US" altLang="en-US">
                <a:solidFill>
                  <a:srgbClr val="C00000"/>
                </a:solidFill>
              </a:rPr>
            </a:br>
            <a:endParaRPr lang="en-US" altLang="en-US"/>
          </a:p>
          <a:p>
            <a:pPr marL="1314450" lvl="2" indent="-457200">
              <a:lnSpc>
                <a:spcPct val="80000"/>
              </a:lnSpc>
              <a:buFont typeface="Wingdings" pitchFamily="2" charset="2"/>
              <a:buChar char="§"/>
            </a:pPr>
            <a:r>
              <a:rPr lang="en-US" altLang="en-US"/>
              <a:t>Only accept assignments you are qualified for.</a:t>
            </a:r>
          </a:p>
          <a:p>
            <a:pPr marL="1314450" lvl="2" indent="-457200">
              <a:lnSpc>
                <a:spcPct val="80000"/>
              </a:lnSpc>
              <a:buFont typeface="Wingdings" pitchFamily="2" charset="2"/>
              <a:buChar char="§"/>
            </a:pPr>
            <a:r>
              <a:rPr lang="en-US" altLang="en-US"/>
              <a:t>Don’t stamp documents that you are not qualified to stamp.</a:t>
            </a:r>
          </a:p>
          <a:p>
            <a:pPr marL="1314450" lvl="2" indent="-457200">
              <a:lnSpc>
                <a:spcPct val="80000"/>
              </a:lnSpc>
              <a:buFont typeface="Wingdings" pitchFamily="2" charset="2"/>
              <a:buChar char="§"/>
            </a:pPr>
            <a:r>
              <a:rPr lang="en-US" altLang="en-US"/>
              <a:t>Don’t stamp documents not prepared under your direction and control.</a:t>
            </a:r>
          </a:p>
          <a:p>
            <a:pPr marL="1314450" lvl="2" indent="-457200">
              <a:lnSpc>
                <a:spcPct val="80000"/>
              </a:lnSpc>
              <a:buFont typeface="Wingdings" pitchFamily="2" charset="2"/>
              <a:buChar char="§"/>
            </a:pPr>
            <a:r>
              <a:rPr lang="en-US" altLang="en-US"/>
              <a:t>Engineers can assume responsibility for coordination of an entire project and sign and seal the documents, provided that each technical segment is signed and sealed only by the qualified engineers who prepared the segment.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sz="3200"/>
              <a:t>II.  Rules of Practice</a:t>
            </a:r>
          </a:p>
        </p:txBody>
      </p:sp>
      <p:sp>
        <p:nvSpPr>
          <p:cNvPr id="303107" name="Rectangle 3"/>
          <p:cNvSpPr>
            <a:spLocks noGrp="1" noChangeArrowheads="1"/>
          </p:cNvSpPr>
          <p:nvPr>
            <p:ph idx="4294967295"/>
          </p:nvPr>
        </p:nvSpPr>
        <p:spPr>
          <a:xfrm>
            <a:off x="1524000" y="1600201"/>
            <a:ext cx="8229600" cy="4525963"/>
          </a:xfrm>
        </p:spPr>
        <p:txBody>
          <a:bodyPr/>
          <a:lstStyle/>
          <a:p>
            <a:pPr marL="914400" lvl="1" indent="-569913">
              <a:lnSpc>
                <a:spcPct val="80000"/>
              </a:lnSpc>
              <a:buNone/>
            </a:pPr>
            <a:r>
              <a:rPr lang="en-US" altLang="en-US"/>
              <a:t>II.</a:t>
            </a:r>
            <a:r>
              <a:rPr lang="en-US" altLang="en-US">
                <a:solidFill>
                  <a:srgbClr val="C00000"/>
                </a:solidFill>
              </a:rPr>
              <a:t> </a:t>
            </a:r>
            <a:r>
              <a:rPr lang="en-US" altLang="en-US"/>
              <a:t>Engineers shall issue public statements only in an objective and truthful manner.</a:t>
            </a:r>
          </a:p>
          <a:p>
            <a:pPr marL="914400" lvl="1" indent="-569913">
              <a:lnSpc>
                <a:spcPct val="80000"/>
              </a:lnSpc>
              <a:buFontTx/>
              <a:buAutoNum type="arabicPeriod" startAt="3"/>
            </a:pPr>
            <a:endParaRPr lang="en-US" altLang="en-US">
              <a:solidFill>
                <a:srgbClr val="C00000"/>
              </a:solidFill>
            </a:endParaRPr>
          </a:p>
          <a:p>
            <a:pPr marL="1314450" lvl="2" indent="-457200">
              <a:lnSpc>
                <a:spcPct val="80000"/>
              </a:lnSpc>
              <a:buFont typeface="Wingdings" pitchFamily="2" charset="2"/>
              <a:buChar char="§"/>
            </a:pPr>
            <a:r>
              <a:rPr lang="en-US" altLang="en-US"/>
              <a:t>Be objective and truthful (factual) in reports, statements and testimony.  Include all relevant information.</a:t>
            </a:r>
          </a:p>
          <a:p>
            <a:pPr marL="1314450" lvl="2" indent="-457200">
              <a:lnSpc>
                <a:spcPct val="80000"/>
              </a:lnSpc>
              <a:buFont typeface="Wingdings" pitchFamily="2" charset="2"/>
              <a:buChar char="§"/>
            </a:pPr>
            <a:r>
              <a:rPr lang="en-US" altLang="en-US"/>
              <a:t>Engineers may express technical opinions that are founded on knowledge of the facts.</a:t>
            </a:r>
          </a:p>
          <a:p>
            <a:pPr marL="1314450" lvl="2" indent="-457200">
              <a:lnSpc>
                <a:spcPct val="80000"/>
              </a:lnSpc>
              <a:buFont typeface="Wingdings" pitchFamily="2" charset="2"/>
              <a:buChar char="§"/>
            </a:pPr>
            <a:r>
              <a:rPr lang="en-US" altLang="en-US"/>
              <a:t>Engineers shall make no statements, criticisms or arguments on technical matters that are inspired or paid for by interested parties, without first divulging the interest.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8033-7D63-4BC8-82DD-36204F35F8ED}"/>
              </a:ext>
            </a:extLst>
          </p:cNvPr>
          <p:cNvSpPr>
            <a:spLocks noGrp="1"/>
          </p:cNvSpPr>
          <p:nvPr>
            <p:ph type="title"/>
          </p:nvPr>
        </p:nvSpPr>
        <p:spPr>
          <a:xfrm>
            <a:off x="838200" y="365126"/>
            <a:ext cx="10515600" cy="417390"/>
          </a:xfrm>
        </p:spPr>
        <p:txBody>
          <a:bodyPr>
            <a:normAutofit fontScale="90000"/>
          </a:bodyPr>
          <a:lstStyle/>
          <a:p>
            <a:pPr algn="ctr"/>
            <a:r>
              <a:rPr lang="en-IN" sz="2400" b="1" i="0" u="none" strike="noStrike" baseline="0" dirty="0">
                <a:solidFill>
                  <a:srgbClr val="3333FF"/>
                </a:solidFill>
                <a:latin typeface="+mn-lt"/>
              </a:rPr>
              <a:t>ETHS701 	ENGINEERING ETHICS</a:t>
            </a:r>
            <a:endParaRPr lang="en-IN" sz="2400" b="1" dirty="0">
              <a:solidFill>
                <a:srgbClr val="3333FF"/>
              </a:solidFill>
              <a:latin typeface="+mn-lt"/>
            </a:endParaRPr>
          </a:p>
        </p:txBody>
      </p:sp>
      <p:sp>
        <p:nvSpPr>
          <p:cNvPr id="3" name="Content Placeholder 2">
            <a:extLst>
              <a:ext uri="{FF2B5EF4-FFF2-40B4-BE49-F238E27FC236}">
                <a16:creationId xmlns:a16="http://schemas.microsoft.com/office/drawing/2014/main" id="{D98C44CE-7E02-47E6-AB6D-3BBBFD059891}"/>
              </a:ext>
            </a:extLst>
          </p:cNvPr>
          <p:cNvSpPr>
            <a:spLocks noGrp="1"/>
          </p:cNvSpPr>
          <p:nvPr>
            <p:ph idx="1"/>
          </p:nvPr>
        </p:nvSpPr>
        <p:spPr>
          <a:xfrm>
            <a:off x="934915" y="1007940"/>
            <a:ext cx="11040208" cy="5331313"/>
          </a:xfrm>
        </p:spPr>
        <p:txBody>
          <a:bodyPr>
            <a:normAutofit fontScale="92500" lnSpcReduction="10000"/>
          </a:bodyPr>
          <a:lstStyle/>
          <a:p>
            <a:pPr marL="0" indent="0">
              <a:buNone/>
            </a:pPr>
            <a:r>
              <a:rPr lang="en-IN" sz="1800" b="1" i="0" u="none" strike="noStrike" baseline="0" dirty="0">
                <a:solidFill>
                  <a:srgbClr val="000000"/>
                </a:solidFill>
                <a:latin typeface="Bookman Old Style" panose="02050604050505020204" pitchFamily="18" charset="0"/>
              </a:rPr>
              <a:t>UNIT-I Introduction </a:t>
            </a:r>
            <a:endParaRPr lang="en-IN" sz="1800" b="0" i="0" u="none" strike="noStrike" baseline="0" dirty="0">
              <a:solidFill>
                <a:srgbClr val="000000"/>
              </a:solidFill>
              <a:latin typeface="Bookman Old Style" panose="02050604050505020204" pitchFamily="18" charset="0"/>
            </a:endParaRPr>
          </a:p>
          <a:p>
            <a:pPr marL="0" indent="0">
              <a:buNone/>
            </a:pPr>
            <a:r>
              <a:rPr lang="en-IN" sz="1800" b="0" i="0" u="none" strike="noStrike" baseline="0" dirty="0">
                <a:solidFill>
                  <a:srgbClr val="000000"/>
                </a:solidFill>
                <a:latin typeface="Bookman Old Style" panose="02050604050505020204" pitchFamily="18" charset="0"/>
              </a:rPr>
              <a:t>Senses of ‘Engineering Ethics’ – Variety of moral issues – Types of inquiry – Moral dilemmas – Moral Autonomy – Kohlberg’s theory – Gilligan’s theory – Consensus and Controversy – Professions and Professionalism – Professional Ideals and Virtues – Uses of Ethical Theories. </a:t>
            </a:r>
          </a:p>
          <a:p>
            <a:pPr marL="0" indent="0">
              <a:buNone/>
            </a:pPr>
            <a:r>
              <a:rPr lang="en-IN" sz="1800" b="1" i="0" u="none" strike="noStrike" baseline="0" dirty="0">
                <a:solidFill>
                  <a:srgbClr val="000000"/>
                </a:solidFill>
                <a:latin typeface="Bookman Old Style" panose="02050604050505020204" pitchFamily="18" charset="0"/>
              </a:rPr>
              <a:t>UNIT-II Challenges </a:t>
            </a:r>
            <a:endParaRPr lang="en-IN" sz="1800" b="0" i="0" u="none" strike="noStrike" baseline="0" dirty="0">
              <a:solidFill>
                <a:srgbClr val="000000"/>
              </a:solidFill>
              <a:latin typeface="Bookman Old Style" panose="02050604050505020204" pitchFamily="18" charset="0"/>
            </a:endParaRPr>
          </a:p>
          <a:p>
            <a:pPr marL="0" indent="0">
              <a:buNone/>
            </a:pPr>
            <a:r>
              <a:rPr lang="en-GB" sz="1800" b="0" i="0" u="none" strike="noStrike" baseline="0" dirty="0">
                <a:solidFill>
                  <a:srgbClr val="000000"/>
                </a:solidFill>
                <a:latin typeface="Bookman Old Style" panose="02050604050505020204" pitchFamily="18" charset="0"/>
              </a:rPr>
              <a:t>Engineering as Experimentation – Engineers as responsible Experimenters – Research Ethics - Codes of Ethics – Industrial Standards - A Balanced Outlook on Law – The Challenger Case Study. </a:t>
            </a:r>
          </a:p>
          <a:p>
            <a:pPr marL="0" indent="0">
              <a:buNone/>
            </a:pPr>
            <a:r>
              <a:rPr lang="en-IN" sz="1800" b="1" i="0" u="none" strike="noStrike" baseline="0" dirty="0">
                <a:solidFill>
                  <a:srgbClr val="000000"/>
                </a:solidFill>
                <a:latin typeface="Bookman Old Style" panose="02050604050505020204" pitchFamily="18" charset="0"/>
              </a:rPr>
              <a:t>UNIT – III Risk Analysis </a:t>
            </a:r>
            <a:endParaRPr lang="en-IN" sz="1800" b="0" i="0" u="none" strike="noStrike" baseline="0" dirty="0">
              <a:solidFill>
                <a:srgbClr val="000000"/>
              </a:solidFill>
              <a:latin typeface="Bookman Old Style" panose="02050604050505020204" pitchFamily="18" charset="0"/>
            </a:endParaRPr>
          </a:p>
          <a:p>
            <a:pPr marL="0" indent="0">
              <a:buNone/>
            </a:pPr>
            <a:r>
              <a:rPr lang="en-GB" sz="1800" b="0" i="0" u="none" strike="noStrike" baseline="0" dirty="0">
                <a:solidFill>
                  <a:srgbClr val="000000"/>
                </a:solidFill>
                <a:latin typeface="Bookman Old Style" panose="02050604050505020204" pitchFamily="18" charset="0"/>
              </a:rPr>
              <a:t>Safety and Risk – Assessment of Safety and Risk – Risk Benefit Analysis – Reducing Risk – The Government Regulator’s Approach to Risk - Chernobyl Case Studies and Bhopal. </a:t>
            </a:r>
          </a:p>
          <a:p>
            <a:pPr marL="0" indent="0">
              <a:buNone/>
            </a:pPr>
            <a:r>
              <a:rPr lang="en-IN" sz="1800" b="1" i="0" u="none" strike="noStrike" baseline="0" dirty="0">
                <a:solidFill>
                  <a:srgbClr val="000000"/>
                </a:solidFill>
                <a:latin typeface="Bookman Old Style" panose="02050604050505020204" pitchFamily="18" charset="0"/>
              </a:rPr>
              <a:t>UNIT – IV Loyalty </a:t>
            </a:r>
            <a:endParaRPr lang="en-IN" sz="1800" b="0" i="0" u="none" strike="noStrike" baseline="0" dirty="0">
              <a:solidFill>
                <a:srgbClr val="000000"/>
              </a:solidFill>
              <a:latin typeface="Bookman Old Style" panose="02050604050505020204" pitchFamily="18" charset="0"/>
            </a:endParaRPr>
          </a:p>
          <a:p>
            <a:pPr marL="0" indent="0">
              <a:buNone/>
            </a:pPr>
            <a:r>
              <a:rPr lang="en-GB" sz="1800" b="0" i="0" u="none" strike="noStrike" baseline="0" dirty="0">
                <a:solidFill>
                  <a:srgbClr val="000000"/>
                </a:solidFill>
                <a:latin typeface="Bookman Old Style" panose="02050604050505020204" pitchFamily="18" charset="0"/>
              </a:rPr>
              <a:t>Collegiality and Loyalty – Respect for Authority – Collective Bargaining – Confidentiality – Conflicts of Interest – Occupational Crime – Professional Rights – Employee Rights – Intellectual Property Rights (IPR) – Discrimination. </a:t>
            </a:r>
          </a:p>
          <a:p>
            <a:pPr marL="0" indent="0">
              <a:buNone/>
            </a:pPr>
            <a:r>
              <a:rPr lang="en-IN" sz="1800" b="1" i="0" u="none" strike="noStrike" baseline="0" dirty="0">
                <a:solidFill>
                  <a:srgbClr val="000000"/>
                </a:solidFill>
                <a:latin typeface="Bookman Old Style" panose="02050604050505020204" pitchFamily="18" charset="0"/>
              </a:rPr>
              <a:t>UNIT – V Business Ethics </a:t>
            </a:r>
            <a:endParaRPr lang="en-IN" sz="1800" b="0" i="0" u="none" strike="noStrike" baseline="0" dirty="0">
              <a:solidFill>
                <a:srgbClr val="000000"/>
              </a:solidFill>
              <a:latin typeface="Bookman Old Style" panose="02050604050505020204" pitchFamily="18" charset="0"/>
            </a:endParaRPr>
          </a:p>
          <a:p>
            <a:pPr marL="0" indent="0">
              <a:buNone/>
            </a:pPr>
            <a:r>
              <a:rPr lang="en-GB" sz="1800" b="0" i="0" u="none" strike="noStrike" baseline="0" dirty="0">
                <a:solidFill>
                  <a:srgbClr val="000000"/>
                </a:solidFill>
                <a:latin typeface="Bookman Old Style" panose="02050604050505020204" pitchFamily="18" charset="0"/>
              </a:rPr>
              <a:t>Multinational Corporations – Business Ethics - Environmental Ethics – Computer Ethics - Role in Technological Development – Weapons Development – Engineers as Managers – Consulting Engineers – Engineers as Expert Witnesses and Advisors – Honesty – Moral Leadership – Sample Code of </a:t>
            </a:r>
            <a:r>
              <a:rPr lang="en-GB" sz="1800" b="0" i="0" u="none" strike="noStrike" baseline="0" dirty="0" err="1">
                <a:solidFill>
                  <a:srgbClr val="000000"/>
                </a:solidFill>
                <a:latin typeface="Bookman Old Style" panose="02050604050505020204" pitchFamily="18" charset="0"/>
              </a:rPr>
              <a:t>Conduc</a:t>
            </a:r>
            <a:endParaRPr lang="en-IN" dirty="0"/>
          </a:p>
        </p:txBody>
      </p:sp>
    </p:spTree>
    <p:extLst>
      <p:ext uri="{BB962C8B-B14F-4D97-AF65-F5344CB8AC3E}">
        <p14:creationId xmlns:p14="http://schemas.microsoft.com/office/powerpoint/2010/main" val="312204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A016A-84B5-4D51-A153-9A23B69C9547}"/>
              </a:ext>
            </a:extLst>
          </p:cNvPr>
          <p:cNvSpPr>
            <a:spLocks noGrp="1"/>
          </p:cNvSpPr>
          <p:nvPr>
            <p:ph idx="1"/>
          </p:nvPr>
        </p:nvSpPr>
        <p:spPr>
          <a:xfrm>
            <a:off x="301869" y="709001"/>
            <a:ext cx="11673254" cy="4988413"/>
          </a:xfrm>
        </p:spPr>
        <p:txBody>
          <a:bodyPr>
            <a:normAutofit/>
          </a:bodyPr>
          <a:lstStyle/>
          <a:p>
            <a:pPr algn="just"/>
            <a:r>
              <a:rPr lang="en-GB" sz="2400" b="0" i="0" u="none" strike="noStrike" baseline="0" dirty="0">
                <a:solidFill>
                  <a:srgbClr val="FF0000"/>
                </a:solidFill>
                <a:latin typeface="Times New Roman" panose="02020603050405020304" pitchFamily="18" charset="0"/>
              </a:rPr>
              <a:t>The logical steps in confronting moral dilemma are:</a:t>
            </a:r>
          </a:p>
          <a:p>
            <a:pPr marL="0" indent="0" algn="just">
              <a:buNone/>
            </a:pPr>
            <a:r>
              <a:rPr lang="en-GB" sz="1800" b="0" i="0" u="none" strike="noStrike" baseline="0" dirty="0">
                <a:latin typeface="Times New Roman" panose="02020603050405020304" pitchFamily="18" charset="0"/>
              </a:rPr>
              <a:t>1. </a:t>
            </a:r>
            <a:r>
              <a:rPr lang="en-GB" sz="2400" b="0" i="0" u="none" strike="noStrike" baseline="0" dirty="0">
                <a:latin typeface="Times New Roman" panose="02020603050405020304" pitchFamily="18" charset="0"/>
              </a:rPr>
              <a:t>Identification of the moral factors and reasons. The clarity to identify the relevant moral values from among duties, rights, goods and obligations is obtained (conceptual inquiry). The most useful resource in identifying dilemmas in engineering is the professional codes of ethics, as interpreted by the professional experience. Another resource is talking with colleagues who can focus or narrow down the choice of values.</a:t>
            </a:r>
          </a:p>
          <a:p>
            <a:pPr marL="0" indent="0" algn="just">
              <a:buNone/>
            </a:pPr>
            <a:r>
              <a:rPr lang="en-GB" sz="2400" b="0" i="0" u="none" strike="noStrike" baseline="0" dirty="0">
                <a:latin typeface="Times New Roman" panose="02020603050405020304" pitchFamily="18" charset="0"/>
              </a:rPr>
              <a:t>2. Collection of all information, data, and facts (factual inquiry) relevant to the situation.</a:t>
            </a:r>
          </a:p>
          <a:p>
            <a:pPr marL="0" indent="0" algn="just">
              <a:buNone/>
            </a:pPr>
            <a:r>
              <a:rPr lang="en-GB" sz="2400" b="0" i="0" u="none" strike="noStrike" baseline="0" dirty="0">
                <a:latin typeface="Times New Roman" panose="02020603050405020304" pitchFamily="18" charset="0"/>
              </a:rPr>
              <a:t>3. Rank the moral options i.e., priority in application through value system, and also as obligatory, all right, acceptable, not acceptable, damaging, and most damaging etc. For example, in fulfilling responsibility, the codes give prime importance to public safety and protection of the environment, as compared to the individuals or the employers (conceptual inquiry).</a:t>
            </a:r>
            <a:endParaRPr lang="en-IN" sz="2400" dirty="0"/>
          </a:p>
        </p:txBody>
      </p:sp>
    </p:spTree>
    <p:extLst>
      <p:ext uri="{BB962C8B-B14F-4D97-AF65-F5344CB8AC3E}">
        <p14:creationId xmlns:p14="http://schemas.microsoft.com/office/powerpoint/2010/main" val="205205149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sz="3200"/>
              <a:t>Rules of Practice</a:t>
            </a:r>
          </a:p>
        </p:txBody>
      </p:sp>
      <p:sp>
        <p:nvSpPr>
          <p:cNvPr id="74755" name="Rectangle 3"/>
          <p:cNvSpPr>
            <a:spLocks noGrp="1" noChangeArrowheads="1"/>
          </p:cNvSpPr>
          <p:nvPr>
            <p:ph idx="4294967295"/>
          </p:nvPr>
        </p:nvSpPr>
        <p:spPr>
          <a:xfrm>
            <a:off x="1524000" y="1600200"/>
            <a:ext cx="8229600" cy="4191000"/>
          </a:xfrm>
        </p:spPr>
        <p:txBody>
          <a:bodyPr>
            <a:normAutofit/>
          </a:bodyPr>
          <a:lstStyle/>
          <a:p>
            <a:pPr marL="914400" lvl="1" indent="-569913">
              <a:lnSpc>
                <a:spcPct val="70000"/>
              </a:lnSpc>
              <a:buNone/>
              <a:defRPr/>
            </a:pPr>
            <a:r>
              <a:rPr lang="en-US" altLang="en-US"/>
              <a:t>II.</a:t>
            </a:r>
            <a:r>
              <a:rPr lang="en-US" altLang="en-US">
                <a:solidFill>
                  <a:srgbClr val="C00000"/>
                </a:solidFill>
              </a:rPr>
              <a:t>	 </a:t>
            </a:r>
            <a:r>
              <a:rPr lang="en-US" altLang="en-US"/>
              <a:t>Engineers shall act for each employer or client as faithful agents or trustees</a:t>
            </a:r>
            <a:r>
              <a:rPr lang="en-US" altLang="en-US">
                <a:solidFill>
                  <a:srgbClr val="C00000"/>
                </a:solidFill>
              </a:rPr>
              <a:t>. </a:t>
            </a:r>
            <a:br>
              <a:rPr lang="en-US" altLang="en-US">
                <a:solidFill>
                  <a:srgbClr val="C00000"/>
                </a:solidFill>
              </a:rPr>
            </a:br>
            <a:endParaRPr lang="en-US" altLang="en-US">
              <a:solidFill>
                <a:srgbClr val="C00000"/>
              </a:solidFill>
            </a:endParaRPr>
          </a:p>
          <a:p>
            <a:pPr marL="1314450" lvl="2" indent="-457200">
              <a:lnSpc>
                <a:spcPct val="70000"/>
              </a:lnSpc>
              <a:buFont typeface="Wingdings" pitchFamily="2" charset="2"/>
              <a:buChar char="§"/>
              <a:defRPr/>
            </a:pPr>
            <a:r>
              <a:rPr lang="en-US" altLang="en-US"/>
              <a:t>Engineers shall disclose all known or potential conflicts of interest.</a:t>
            </a:r>
          </a:p>
          <a:p>
            <a:pPr marL="1314450" lvl="2" indent="-457200">
              <a:lnSpc>
                <a:spcPct val="70000"/>
              </a:lnSpc>
              <a:buFont typeface="Wingdings" pitchFamily="2" charset="2"/>
              <a:buChar char="§"/>
              <a:defRPr/>
            </a:pPr>
            <a:r>
              <a:rPr lang="en-US" altLang="en-US"/>
              <a:t>Engineers shall not accept compensation from more than one party for services on the same project.</a:t>
            </a:r>
          </a:p>
          <a:p>
            <a:pPr marL="1314450" lvl="2" indent="-457200">
              <a:lnSpc>
                <a:spcPct val="70000"/>
              </a:lnSpc>
              <a:buFont typeface="Wingdings" pitchFamily="2" charset="2"/>
              <a:buChar char="§"/>
              <a:defRPr/>
            </a:pPr>
            <a:r>
              <a:rPr lang="en-US" altLang="en-US"/>
              <a:t>Engineers shall not solicit or accept consideration from outside agents in connection with the work for which they are responsible.</a:t>
            </a:r>
          </a:p>
          <a:p>
            <a:pPr marL="1314450" lvl="2" indent="-457200">
              <a:lnSpc>
                <a:spcPct val="70000"/>
              </a:lnSpc>
              <a:buFont typeface="Wingdings" pitchFamily="2" charset="2"/>
              <a:buChar char="§"/>
              <a:defRPr/>
            </a:pPr>
            <a:r>
              <a:rPr lang="en-US" altLang="en-US"/>
              <a:t>Engineers in public service shall not participate in decisions with respect to services solicited or provided by them in their public or private practice.</a:t>
            </a:r>
          </a:p>
          <a:p>
            <a:pPr marL="1314450" lvl="2" indent="-457200">
              <a:lnSpc>
                <a:spcPct val="70000"/>
              </a:lnSpc>
              <a:buFont typeface="Wingdings" pitchFamily="2" charset="2"/>
              <a:buChar char="§"/>
              <a:defRPr/>
            </a:pPr>
            <a:r>
              <a:rPr lang="en-US" altLang="en-US"/>
              <a:t>Engineers shall not accept a contract from a governmental body on which a principle or officer of their organization serves as a member.</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sz="3200"/>
              <a:t> Rules of Practice</a:t>
            </a:r>
          </a:p>
        </p:txBody>
      </p:sp>
      <p:sp>
        <p:nvSpPr>
          <p:cNvPr id="305155" name="Rectangle 3"/>
          <p:cNvSpPr>
            <a:spLocks noGrp="1" noChangeArrowheads="1"/>
          </p:cNvSpPr>
          <p:nvPr>
            <p:ph idx="4294967295"/>
          </p:nvPr>
        </p:nvSpPr>
        <p:spPr>
          <a:xfrm>
            <a:off x="1524000" y="1600201"/>
            <a:ext cx="8229600" cy="4525963"/>
          </a:xfrm>
        </p:spPr>
        <p:txBody>
          <a:bodyPr/>
          <a:lstStyle/>
          <a:p>
            <a:pPr marL="914400" lvl="1" indent="-569913">
              <a:lnSpc>
                <a:spcPct val="80000"/>
              </a:lnSpc>
              <a:buNone/>
            </a:pPr>
            <a:r>
              <a:rPr lang="en-US" altLang="en-US"/>
              <a:t>II</a:t>
            </a:r>
            <a:r>
              <a:rPr lang="en-US" altLang="en-US">
                <a:solidFill>
                  <a:srgbClr val="C00000"/>
                </a:solidFill>
              </a:rPr>
              <a:t>	 </a:t>
            </a:r>
            <a:r>
              <a:rPr lang="en-US" altLang="en-US"/>
              <a:t>Engineers shall avoid deceptive acts</a:t>
            </a:r>
            <a:r>
              <a:rPr lang="en-US" altLang="en-US">
                <a:solidFill>
                  <a:srgbClr val="C00000"/>
                </a:solidFill>
              </a:rPr>
              <a:t>.</a:t>
            </a:r>
            <a:br>
              <a:rPr lang="en-US" altLang="en-US">
                <a:solidFill>
                  <a:srgbClr val="C00000"/>
                </a:solidFill>
              </a:rPr>
            </a:br>
            <a:endParaRPr lang="en-US" altLang="en-US">
              <a:solidFill>
                <a:srgbClr val="C00000"/>
              </a:solidFill>
            </a:endParaRPr>
          </a:p>
          <a:p>
            <a:pPr marL="1314450" lvl="2" indent="-457200">
              <a:lnSpc>
                <a:spcPct val="80000"/>
              </a:lnSpc>
              <a:buFont typeface="Wingdings" pitchFamily="2" charset="2"/>
              <a:buChar char="§"/>
            </a:pPr>
            <a:r>
              <a:rPr lang="en-US" altLang="en-US"/>
              <a:t>Engineers shall not falsify their qualifications or permit misrepresentation of their or their associates’ qualifications.</a:t>
            </a:r>
          </a:p>
          <a:p>
            <a:pPr marL="1314450" lvl="2" indent="-457200">
              <a:lnSpc>
                <a:spcPct val="80000"/>
              </a:lnSpc>
              <a:buFont typeface="Wingdings" pitchFamily="2" charset="2"/>
              <a:buChar char="§"/>
            </a:pPr>
            <a:r>
              <a:rPr lang="en-US" altLang="en-US"/>
              <a:t>Engineers shall not offer, give, solicit or receive any contribution to influence the award of a contract by public authority.</a:t>
            </a:r>
          </a:p>
          <a:p>
            <a:pPr marL="1314450" lvl="2" indent="-457200">
              <a:lnSpc>
                <a:spcPct val="80000"/>
              </a:lnSpc>
              <a:buFont typeface="Wingdings" pitchFamily="2" charset="2"/>
              <a:buChar char="§"/>
            </a:pPr>
            <a:r>
              <a:rPr lang="en-US" altLang="en-US"/>
              <a:t>Engineers shall not offer gifts to secure work.</a:t>
            </a:r>
          </a:p>
          <a:p>
            <a:pPr marL="1314450" lvl="2" indent="-457200">
              <a:lnSpc>
                <a:spcPct val="80000"/>
              </a:lnSpc>
              <a:buFont typeface="Wingdings" pitchFamily="2" charset="2"/>
              <a:buChar char="§"/>
            </a:pPr>
            <a:r>
              <a:rPr lang="en-US" altLang="en-US"/>
              <a:t>Engineers shall not pay a commission or brokerage fee to secure work, except to a bona fide employee or established commercial or marketing agencies retained by them. </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Professional Obligations</a:t>
            </a:r>
          </a:p>
        </p:txBody>
      </p:sp>
      <p:sp>
        <p:nvSpPr>
          <p:cNvPr id="306179" name="Content Placeholder 2"/>
          <p:cNvSpPr>
            <a:spLocks noGrp="1"/>
          </p:cNvSpPr>
          <p:nvPr>
            <p:ph idx="4294967295"/>
          </p:nvPr>
        </p:nvSpPr>
        <p:spPr>
          <a:xfrm>
            <a:off x="1524000" y="1600201"/>
            <a:ext cx="8229600" cy="4525963"/>
          </a:xfrm>
        </p:spPr>
        <p:txBody>
          <a:bodyPr/>
          <a:lstStyle/>
          <a:p>
            <a:pPr marL="514350" indent="-514350">
              <a:buNone/>
            </a:pPr>
            <a:r>
              <a:rPr lang="en-US" altLang="en-US"/>
              <a:t>III.</a:t>
            </a:r>
            <a:r>
              <a:rPr lang="en-US" altLang="en-US">
                <a:solidFill>
                  <a:srgbClr val="C00000"/>
                </a:solidFill>
              </a:rPr>
              <a:t>	 </a:t>
            </a:r>
            <a:r>
              <a:rPr lang="en-US" altLang="en-US"/>
              <a:t>Engineers shall be guided in all relations by the highest standards of honesty and integrity.</a:t>
            </a:r>
          </a:p>
          <a:p>
            <a:pPr marL="514350" indent="-514350">
              <a:buNone/>
            </a:pPr>
            <a:endParaRPr lang="en-US" altLang="en-US" sz="2300">
              <a:solidFill>
                <a:srgbClr val="C00000"/>
              </a:solidFill>
            </a:endParaRPr>
          </a:p>
          <a:p>
            <a:pPr marL="914400" lvl="1" indent="-514350">
              <a:buFont typeface="Wingdings" pitchFamily="2" charset="2"/>
              <a:buChar char="§"/>
            </a:pPr>
            <a:r>
              <a:rPr lang="en-US" altLang="en-US" sz="2200"/>
              <a:t>Engineers shall acknowledge their errors and not distort facts.</a:t>
            </a:r>
          </a:p>
          <a:p>
            <a:pPr marL="914400" lvl="1" indent="-514350">
              <a:buFont typeface="Wingdings" pitchFamily="2" charset="2"/>
              <a:buChar char="§"/>
            </a:pPr>
            <a:r>
              <a:rPr lang="en-US" altLang="en-US" sz="2200"/>
              <a:t>Engineers shall advise their employer and client if they feel a project will not be successful.</a:t>
            </a:r>
          </a:p>
          <a:p>
            <a:pPr marL="914400" lvl="1" indent="-514350">
              <a:buFont typeface="Wingdings" pitchFamily="2" charset="2"/>
              <a:buChar char="§"/>
            </a:pPr>
            <a:r>
              <a:rPr lang="en-US" altLang="en-US" sz="2200"/>
              <a:t>Engineers shall not accept outside employment that is detrimental to their regular work or interest.</a:t>
            </a:r>
          </a:p>
          <a:p>
            <a:pPr marL="914400" lvl="1" indent="-514350">
              <a:buFont typeface="Wingdings" pitchFamily="2" charset="2"/>
              <a:buChar char="§"/>
            </a:pPr>
            <a:r>
              <a:rPr lang="en-US" altLang="en-US" sz="2200"/>
              <a:t>Engineers shall not attempt to attract engineers from other employers by false or misleading premises.</a:t>
            </a:r>
          </a:p>
          <a:p>
            <a:pPr marL="914400" lvl="1" indent="-514350">
              <a:buFont typeface="Wingdings" pitchFamily="2" charset="2"/>
              <a:buChar char="§"/>
            </a:pPr>
            <a:r>
              <a:rPr lang="en-US" altLang="en-US" sz="2200"/>
              <a:t>Engineers shall not promote their interests at the expense of the dignity and integrity of the profession.</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Professional Obligations</a:t>
            </a:r>
          </a:p>
        </p:txBody>
      </p:sp>
      <p:sp>
        <p:nvSpPr>
          <p:cNvPr id="307203" name="Content Placeholder 2"/>
          <p:cNvSpPr>
            <a:spLocks noGrp="1"/>
          </p:cNvSpPr>
          <p:nvPr>
            <p:ph idx="4294967295"/>
          </p:nvPr>
        </p:nvSpPr>
        <p:spPr>
          <a:xfrm>
            <a:off x="1524000" y="1600201"/>
            <a:ext cx="8229600" cy="4525963"/>
          </a:xfrm>
        </p:spPr>
        <p:txBody>
          <a:bodyPr/>
          <a:lstStyle/>
          <a:p>
            <a:pPr marL="514350" indent="-514350">
              <a:buNone/>
            </a:pPr>
            <a:r>
              <a:rPr lang="en-US" altLang="en-US"/>
              <a:t>III.</a:t>
            </a:r>
            <a:r>
              <a:rPr lang="en-US" altLang="en-US">
                <a:solidFill>
                  <a:srgbClr val="C00000"/>
                </a:solidFill>
              </a:rPr>
              <a:t>	</a:t>
            </a:r>
            <a:r>
              <a:rPr lang="en-US" altLang="en-US"/>
              <a:t> Engineers shall at all times strive to serve the public interest.</a:t>
            </a:r>
            <a:endParaRPr lang="en-US" altLang="en-US" sz="2300"/>
          </a:p>
          <a:p>
            <a:pPr marL="914400" lvl="1" indent="-514350">
              <a:buFont typeface="Wingdings" pitchFamily="2" charset="2"/>
              <a:buChar char="§"/>
            </a:pPr>
            <a:r>
              <a:rPr lang="en-US" altLang="en-US" sz="2200"/>
              <a:t>Engineers are encouraged to participate in civic affairs and work for the advancement of the safety, health and well-being of their community.</a:t>
            </a:r>
          </a:p>
          <a:p>
            <a:pPr marL="914400" lvl="1" indent="-514350">
              <a:buFont typeface="Wingdings" pitchFamily="2" charset="2"/>
              <a:buChar char="§"/>
            </a:pPr>
            <a:r>
              <a:rPr lang="en-US" altLang="en-US" sz="2200"/>
              <a:t>Engineers shall not complete, sign or seal plans and/or specifications that are not in conformity with applicable engineering standards.</a:t>
            </a:r>
          </a:p>
          <a:p>
            <a:pPr marL="914400" lvl="1" indent="-514350">
              <a:buFont typeface="Wingdings" pitchFamily="2" charset="2"/>
              <a:buChar char="§"/>
            </a:pPr>
            <a:r>
              <a:rPr lang="en-US" altLang="en-US" sz="2200"/>
              <a:t>Engineers are encouraged to extend public knowledge and promote engineering and its achievements.</a:t>
            </a:r>
          </a:p>
          <a:p>
            <a:pPr marL="914400" lvl="1" indent="-514350">
              <a:buFont typeface="Wingdings" pitchFamily="2" charset="2"/>
              <a:buChar char="§"/>
            </a:pPr>
            <a:r>
              <a:rPr lang="en-US" altLang="en-US" sz="2200"/>
              <a:t>Engineers are encouraged to adhere to the principles of sustainable development</a:t>
            </a:r>
            <a:r>
              <a:rPr lang="en-US" altLang="en-US" sz="2200" baseline="30000"/>
              <a:t>(1)</a:t>
            </a:r>
            <a:r>
              <a:rPr lang="en-US" altLang="en-US" sz="2200"/>
              <a:t> in order to protect the environment for future generations.</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t> </a:t>
            </a:r>
            <a:r>
              <a:rPr lang="en-US" altLang="en-US">
                <a:solidFill>
                  <a:schemeClr val="tx1"/>
                </a:solidFill>
              </a:rPr>
              <a:t>Professional Obligations</a:t>
            </a:r>
          </a:p>
        </p:txBody>
      </p:sp>
      <p:sp>
        <p:nvSpPr>
          <p:cNvPr id="308227" name="Content Placeholder 2"/>
          <p:cNvSpPr>
            <a:spLocks noGrp="1"/>
          </p:cNvSpPr>
          <p:nvPr>
            <p:ph idx="4294967295"/>
          </p:nvPr>
        </p:nvSpPr>
        <p:spPr>
          <a:xfrm>
            <a:off x="1524000" y="1600201"/>
            <a:ext cx="8229600" cy="4525963"/>
          </a:xfrm>
        </p:spPr>
        <p:txBody>
          <a:bodyPr/>
          <a:lstStyle/>
          <a:p>
            <a:pPr marL="514350" indent="-514350">
              <a:buNone/>
            </a:pPr>
            <a:r>
              <a:rPr lang="en-US" altLang="en-US"/>
              <a:t>III. Engineers shall avoid all conduct or practice that deceives the public.</a:t>
            </a:r>
          </a:p>
          <a:p>
            <a:pPr marL="514350" indent="-514350">
              <a:buNone/>
            </a:pPr>
            <a:endParaRPr lang="en-US" altLang="en-US" sz="2300">
              <a:solidFill>
                <a:srgbClr val="C00000"/>
              </a:solidFill>
            </a:endParaRPr>
          </a:p>
          <a:p>
            <a:pPr marL="914400" lvl="1" indent="-514350">
              <a:buFont typeface="Wingdings" pitchFamily="2" charset="2"/>
              <a:buChar char="§"/>
            </a:pPr>
            <a:r>
              <a:rPr lang="en-US" altLang="en-US" sz="2200"/>
              <a:t>Engineers shall avoid the use of statements containing a material misrepresentation of fact or omitting a material fact.</a:t>
            </a:r>
          </a:p>
          <a:p>
            <a:pPr marL="914400" lvl="1" indent="-514350">
              <a:buFont typeface="Wingdings" pitchFamily="2" charset="2"/>
              <a:buChar char="§"/>
            </a:pPr>
            <a:r>
              <a:rPr lang="en-US" altLang="en-US" sz="2200"/>
              <a:t>Consistent with the foregoing, engineers may advertise for recruitment of personnel.</a:t>
            </a:r>
          </a:p>
          <a:p>
            <a:pPr marL="914400" lvl="1" indent="-514350">
              <a:buFont typeface="Wingdings" pitchFamily="2" charset="2"/>
              <a:buChar char="§"/>
            </a:pPr>
            <a:r>
              <a:rPr lang="en-US" altLang="en-US" sz="2200"/>
              <a:t>Consistent with the foregoing, engineers may prepare articles for the lay or technical press, but such articles shall not imply credit to the author for work performed by others.</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idx="4294967295"/>
          </p:nvPr>
        </p:nvSpPr>
        <p:spPr>
          <a:xfrm>
            <a:off x="1524000" y="20638"/>
            <a:ext cx="7239000" cy="1143000"/>
          </a:xfrm>
        </p:spPr>
        <p:txBody>
          <a:bodyPr vert="horz" lIns="0" tIns="45720" rIns="0" bIns="0" rtlCol="0" anchor="b">
            <a:normAutofit/>
          </a:bodyPr>
          <a:lstStyle/>
          <a:p>
            <a:pPr eaLnBrk="1" hangingPunct="1"/>
            <a:r>
              <a:rPr lang="en-US" altLang="en-US" sz="2800"/>
              <a:t> Professional Obligations</a:t>
            </a:r>
          </a:p>
        </p:txBody>
      </p:sp>
      <p:sp>
        <p:nvSpPr>
          <p:cNvPr id="79875" name="Content Placeholder 2"/>
          <p:cNvSpPr>
            <a:spLocks noGrp="1"/>
          </p:cNvSpPr>
          <p:nvPr>
            <p:ph idx="4294967295"/>
          </p:nvPr>
        </p:nvSpPr>
        <p:spPr>
          <a:xfrm>
            <a:off x="1524001" y="1341438"/>
            <a:ext cx="8291513" cy="4297362"/>
          </a:xfrm>
        </p:spPr>
        <p:txBody>
          <a:bodyPr>
            <a:normAutofit/>
          </a:bodyPr>
          <a:lstStyle/>
          <a:p>
            <a:pPr marL="514350" indent="-514350">
              <a:buNone/>
              <a:defRPr/>
            </a:pPr>
            <a:r>
              <a:rPr lang="en-US" altLang="en-US" sz="2600"/>
              <a:t>III. Engineers shall not disclose, without consent, confidential information concerning the business affairs or technical processes of any present or former client or employer, or public body on which they serve.</a:t>
            </a:r>
          </a:p>
          <a:p>
            <a:pPr marL="914400" lvl="1" indent="-514350">
              <a:buFont typeface="Wingdings" pitchFamily="2" charset="2"/>
              <a:buChar char="§"/>
              <a:defRPr/>
            </a:pPr>
            <a:r>
              <a:rPr lang="en-US" altLang="en-US" sz="2000"/>
              <a:t>Engineers shall not, without the consent of all interested parties, promote or arrange for new employment or practice in connection with a specific project for which the engineer has gained a particular specialized knowledge.</a:t>
            </a:r>
          </a:p>
          <a:p>
            <a:pPr marL="914400" lvl="1" indent="-514350">
              <a:buFont typeface="Wingdings" pitchFamily="2" charset="2"/>
              <a:buChar char="§"/>
              <a:defRPr/>
            </a:pPr>
            <a:r>
              <a:rPr lang="en-US" altLang="en-US" sz="2000"/>
              <a:t>Engineers shall not, without the consent of all interested parties, participate or represent an adversary interest in connection with a specific project or proceeding in which the engineer has gained particular specialized knowledge on behalf of a former client or employer.</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Professional Obligations</a:t>
            </a:r>
          </a:p>
        </p:txBody>
      </p:sp>
      <p:sp>
        <p:nvSpPr>
          <p:cNvPr id="310275" name="Content Placeholder 2"/>
          <p:cNvSpPr>
            <a:spLocks noGrp="1"/>
          </p:cNvSpPr>
          <p:nvPr>
            <p:ph idx="4294967295"/>
          </p:nvPr>
        </p:nvSpPr>
        <p:spPr>
          <a:xfrm>
            <a:off x="1524000" y="1600201"/>
            <a:ext cx="8229600" cy="4525963"/>
          </a:xfrm>
        </p:spPr>
        <p:txBody>
          <a:bodyPr/>
          <a:lstStyle/>
          <a:p>
            <a:pPr marL="457200" indent="-457200">
              <a:buNone/>
            </a:pPr>
            <a:r>
              <a:rPr lang="en-US" altLang="en-US"/>
              <a:t>III. Engineers shall not be influenced in their professional duties by conflicting interests.</a:t>
            </a:r>
          </a:p>
          <a:p>
            <a:pPr marL="857250" lvl="1" indent="-457200">
              <a:buFont typeface="Wingdings" pitchFamily="2" charset="2"/>
              <a:buChar char="§"/>
            </a:pPr>
            <a:r>
              <a:rPr lang="en-US" altLang="en-US" sz="2200"/>
              <a:t>Engineers shall not accept financial or other considerations, including free engineering designs, from material or equipment suppliers for specifying their product.</a:t>
            </a:r>
          </a:p>
          <a:p>
            <a:pPr marL="857250" lvl="1" indent="-457200">
              <a:buFont typeface="Wingdings" pitchFamily="2" charset="2"/>
              <a:buChar char="§"/>
            </a:pPr>
            <a:r>
              <a:rPr lang="en-US" altLang="en-US" sz="2200"/>
              <a:t>Engineers shall not accept commissions or allowances, directly or indirectly from contractors or other parties dealing with clients or employers of the engineer in connection with the work for which the engineer is responsible.</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Professional Obligations</a:t>
            </a:r>
          </a:p>
        </p:txBody>
      </p:sp>
      <p:sp>
        <p:nvSpPr>
          <p:cNvPr id="81923" name="Content Placeholder 2"/>
          <p:cNvSpPr>
            <a:spLocks noGrp="1"/>
          </p:cNvSpPr>
          <p:nvPr>
            <p:ph idx="4294967295"/>
          </p:nvPr>
        </p:nvSpPr>
        <p:spPr>
          <a:xfrm>
            <a:off x="1524000" y="1600201"/>
            <a:ext cx="8229600" cy="4525963"/>
          </a:xfrm>
        </p:spPr>
        <p:txBody>
          <a:bodyPr>
            <a:normAutofit lnSpcReduction="10000"/>
          </a:bodyPr>
          <a:lstStyle/>
          <a:p>
            <a:pPr marL="457200" indent="-457200">
              <a:buNone/>
              <a:defRPr/>
            </a:pPr>
            <a:r>
              <a:rPr lang="en-US" altLang="en-US"/>
              <a:t>III. Engineers shall not attempt to obtain employment or advancement or professional engagement by untruthfully criticizing other engineers, or by other improper or questionable methods.</a:t>
            </a:r>
          </a:p>
          <a:p>
            <a:pPr marL="857250" lvl="1" indent="-457200">
              <a:buFont typeface="Wingdings" pitchFamily="2" charset="2"/>
              <a:buChar char="§"/>
              <a:defRPr/>
            </a:pPr>
            <a:r>
              <a:rPr lang="en-US" altLang="en-US" sz="2200"/>
              <a:t>Engineers shall not request, propose or accept a commission on contingent basis under circumstances in which their judgment may be compromised.</a:t>
            </a:r>
          </a:p>
          <a:p>
            <a:pPr marL="857250" lvl="1" indent="-457200">
              <a:buFont typeface="Wingdings" pitchFamily="2" charset="2"/>
              <a:buChar char="§"/>
              <a:defRPr/>
            </a:pPr>
            <a:r>
              <a:rPr lang="en-US" altLang="en-US" sz="2200"/>
              <a:t>Engineers in salaried positions shall accept part-time engineering work only to the extent consistent with the policies of the employer and in accordance with ethical considerations.</a:t>
            </a:r>
          </a:p>
          <a:p>
            <a:pPr marL="857250" lvl="1" indent="-457200">
              <a:buFont typeface="Wingdings" pitchFamily="2" charset="2"/>
              <a:buChar char="§"/>
              <a:defRPr/>
            </a:pPr>
            <a:r>
              <a:rPr lang="en-US" altLang="en-US" sz="2200"/>
              <a:t>Engineers shall not, without consent, use equipment, supplies, laboratory or office facilities of an employer to carry on outside private practice.</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idx="4294967295"/>
          </p:nvPr>
        </p:nvSpPr>
        <p:spPr>
          <a:xfrm>
            <a:off x="1524000" y="304800"/>
            <a:ext cx="7239000" cy="1143000"/>
          </a:xfrm>
        </p:spPr>
        <p:txBody>
          <a:bodyPr vert="horz" lIns="0" tIns="45720" rIns="0" bIns="0" rtlCol="0" anchor="b">
            <a:normAutofit/>
          </a:bodyPr>
          <a:lstStyle/>
          <a:p>
            <a:pPr eaLnBrk="1" hangingPunct="1"/>
            <a:r>
              <a:rPr lang="en-US" altLang="en-US" sz="2800"/>
              <a:t> Professional Obligations</a:t>
            </a:r>
          </a:p>
        </p:txBody>
      </p:sp>
      <p:sp>
        <p:nvSpPr>
          <p:cNvPr id="82947" name="Content Placeholder 2"/>
          <p:cNvSpPr>
            <a:spLocks noGrp="1"/>
          </p:cNvSpPr>
          <p:nvPr>
            <p:ph idx="4294967295"/>
          </p:nvPr>
        </p:nvSpPr>
        <p:spPr>
          <a:xfrm>
            <a:off x="1524000" y="1557338"/>
            <a:ext cx="8218488" cy="4508500"/>
          </a:xfrm>
        </p:spPr>
        <p:txBody>
          <a:bodyPr>
            <a:normAutofit lnSpcReduction="10000"/>
          </a:bodyPr>
          <a:lstStyle/>
          <a:p>
            <a:pPr marL="457200" indent="-457200">
              <a:buNone/>
              <a:defRPr/>
            </a:pPr>
            <a:r>
              <a:rPr lang="en-US" altLang="en-US"/>
              <a:t>III.</a:t>
            </a:r>
            <a:r>
              <a:rPr lang="en-US" altLang="en-US">
                <a:solidFill>
                  <a:srgbClr val="C00000"/>
                </a:solidFill>
              </a:rPr>
              <a:t> </a:t>
            </a:r>
            <a:r>
              <a:rPr lang="en-US" altLang="en-US"/>
              <a:t>Engineers shall not attempt to injure, maliciously or falsely, directly or indirectly, the professional reputation, prospects, practice or employment of other engineers.  Engineers who believe others are guilty of unethical or illegal practice shall present such information to the proper authority for action.</a:t>
            </a:r>
          </a:p>
          <a:p>
            <a:pPr marL="857250" lvl="1" indent="-457200">
              <a:buFont typeface="Wingdings" pitchFamily="2" charset="2"/>
              <a:buChar char="§"/>
              <a:defRPr/>
            </a:pPr>
            <a:r>
              <a:rPr lang="en-US" altLang="en-US" sz="2200"/>
              <a:t>Engineers in private practice shall not review the work of another engineer for the same client, except with the knowledge of such engineer, or unless the connection of such engineer with the work has been terminated.</a:t>
            </a:r>
          </a:p>
          <a:p>
            <a:pPr marL="857250" lvl="1" indent="-457200">
              <a:buFont typeface="Wingdings" pitchFamily="2" charset="2"/>
              <a:buChar char="§"/>
              <a:defRPr/>
            </a:pPr>
            <a:r>
              <a:rPr lang="en-US" altLang="en-US" sz="2200"/>
              <a:t>Engineers in government, industrial, or educational employ are entitled to review and evaluate the work or other engineers when so required by their employment duties.</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solidFill>
                  <a:schemeClr val="tx1"/>
                </a:solidFill>
              </a:rPr>
              <a:t>Professional Obligations</a:t>
            </a:r>
          </a:p>
        </p:txBody>
      </p:sp>
      <p:sp>
        <p:nvSpPr>
          <p:cNvPr id="313347" name="Content Placeholder 2"/>
          <p:cNvSpPr>
            <a:spLocks noGrp="1"/>
          </p:cNvSpPr>
          <p:nvPr>
            <p:ph idx="4294967295"/>
          </p:nvPr>
        </p:nvSpPr>
        <p:spPr>
          <a:xfrm>
            <a:off x="1524000" y="1600201"/>
            <a:ext cx="8229600" cy="4525963"/>
          </a:xfrm>
        </p:spPr>
        <p:txBody>
          <a:bodyPr/>
          <a:lstStyle/>
          <a:p>
            <a:pPr marL="457200" indent="-457200">
              <a:buNone/>
            </a:pPr>
            <a:r>
              <a:rPr lang="en-US" altLang="en-US"/>
              <a:t>III.</a:t>
            </a:r>
            <a:r>
              <a:rPr lang="en-US" altLang="en-US">
                <a:solidFill>
                  <a:srgbClr val="C00000"/>
                </a:solidFill>
              </a:rPr>
              <a:t> </a:t>
            </a:r>
            <a:r>
              <a:rPr lang="en-US" altLang="en-US"/>
              <a:t>Engineers shall not…to the proper authority for action. (continued from previous page)</a:t>
            </a:r>
          </a:p>
          <a:p>
            <a:pPr marL="857250" lvl="1" indent="-457200">
              <a:buFont typeface="Wingdings" pitchFamily="2" charset="2"/>
              <a:buChar char="§"/>
            </a:pPr>
            <a:r>
              <a:rPr lang="en-US" altLang="en-US" sz="2200"/>
              <a:t>Engineers in sales or industrial employ are entitled to make engineering comparisons of represented products with products of other suppliers.</a:t>
            </a:r>
          </a:p>
          <a:p>
            <a:pPr marL="457200" indent="-457200"/>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2F113-7049-46C8-A403-7CB76BFD4971}"/>
              </a:ext>
            </a:extLst>
          </p:cNvPr>
          <p:cNvSpPr>
            <a:spLocks noGrp="1"/>
          </p:cNvSpPr>
          <p:nvPr>
            <p:ph idx="1"/>
          </p:nvPr>
        </p:nvSpPr>
        <p:spPr>
          <a:xfrm>
            <a:off x="574431" y="374895"/>
            <a:ext cx="11339146" cy="574675"/>
          </a:xfrm>
        </p:spPr>
        <p:txBody>
          <a:bodyPr>
            <a:normAutofit/>
          </a:bodyPr>
          <a:lstStyle/>
          <a:p>
            <a:pPr marL="0" indent="0" algn="ctr">
              <a:buNone/>
            </a:pPr>
            <a:r>
              <a:rPr lang="en-IN" b="1" i="0" u="none" strike="noStrike" baseline="0" dirty="0">
                <a:latin typeface="Arial" panose="020B0604020202020204" pitchFamily="34" charset="0"/>
              </a:rPr>
              <a:t>MORAL AUTONOMY</a:t>
            </a:r>
            <a:endParaRPr lang="en-IN" b="0" i="0" u="none" strike="noStrike" baseline="0" dirty="0">
              <a:latin typeface="Times New Roman" panose="02020603050405020304" pitchFamily="18" charset="0"/>
            </a:endParaRPr>
          </a:p>
        </p:txBody>
      </p:sp>
      <p:sp>
        <p:nvSpPr>
          <p:cNvPr id="5" name="TextBox 4">
            <a:extLst>
              <a:ext uri="{FF2B5EF4-FFF2-40B4-BE49-F238E27FC236}">
                <a16:creationId xmlns:a16="http://schemas.microsoft.com/office/drawing/2014/main" id="{850D8BF5-6500-4814-BF16-8552F675D202}"/>
              </a:ext>
            </a:extLst>
          </p:cNvPr>
          <p:cNvSpPr txBox="1"/>
          <p:nvPr/>
        </p:nvSpPr>
        <p:spPr>
          <a:xfrm>
            <a:off x="574431" y="1600200"/>
            <a:ext cx="11479823" cy="2308324"/>
          </a:xfrm>
          <a:prstGeom prst="rect">
            <a:avLst/>
          </a:prstGeom>
          <a:noFill/>
        </p:spPr>
        <p:txBody>
          <a:bodyPr wrap="square">
            <a:spAutoFit/>
          </a:bodyPr>
          <a:lstStyle/>
          <a:p>
            <a:pPr algn="just"/>
            <a:r>
              <a:rPr lang="en-GB" sz="2400" b="0" i="0" u="none" strike="noStrike" baseline="0" dirty="0">
                <a:latin typeface="Times New Roman" panose="02020603050405020304" pitchFamily="18" charset="0"/>
              </a:rPr>
              <a:t>Moral autonomy is defined as, decisions and actions exercised on the basis of moral concern for other people and recognition of good moral reasons. Alternatively, moral autonomy means ‘self determinant or independent’. The autonomous people hold moral beliefs and attitudes based on their critical reflection rather than on passive adoption of the conventions of the society or profession. Moral autonomy may also be defined as a skill and habit of thinking rationally about the ethical issues, on the basis of moral </a:t>
            </a:r>
            <a:r>
              <a:rPr lang="en-IN" sz="2400" b="0" i="0" u="none" strike="noStrike" baseline="0" dirty="0">
                <a:latin typeface="Times New Roman" panose="02020603050405020304" pitchFamily="18" charset="0"/>
              </a:rPr>
              <a:t>concern.</a:t>
            </a:r>
            <a:endParaRPr lang="en-IN" sz="2400" dirty="0"/>
          </a:p>
        </p:txBody>
      </p:sp>
    </p:spTree>
    <p:extLst>
      <p:ext uri="{BB962C8B-B14F-4D97-AF65-F5344CB8AC3E}">
        <p14:creationId xmlns:p14="http://schemas.microsoft.com/office/powerpoint/2010/main" val="395640480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t>Professional Obligations</a:t>
            </a:r>
          </a:p>
        </p:txBody>
      </p:sp>
      <p:sp>
        <p:nvSpPr>
          <p:cNvPr id="314371" name="Content Placeholder 2"/>
          <p:cNvSpPr>
            <a:spLocks noGrp="1"/>
          </p:cNvSpPr>
          <p:nvPr>
            <p:ph idx="4294967295"/>
          </p:nvPr>
        </p:nvSpPr>
        <p:spPr>
          <a:xfrm>
            <a:off x="1524000" y="1600201"/>
            <a:ext cx="8229600" cy="4525963"/>
          </a:xfrm>
        </p:spPr>
        <p:txBody>
          <a:bodyPr/>
          <a:lstStyle/>
          <a:p>
            <a:pPr marL="457200" indent="-457200">
              <a:buNone/>
            </a:pPr>
            <a:r>
              <a:rPr lang="en-US" altLang="en-US"/>
              <a:t>III. Engineers shall accept personal responsibility for their professional activities, provided however that engineers may seek indemnification for services arising out of their practice for other than gross negligence, where the engineer’s interests cannot otherwise be protected.</a:t>
            </a:r>
          </a:p>
          <a:p>
            <a:pPr marL="857250" lvl="1" indent="-457200">
              <a:buFont typeface="Wingdings" pitchFamily="2" charset="2"/>
              <a:buChar char="§"/>
            </a:pPr>
            <a:r>
              <a:rPr lang="en-US" altLang="en-US" sz="2200"/>
              <a:t>Engineers shall conform with state registration laws in the practice of engineering.</a:t>
            </a:r>
          </a:p>
          <a:p>
            <a:pPr marL="857250" lvl="1" indent="-457200">
              <a:buFont typeface="Wingdings" pitchFamily="2" charset="2"/>
              <a:buChar char="§"/>
            </a:pPr>
            <a:r>
              <a:rPr lang="en-US" altLang="en-US" sz="2200"/>
              <a:t>Engineers shall not use association with a non-engineer, a corporation or partnership as a “cloak” for unethical acts.</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t>Professional Obligations</a:t>
            </a:r>
          </a:p>
        </p:txBody>
      </p:sp>
      <p:sp>
        <p:nvSpPr>
          <p:cNvPr id="315395" name="Content Placeholder 2"/>
          <p:cNvSpPr>
            <a:spLocks noGrp="1"/>
          </p:cNvSpPr>
          <p:nvPr>
            <p:ph idx="4294967295"/>
          </p:nvPr>
        </p:nvSpPr>
        <p:spPr>
          <a:xfrm>
            <a:off x="1524000" y="1600201"/>
            <a:ext cx="8229600" cy="4525963"/>
          </a:xfrm>
        </p:spPr>
        <p:txBody>
          <a:bodyPr/>
          <a:lstStyle/>
          <a:p>
            <a:pPr marL="457200" indent="-457200">
              <a:buNone/>
            </a:pPr>
            <a:r>
              <a:rPr lang="en-US" altLang="en-US"/>
              <a:t>III.</a:t>
            </a:r>
            <a:r>
              <a:rPr lang="en-US" altLang="en-US">
                <a:solidFill>
                  <a:srgbClr val="C00000"/>
                </a:solidFill>
              </a:rPr>
              <a:t> </a:t>
            </a:r>
            <a:r>
              <a:rPr lang="en-US" altLang="en-US"/>
              <a:t>Engineers shall give credit for engineering work to those to whom credit is due, and will recognize the propriety interests of others.</a:t>
            </a:r>
          </a:p>
          <a:p>
            <a:pPr marL="857250" lvl="1" indent="-457200">
              <a:buFont typeface="Wingdings" pitchFamily="2" charset="2"/>
              <a:buChar char="§"/>
            </a:pPr>
            <a:r>
              <a:rPr lang="en-US" altLang="en-US" sz="2200"/>
              <a:t>Engineers shall name the person or persons who may be individually responsible for designs, inventions, writings, or other accomplishments.</a:t>
            </a:r>
          </a:p>
          <a:p>
            <a:pPr marL="857250" lvl="1" indent="-457200">
              <a:buFont typeface="Wingdings" pitchFamily="2" charset="2"/>
              <a:buChar char="§"/>
            </a:pPr>
            <a:r>
              <a:rPr lang="en-US" altLang="en-US" sz="2200"/>
              <a:t>Engineers using designs </a:t>
            </a:r>
            <a:r>
              <a:rPr lang="en-US" altLang="en-US" sz="2200" u="sng"/>
              <a:t>supplied by a client</a:t>
            </a:r>
            <a:r>
              <a:rPr lang="en-US" altLang="en-US" sz="2200"/>
              <a:t> recognize that the designs remain the property of the client and may not be duplicated by engineer for others without express permission.</a:t>
            </a:r>
          </a:p>
          <a:p>
            <a:pPr marL="857250" lvl="1" indent="-457200">
              <a:buFont typeface="Wingdings" pitchFamily="2" charset="2"/>
              <a:buChar char="§"/>
            </a:pPr>
            <a:r>
              <a:rPr lang="en-US" altLang="en-US" sz="2200"/>
              <a:t>Engineers, before undertaking work…that may justify copyrights or patents, should enter into a positive agreement concerning ownership.</a:t>
            </a:r>
          </a:p>
          <a:p>
            <a:pPr marL="457200" indent="-457200">
              <a:buNone/>
            </a:pPr>
            <a:endParaRPr lang="en-US" alt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p:cNvSpPr>
            <a:spLocks noGrp="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t>Professional Obligations</a:t>
            </a:r>
          </a:p>
        </p:txBody>
      </p:sp>
      <p:sp>
        <p:nvSpPr>
          <p:cNvPr id="316419" name="Content Placeholder 2"/>
          <p:cNvSpPr>
            <a:spLocks noGrp="1"/>
          </p:cNvSpPr>
          <p:nvPr>
            <p:ph idx="4294967295"/>
          </p:nvPr>
        </p:nvSpPr>
        <p:spPr>
          <a:xfrm>
            <a:off x="1524000" y="1600201"/>
            <a:ext cx="8229600" cy="4525963"/>
          </a:xfrm>
        </p:spPr>
        <p:txBody>
          <a:bodyPr/>
          <a:lstStyle/>
          <a:p>
            <a:pPr marL="457200" indent="-457200">
              <a:buNone/>
            </a:pPr>
            <a:r>
              <a:rPr lang="en-US" altLang="en-US"/>
              <a:t>III. Engineers shall give…propriety interests of others. (continued from previous page)</a:t>
            </a:r>
          </a:p>
          <a:p>
            <a:pPr marL="857250" lvl="1" indent="-457200">
              <a:buFont typeface="Wingdings" pitchFamily="2" charset="2"/>
              <a:buChar char="§"/>
            </a:pPr>
            <a:r>
              <a:rPr lang="en-US" altLang="en-US" sz="2200"/>
              <a:t>Engineer’s designs, data records, and notes referring exclusively to an employer’s work are the employer’s property.  The employer should indemnify the engineer for use of the information for any purpose other than the original purpose.</a:t>
            </a:r>
          </a:p>
          <a:p>
            <a:pPr marL="857250" lvl="1" indent="-457200">
              <a:buFont typeface="Wingdings" pitchFamily="2" charset="2"/>
              <a:buChar char="§"/>
            </a:pPr>
            <a:r>
              <a:rPr lang="en-US" altLang="en-US" sz="2200"/>
              <a:t>Engineers shall continue their professional development throughout their careers and should keep current in their specialty fields by engaging in professional practice, participating in continuing education courses, reading in the technical literature and attending professional meetings and seminars.</a:t>
            </a:r>
          </a:p>
          <a:p>
            <a:pPr marL="457200" indent="-457200">
              <a:buNone/>
            </a:pPr>
            <a:endParaRPr lang="en-US" altLang="en-US">
              <a:solidFill>
                <a:srgbClr val="0070C0"/>
              </a:solidFill>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524000" y="1"/>
            <a:ext cx="8229600" cy="1412875"/>
          </a:xfrm>
        </p:spPr>
        <p:txBody>
          <a:bodyPr vert="horz" lIns="0" tIns="45720" rIns="0" bIns="0" rtlCol="0" anchor="b">
            <a:normAutofit/>
          </a:bodyPr>
          <a:lstStyle/>
          <a:p>
            <a:pPr eaLnBrk="1" hangingPunct="1"/>
            <a:r>
              <a:rPr lang="en-US" altLang="en-US"/>
              <a:t>IEEE Code of Ethics</a:t>
            </a:r>
            <a:r>
              <a:rPr lang="tr-TR" altLang="en-US" sz="900"/>
              <a:t> </a:t>
            </a:r>
            <a:endParaRPr lang="en-US" altLang="en-US"/>
          </a:p>
        </p:txBody>
      </p:sp>
      <p:sp>
        <p:nvSpPr>
          <p:cNvPr id="317443" name="Rectangle 3"/>
          <p:cNvSpPr>
            <a:spLocks noGrp="1" noChangeArrowheads="1"/>
          </p:cNvSpPr>
          <p:nvPr>
            <p:ph idx="4294967295"/>
          </p:nvPr>
        </p:nvSpPr>
        <p:spPr>
          <a:xfrm>
            <a:off x="2160588" y="1700214"/>
            <a:ext cx="8507412" cy="4371975"/>
          </a:xfrm>
        </p:spPr>
        <p:txBody>
          <a:bodyPr>
            <a:normAutofit fontScale="92500" lnSpcReduction="10000"/>
          </a:bodyPr>
          <a:lstStyle/>
          <a:p>
            <a:pPr marL="273050" indent="-273050">
              <a:lnSpc>
                <a:spcPct val="80000"/>
              </a:lnSpc>
              <a:buNone/>
            </a:pPr>
            <a:r>
              <a:rPr lang="tr-TR" altLang="en-US" sz="1900"/>
              <a:t>We, the members of the IEEE, in recognition of the importance of our technologies in affecting the quality of life throughout the world, and in accepting a personal obligation to our profession, its members and the communities we serve, do hereby commit ourselves to the highest ethical and professional conduct and agree:</a:t>
            </a:r>
            <a:br>
              <a:rPr lang="tr-TR" altLang="en-US" sz="1900"/>
            </a:br>
            <a:endParaRPr lang="tr-TR" altLang="en-US" sz="1900"/>
          </a:p>
          <a:p>
            <a:pPr marL="273050" indent="-273050">
              <a:lnSpc>
                <a:spcPct val="80000"/>
              </a:lnSpc>
              <a:buNone/>
            </a:pPr>
            <a:r>
              <a:rPr lang="tr-TR" altLang="en-US" sz="1900"/>
              <a:t>1. to accept responsibility in making decisions consistent with the safety, health and welfare of the public, and to disclose promptly factors that might endanger the public or the environment;</a:t>
            </a:r>
            <a:br>
              <a:rPr lang="tr-TR" altLang="en-US" sz="1900"/>
            </a:br>
            <a:endParaRPr lang="tr-TR" altLang="en-US" sz="1900"/>
          </a:p>
          <a:p>
            <a:pPr marL="273050" indent="-273050">
              <a:lnSpc>
                <a:spcPct val="80000"/>
              </a:lnSpc>
              <a:buNone/>
            </a:pPr>
            <a:r>
              <a:rPr lang="tr-TR" altLang="en-US" sz="1900"/>
              <a:t>2. to avoid real or perceived conflicts of interest whenever possible, and to disclose them to affected parties when they do exist;</a:t>
            </a:r>
            <a:br>
              <a:rPr lang="tr-TR" altLang="en-US" sz="1900"/>
            </a:br>
            <a:endParaRPr lang="tr-TR" altLang="en-US" sz="1900"/>
          </a:p>
          <a:p>
            <a:pPr marL="273050" indent="-273050">
              <a:lnSpc>
                <a:spcPct val="80000"/>
              </a:lnSpc>
              <a:buNone/>
            </a:pPr>
            <a:r>
              <a:rPr lang="tr-TR" altLang="en-US" sz="1900"/>
              <a:t>3. to be honest and realistic in stating claims or estimates based on available data;</a:t>
            </a:r>
            <a:br>
              <a:rPr lang="tr-TR" altLang="en-US" sz="1900"/>
            </a:br>
            <a:endParaRPr lang="tr-TR" altLang="en-US" sz="1900"/>
          </a:p>
          <a:p>
            <a:pPr marL="273050" indent="-273050">
              <a:lnSpc>
                <a:spcPct val="80000"/>
              </a:lnSpc>
              <a:buNone/>
            </a:pPr>
            <a:r>
              <a:rPr lang="tr-TR" altLang="en-US" sz="1900"/>
              <a:t>4. to reject bribery in all its forms;</a:t>
            </a:r>
            <a:br>
              <a:rPr lang="tr-TR" altLang="en-US" sz="1900"/>
            </a:br>
            <a:endParaRPr lang="tr-TR" altLang="en-US" sz="1900"/>
          </a:p>
          <a:p>
            <a:pPr marL="273050" indent="-273050">
              <a:lnSpc>
                <a:spcPct val="80000"/>
              </a:lnSpc>
              <a:buNone/>
            </a:pPr>
            <a:r>
              <a:rPr lang="tr-TR" altLang="en-US" sz="1900"/>
              <a:t>5. to improve the understanding of technology, its appropriate application, and potential consequences;</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1524000" y="274638"/>
            <a:ext cx="8229600" cy="1143000"/>
          </a:xfrm>
        </p:spPr>
        <p:txBody>
          <a:bodyPr vert="horz" lIns="0" tIns="45720" rIns="0" bIns="0" rtlCol="0" anchor="b">
            <a:normAutofit/>
          </a:bodyPr>
          <a:lstStyle/>
          <a:p>
            <a:pPr eaLnBrk="1" hangingPunct="1"/>
            <a:r>
              <a:rPr lang="en-US" altLang="en-US"/>
              <a:t>IEEE Code of Ethics</a:t>
            </a:r>
            <a:r>
              <a:rPr lang="tr-TR" altLang="en-US" sz="900"/>
              <a:t> (continued)</a:t>
            </a:r>
            <a:endParaRPr lang="tr-TR" altLang="en-US"/>
          </a:p>
        </p:txBody>
      </p:sp>
      <p:sp>
        <p:nvSpPr>
          <p:cNvPr id="318467" name="Rectangle 3"/>
          <p:cNvSpPr>
            <a:spLocks noGrp="1" noChangeArrowheads="1"/>
          </p:cNvSpPr>
          <p:nvPr>
            <p:ph idx="4294967295"/>
          </p:nvPr>
        </p:nvSpPr>
        <p:spPr>
          <a:xfrm>
            <a:off x="1524001" y="1844675"/>
            <a:ext cx="7999413" cy="4179888"/>
          </a:xfrm>
        </p:spPr>
        <p:txBody>
          <a:bodyPr/>
          <a:lstStyle/>
          <a:p>
            <a:pPr marL="273050" indent="-273050">
              <a:lnSpc>
                <a:spcPct val="80000"/>
              </a:lnSpc>
              <a:buNone/>
            </a:pPr>
            <a:r>
              <a:rPr lang="tr-TR" altLang="en-US" sz="1900"/>
              <a:t>6. to maintain and improve our </a:t>
            </a:r>
            <a:r>
              <a:rPr lang="tr-TR" altLang="en-US" sz="1900">
                <a:solidFill>
                  <a:srgbClr val="CE560C"/>
                </a:solidFill>
              </a:rPr>
              <a:t>technical competence</a:t>
            </a:r>
            <a:r>
              <a:rPr lang="tr-TR" altLang="en-US" sz="1900"/>
              <a:t> and to undertake technological tasks for others only if qualified by training or experience, or after full disclosure of pertinent limitations;</a:t>
            </a:r>
            <a:br>
              <a:rPr lang="tr-TR" altLang="en-US" sz="1900"/>
            </a:br>
            <a:endParaRPr lang="tr-TR" altLang="en-US" sz="1900"/>
          </a:p>
          <a:p>
            <a:pPr marL="273050" indent="-273050">
              <a:lnSpc>
                <a:spcPct val="80000"/>
              </a:lnSpc>
              <a:buNone/>
            </a:pPr>
            <a:r>
              <a:rPr lang="tr-TR" altLang="en-US" sz="1900"/>
              <a:t>7. to seek, accept, and offer </a:t>
            </a:r>
            <a:r>
              <a:rPr lang="tr-TR" altLang="en-US" sz="1900">
                <a:solidFill>
                  <a:srgbClr val="CE560C"/>
                </a:solidFill>
              </a:rPr>
              <a:t>honest criticism</a:t>
            </a:r>
            <a:r>
              <a:rPr lang="tr-TR" altLang="en-US" sz="1900"/>
              <a:t> of technical work, to acknowledge and correct </a:t>
            </a:r>
            <a:r>
              <a:rPr lang="tr-TR" altLang="en-US" sz="1900">
                <a:solidFill>
                  <a:srgbClr val="CE560C"/>
                </a:solidFill>
              </a:rPr>
              <a:t>errors</a:t>
            </a:r>
            <a:r>
              <a:rPr lang="tr-TR" altLang="en-US" sz="1900"/>
              <a:t>, and to credit properly the </a:t>
            </a:r>
            <a:r>
              <a:rPr lang="tr-TR" altLang="en-US" sz="1900">
                <a:solidFill>
                  <a:srgbClr val="CE560C"/>
                </a:solidFill>
              </a:rPr>
              <a:t>contributions</a:t>
            </a:r>
            <a:r>
              <a:rPr lang="tr-TR" altLang="en-US" sz="1900"/>
              <a:t> of others;</a:t>
            </a:r>
            <a:br>
              <a:rPr lang="tr-TR" altLang="en-US" sz="1900"/>
            </a:br>
            <a:endParaRPr lang="tr-TR" altLang="en-US" sz="1900"/>
          </a:p>
          <a:p>
            <a:pPr marL="273050" indent="-273050">
              <a:lnSpc>
                <a:spcPct val="80000"/>
              </a:lnSpc>
              <a:buNone/>
            </a:pPr>
            <a:r>
              <a:rPr lang="tr-TR" altLang="en-US" sz="1900"/>
              <a:t>8. to </a:t>
            </a:r>
            <a:r>
              <a:rPr lang="tr-TR" altLang="en-US" sz="1900">
                <a:solidFill>
                  <a:srgbClr val="CE560C"/>
                </a:solidFill>
              </a:rPr>
              <a:t>treat fairly</a:t>
            </a:r>
            <a:r>
              <a:rPr lang="tr-TR" altLang="en-US" sz="1900"/>
              <a:t> all persons regardless of such factors as race, religion, gender, disability, age, or national origin;</a:t>
            </a:r>
            <a:br>
              <a:rPr lang="tr-TR" altLang="en-US" sz="1900"/>
            </a:br>
            <a:endParaRPr lang="tr-TR" altLang="en-US" sz="1900"/>
          </a:p>
          <a:p>
            <a:pPr marL="273050" indent="-273050">
              <a:lnSpc>
                <a:spcPct val="80000"/>
              </a:lnSpc>
              <a:buNone/>
            </a:pPr>
            <a:r>
              <a:rPr lang="tr-TR" altLang="en-US" sz="1900"/>
              <a:t>9. to </a:t>
            </a:r>
            <a:r>
              <a:rPr lang="tr-TR" altLang="en-US" sz="1900">
                <a:solidFill>
                  <a:srgbClr val="CE560C"/>
                </a:solidFill>
              </a:rPr>
              <a:t>avoid injuring</a:t>
            </a:r>
            <a:r>
              <a:rPr lang="tr-TR" altLang="en-US" sz="1900"/>
              <a:t> others, their property, reputation, or employment by false or malicious action;</a:t>
            </a:r>
            <a:br>
              <a:rPr lang="tr-TR" altLang="en-US" sz="1900"/>
            </a:br>
            <a:endParaRPr lang="tr-TR" altLang="en-US" sz="1900"/>
          </a:p>
          <a:p>
            <a:pPr marL="273050" indent="-273050">
              <a:lnSpc>
                <a:spcPct val="80000"/>
              </a:lnSpc>
              <a:buNone/>
            </a:pPr>
            <a:r>
              <a:rPr lang="tr-TR" altLang="en-US" sz="1900"/>
              <a:t>10. to </a:t>
            </a:r>
            <a:r>
              <a:rPr lang="tr-TR" altLang="en-US" sz="1900">
                <a:solidFill>
                  <a:srgbClr val="CE560C"/>
                </a:solidFill>
              </a:rPr>
              <a:t>assist colleagues</a:t>
            </a:r>
            <a:r>
              <a:rPr lang="tr-TR" altLang="en-US" sz="1900"/>
              <a:t> and co-workers in their professional development and to support them in following this code of ethics.</a:t>
            </a:r>
          </a:p>
          <a:p>
            <a:pPr marL="273050" indent="-273050">
              <a:lnSpc>
                <a:spcPct val="80000"/>
              </a:lnSpc>
              <a:buNone/>
            </a:pPr>
            <a:endParaRPr lang="tr-TR" altLang="en-US" sz="1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DE15A-49DF-4F80-82BB-579DFBE8764F}"/>
              </a:ext>
            </a:extLst>
          </p:cNvPr>
          <p:cNvSpPr>
            <a:spLocks noGrp="1"/>
          </p:cNvSpPr>
          <p:nvPr>
            <p:ph idx="1"/>
          </p:nvPr>
        </p:nvSpPr>
        <p:spPr/>
        <p:txBody>
          <a:bodyPr/>
          <a:lstStyle/>
          <a:p>
            <a:pPr algn="just"/>
            <a:r>
              <a:rPr lang="en-GB" b="0" i="0" dirty="0">
                <a:solidFill>
                  <a:srgbClr val="000000"/>
                </a:solidFill>
                <a:effectLst/>
                <a:latin typeface="Arial" panose="020B0604020202020204" pitchFamily="34" charset="0"/>
              </a:rPr>
              <a:t>Moral Autonomy is the philosophy which is self-governing or self-determining, i.e., </a:t>
            </a:r>
            <a:r>
              <a:rPr lang="en-GB" b="1" i="0" dirty="0">
                <a:solidFill>
                  <a:srgbClr val="000000"/>
                </a:solidFill>
                <a:effectLst/>
                <a:latin typeface="Arial" panose="020B0604020202020204" pitchFamily="34" charset="0"/>
              </a:rPr>
              <a:t>acting independently</a:t>
            </a:r>
            <a:r>
              <a:rPr lang="en-GB" b="0" i="0" dirty="0">
                <a:solidFill>
                  <a:srgbClr val="000000"/>
                </a:solidFill>
                <a:effectLst/>
                <a:latin typeface="Arial" panose="020B0604020202020204" pitchFamily="34" charset="0"/>
              </a:rPr>
              <a:t> without the influence or distortion of others. The moral autonomy relates to the individual ideas whether right or wrong conduct which is independent of ethical issues. The concept of moral autonomy helps in improving self-determination.</a:t>
            </a:r>
          </a:p>
          <a:p>
            <a:pPr algn="just"/>
            <a:r>
              <a:rPr lang="en-GB" b="1" i="0" dirty="0">
                <a:solidFill>
                  <a:srgbClr val="000000"/>
                </a:solidFill>
                <a:effectLst/>
                <a:latin typeface="Arial" panose="020B0604020202020204" pitchFamily="34" charset="0"/>
              </a:rPr>
              <a:t>Moral Autonomy</a:t>
            </a:r>
            <a:r>
              <a:rPr lang="en-GB" b="0" i="0" dirty="0">
                <a:solidFill>
                  <a:srgbClr val="000000"/>
                </a:solidFill>
                <a:effectLst/>
                <a:latin typeface="Arial" panose="020B0604020202020204" pitchFamily="34" charset="0"/>
              </a:rPr>
              <a:t> is concerned with independent attitude of a person related to moral/ethical issues. This concept is found in moral, ethical and even in political philosophy.</a:t>
            </a:r>
          </a:p>
          <a:p>
            <a:endParaRPr lang="en-IN" dirty="0"/>
          </a:p>
        </p:txBody>
      </p:sp>
    </p:spTree>
    <p:extLst>
      <p:ext uri="{BB962C8B-B14F-4D97-AF65-F5344CB8AC3E}">
        <p14:creationId xmlns:p14="http://schemas.microsoft.com/office/powerpoint/2010/main" val="2884891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96E9CB-B517-4800-A7A2-2BC259D57D30}"/>
              </a:ext>
            </a:extLst>
          </p:cNvPr>
          <p:cNvPicPr>
            <a:picLocks noGrp="1" noChangeAspect="1"/>
          </p:cNvPicPr>
          <p:nvPr>
            <p:ph idx="1"/>
          </p:nvPr>
        </p:nvPicPr>
        <p:blipFill>
          <a:blip r:embed="rId2"/>
          <a:stretch>
            <a:fillRect/>
          </a:stretch>
        </p:blipFill>
        <p:spPr>
          <a:xfrm>
            <a:off x="-104775" y="716751"/>
            <a:ext cx="12229195" cy="2712250"/>
          </a:xfrm>
        </p:spPr>
      </p:pic>
      <p:pic>
        <p:nvPicPr>
          <p:cNvPr id="7" name="Picture 6">
            <a:extLst>
              <a:ext uri="{FF2B5EF4-FFF2-40B4-BE49-F238E27FC236}">
                <a16:creationId xmlns:a16="http://schemas.microsoft.com/office/drawing/2014/main" id="{BB830395-3F0A-4D65-9D30-104CF446F3CC}"/>
              </a:ext>
            </a:extLst>
          </p:cNvPr>
          <p:cNvPicPr>
            <a:picLocks noChangeAspect="1"/>
          </p:cNvPicPr>
          <p:nvPr/>
        </p:nvPicPr>
        <p:blipFill>
          <a:blip r:embed="rId3"/>
          <a:stretch>
            <a:fillRect/>
          </a:stretch>
        </p:blipFill>
        <p:spPr>
          <a:xfrm>
            <a:off x="-76836" y="4362450"/>
            <a:ext cx="11964036" cy="2214382"/>
          </a:xfrm>
          <a:prstGeom prst="rect">
            <a:avLst/>
          </a:prstGeom>
        </p:spPr>
      </p:pic>
    </p:spTree>
    <p:extLst>
      <p:ext uri="{BB962C8B-B14F-4D97-AF65-F5344CB8AC3E}">
        <p14:creationId xmlns:p14="http://schemas.microsoft.com/office/powerpoint/2010/main" val="1764315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C14A-A5C0-4673-AF28-7EE75FFF00E3}"/>
              </a:ext>
            </a:extLst>
          </p:cNvPr>
          <p:cNvSpPr>
            <a:spLocks noGrp="1"/>
          </p:cNvSpPr>
          <p:nvPr>
            <p:ph type="title"/>
          </p:nvPr>
        </p:nvSpPr>
        <p:spPr>
          <a:xfrm>
            <a:off x="838200" y="365125"/>
            <a:ext cx="10515600" cy="144829"/>
          </a:xfrm>
        </p:spPr>
        <p:txBody>
          <a:bodyPr>
            <a:normAutofit fontScale="90000"/>
          </a:bodyPr>
          <a:lstStyle/>
          <a:p>
            <a:pPr algn="ctr"/>
            <a:r>
              <a:rPr lang="en-IN" sz="2400" b="1" i="0" u="none" strike="noStrike" baseline="0" dirty="0">
                <a:latin typeface="Arial" panose="020B0604020202020204" pitchFamily="34" charset="0"/>
              </a:rPr>
              <a:t>MORAL DEVELOPMENT (THEORIES)</a:t>
            </a:r>
            <a:endParaRPr lang="en-IN" sz="2400" dirty="0"/>
          </a:p>
        </p:txBody>
      </p:sp>
      <p:pic>
        <p:nvPicPr>
          <p:cNvPr id="5" name="Content Placeholder 4">
            <a:extLst>
              <a:ext uri="{FF2B5EF4-FFF2-40B4-BE49-F238E27FC236}">
                <a16:creationId xmlns:a16="http://schemas.microsoft.com/office/drawing/2014/main" id="{BD0044DB-9EA8-486F-9991-2C021331AB59}"/>
              </a:ext>
            </a:extLst>
          </p:cNvPr>
          <p:cNvPicPr>
            <a:picLocks noGrp="1" noChangeAspect="1"/>
          </p:cNvPicPr>
          <p:nvPr>
            <p:ph idx="1"/>
          </p:nvPr>
        </p:nvPicPr>
        <p:blipFill rotWithShape="1">
          <a:blip r:embed="rId2"/>
          <a:srcRect b="64416"/>
          <a:stretch/>
        </p:blipFill>
        <p:spPr>
          <a:xfrm>
            <a:off x="421925" y="3139550"/>
            <a:ext cx="11686833" cy="1486238"/>
          </a:xfrm>
        </p:spPr>
      </p:pic>
      <p:sp>
        <p:nvSpPr>
          <p:cNvPr id="6" name="TextBox 5">
            <a:extLst>
              <a:ext uri="{FF2B5EF4-FFF2-40B4-BE49-F238E27FC236}">
                <a16:creationId xmlns:a16="http://schemas.microsoft.com/office/drawing/2014/main" id="{055F5526-1814-4FC1-A03F-E31B0E9314D0}"/>
              </a:ext>
            </a:extLst>
          </p:cNvPr>
          <p:cNvSpPr txBox="1"/>
          <p:nvPr/>
        </p:nvSpPr>
        <p:spPr>
          <a:xfrm>
            <a:off x="547432" y="1210688"/>
            <a:ext cx="10715410" cy="1569660"/>
          </a:xfrm>
          <a:prstGeom prst="rect">
            <a:avLst/>
          </a:prstGeom>
          <a:noFill/>
        </p:spPr>
        <p:txBody>
          <a:bodyPr wrap="square">
            <a:spAutoFit/>
          </a:bodyPr>
          <a:lstStyle/>
          <a:p>
            <a:pPr algn="just"/>
            <a:r>
              <a:rPr lang="en-GB" sz="2400" b="0" i="0" dirty="0">
                <a:solidFill>
                  <a:srgbClr val="212121"/>
                </a:solidFill>
                <a:effectLst/>
                <a:latin typeface="Merriweather"/>
              </a:rPr>
              <a:t>Kohlberg's theory of moral development is a theory that focuses on how children develop morality and moral reasoning. Kohlberg's theory suggests that moral development occurs in a series of six stages. The theory also suggests that moral logic is primarily focused on seeking and maintaining justice.</a:t>
            </a:r>
            <a:endParaRPr lang="en-IN" sz="2400" dirty="0"/>
          </a:p>
        </p:txBody>
      </p:sp>
    </p:spTree>
    <p:extLst>
      <p:ext uri="{BB962C8B-B14F-4D97-AF65-F5344CB8AC3E}">
        <p14:creationId xmlns:p14="http://schemas.microsoft.com/office/powerpoint/2010/main" val="3041442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EC07B-6C6D-446E-B206-89B135689FAA}"/>
              </a:ext>
            </a:extLst>
          </p:cNvPr>
          <p:cNvSpPr>
            <a:spLocks noGrp="1"/>
          </p:cNvSpPr>
          <p:nvPr>
            <p:ph idx="1"/>
          </p:nvPr>
        </p:nvSpPr>
        <p:spPr>
          <a:xfrm>
            <a:off x="551329" y="660212"/>
            <a:ext cx="11506199" cy="5821269"/>
          </a:xfrm>
        </p:spPr>
        <p:txBody>
          <a:bodyPr>
            <a:normAutofit fontScale="92500" lnSpcReduction="10000"/>
          </a:bodyPr>
          <a:lstStyle/>
          <a:p>
            <a:r>
              <a:rPr lang="en-GB" dirty="0"/>
              <a:t>Lawrence Kohlberg was, for many years, a professor at Harvard University. He became famous for his work there beginning in the early 1970s. He started as a developmental psychologist and then moved to the field of moral education. He was particularly well-known for his theory of moral development which he popularized through research studies conducted at Harvard's </a:t>
            </a:r>
            <a:r>
              <a:rPr lang="en-GB" dirty="0" err="1"/>
              <a:t>Center</a:t>
            </a:r>
            <a:r>
              <a:rPr lang="en-GB" dirty="0"/>
              <a:t> for Moral Education.</a:t>
            </a:r>
          </a:p>
          <a:p>
            <a:endParaRPr lang="en-GB" dirty="0"/>
          </a:p>
          <a:p>
            <a:r>
              <a:rPr lang="en-GB" dirty="0"/>
              <a:t>His theory of moral development was dependent on the thinking of the Swiss psychologist Jean Piaget and the American philosopher John Dewey. He was also inspired by James Mark Baldwin. These men had emphasized that human beings develop philosophically and psychologically in a progressive fashion.</a:t>
            </a:r>
          </a:p>
          <a:p>
            <a:endParaRPr lang="en-GB" dirty="0"/>
          </a:p>
          <a:p>
            <a:r>
              <a:rPr lang="en-GB" dirty="0"/>
              <a:t>Kohlberg believed...and was able to demonstrate through studies...that people progressed in their moral reasoning (i.e., in their bases for ethical </a:t>
            </a:r>
            <a:r>
              <a:rPr lang="en-GB" dirty="0" err="1"/>
              <a:t>behavior</a:t>
            </a:r>
            <a:r>
              <a:rPr lang="en-GB" dirty="0"/>
              <a:t>) through a series of stages. He believed that there were six identifiable stages which could be more generally classified into three levels.</a:t>
            </a:r>
            <a:endParaRPr lang="en-IN" dirty="0"/>
          </a:p>
        </p:txBody>
      </p:sp>
    </p:spTree>
    <p:extLst>
      <p:ext uri="{BB962C8B-B14F-4D97-AF65-F5344CB8AC3E}">
        <p14:creationId xmlns:p14="http://schemas.microsoft.com/office/powerpoint/2010/main" val="3964385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8B5905-C944-448E-8DD7-34A03652F43F}"/>
              </a:ext>
            </a:extLst>
          </p:cNvPr>
          <p:cNvPicPr>
            <a:picLocks noGrp="1" noChangeAspect="1"/>
          </p:cNvPicPr>
          <p:nvPr>
            <p:ph idx="1"/>
          </p:nvPr>
        </p:nvPicPr>
        <p:blipFill>
          <a:blip r:embed="rId2"/>
          <a:stretch>
            <a:fillRect/>
          </a:stretch>
        </p:blipFill>
        <p:spPr>
          <a:xfrm>
            <a:off x="1658472" y="669669"/>
            <a:ext cx="7335392" cy="5507294"/>
          </a:xfrm>
          <a:prstGeom prst="rect">
            <a:avLst/>
          </a:prstGeom>
        </p:spPr>
      </p:pic>
    </p:spTree>
    <p:extLst>
      <p:ext uri="{BB962C8B-B14F-4D97-AF65-F5344CB8AC3E}">
        <p14:creationId xmlns:p14="http://schemas.microsoft.com/office/powerpoint/2010/main" val="373313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5E348F-7428-4561-B210-65EC19A474F7}"/>
              </a:ext>
            </a:extLst>
          </p:cNvPr>
          <p:cNvPicPr>
            <a:picLocks noGrp="1" noChangeAspect="1"/>
          </p:cNvPicPr>
          <p:nvPr>
            <p:ph idx="1"/>
          </p:nvPr>
        </p:nvPicPr>
        <p:blipFill>
          <a:blip r:embed="rId2"/>
          <a:stretch>
            <a:fillRect/>
          </a:stretch>
        </p:blipFill>
        <p:spPr>
          <a:xfrm>
            <a:off x="1730189" y="423490"/>
            <a:ext cx="7324165" cy="5498865"/>
          </a:xfrm>
          <a:prstGeom prst="rect">
            <a:avLst/>
          </a:prstGeom>
        </p:spPr>
      </p:pic>
    </p:spTree>
    <p:extLst>
      <p:ext uri="{BB962C8B-B14F-4D97-AF65-F5344CB8AC3E}">
        <p14:creationId xmlns:p14="http://schemas.microsoft.com/office/powerpoint/2010/main" val="3004250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70943-D878-4045-A246-72AAF9BD5ED3}"/>
              </a:ext>
            </a:extLst>
          </p:cNvPr>
          <p:cNvSpPr>
            <a:spLocks noGrp="1"/>
          </p:cNvSpPr>
          <p:nvPr>
            <p:ph idx="1"/>
          </p:nvPr>
        </p:nvSpPr>
        <p:spPr>
          <a:xfrm>
            <a:off x="354106" y="821578"/>
            <a:ext cx="11093824" cy="5426822"/>
          </a:xfrm>
        </p:spPr>
        <p:txBody>
          <a:bodyPr>
            <a:normAutofit/>
          </a:bodyPr>
          <a:lstStyle/>
          <a:p>
            <a:r>
              <a:rPr lang="en-GB" dirty="0"/>
              <a:t>The first level of moral thinking is that generally found at the elementary school level. In the </a:t>
            </a:r>
            <a:r>
              <a:rPr lang="en-GB" dirty="0">
                <a:solidFill>
                  <a:srgbClr val="FF0000"/>
                </a:solidFill>
              </a:rPr>
              <a:t>first stage </a:t>
            </a:r>
            <a:r>
              <a:rPr lang="en-GB" dirty="0"/>
              <a:t>of this level, people behave according to socially acceptable norms because they are told to do so by some authority figure (e.g., parent or teacher). This obedience is compelled by the threat or application of punishment. The </a:t>
            </a:r>
            <a:r>
              <a:rPr lang="en-GB" dirty="0">
                <a:solidFill>
                  <a:srgbClr val="FF0000"/>
                </a:solidFill>
              </a:rPr>
              <a:t>second stage </a:t>
            </a:r>
            <a:r>
              <a:rPr lang="en-GB" dirty="0"/>
              <a:t>of this level is characterized by a view that right </a:t>
            </a:r>
            <a:r>
              <a:rPr lang="en-GB" dirty="0" err="1"/>
              <a:t>behavior</a:t>
            </a:r>
            <a:r>
              <a:rPr lang="en-GB" dirty="0"/>
              <a:t> means acting in one's own best interests.</a:t>
            </a:r>
          </a:p>
          <a:p>
            <a:endParaRPr lang="en-GB" dirty="0"/>
          </a:p>
          <a:p>
            <a:r>
              <a:rPr lang="en-GB" dirty="0"/>
              <a:t>The second level of moral thinking is that generally found in society, hence the name "conventional." The first stage of this level (</a:t>
            </a:r>
            <a:r>
              <a:rPr lang="en-GB" dirty="0">
                <a:solidFill>
                  <a:srgbClr val="FF0000"/>
                </a:solidFill>
              </a:rPr>
              <a:t>stage 3</a:t>
            </a:r>
            <a:r>
              <a:rPr lang="en-GB" dirty="0"/>
              <a:t>) is characterized by an attitude which seeks to do what will gain the approval of others. The second stage (</a:t>
            </a:r>
            <a:r>
              <a:rPr lang="en-GB" dirty="0">
                <a:solidFill>
                  <a:srgbClr val="FF0000"/>
                </a:solidFill>
              </a:rPr>
              <a:t>stage 4</a:t>
            </a:r>
            <a:r>
              <a:rPr lang="en-GB" dirty="0"/>
              <a:t>)is one oriented to abiding by the law and responding to the obligations of duty.</a:t>
            </a:r>
            <a:endParaRPr lang="en-IN" dirty="0"/>
          </a:p>
        </p:txBody>
      </p:sp>
    </p:spTree>
    <p:extLst>
      <p:ext uri="{BB962C8B-B14F-4D97-AF65-F5344CB8AC3E}">
        <p14:creationId xmlns:p14="http://schemas.microsoft.com/office/powerpoint/2010/main" val="34236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E0415-3528-43F2-8C24-C529C3337311}"/>
              </a:ext>
            </a:extLst>
          </p:cNvPr>
          <p:cNvSpPr>
            <a:spLocks noGrp="1"/>
          </p:cNvSpPr>
          <p:nvPr>
            <p:ph idx="1"/>
          </p:nvPr>
        </p:nvSpPr>
        <p:spPr>
          <a:xfrm>
            <a:off x="233083" y="758825"/>
            <a:ext cx="11725834" cy="2670175"/>
          </a:xfrm>
        </p:spPr>
        <p:txBody>
          <a:bodyPr>
            <a:normAutofit/>
          </a:bodyPr>
          <a:lstStyle/>
          <a:p>
            <a:pPr algn="just"/>
            <a:r>
              <a:rPr lang="en-GB" dirty="0"/>
              <a:t>The third level of moral thinking is one that Kohlberg felt is not reached by the majority of adults. Its first stage (</a:t>
            </a:r>
            <a:r>
              <a:rPr lang="en-GB" dirty="0">
                <a:solidFill>
                  <a:srgbClr val="FF0000"/>
                </a:solidFill>
              </a:rPr>
              <a:t>stage 5</a:t>
            </a:r>
            <a:r>
              <a:rPr lang="en-GB" dirty="0"/>
              <a:t>) is an understanding of social mutuality and a genuine interest in the welfare of others. The last stage (</a:t>
            </a:r>
            <a:r>
              <a:rPr lang="en-GB" dirty="0">
                <a:solidFill>
                  <a:srgbClr val="FF0000"/>
                </a:solidFill>
              </a:rPr>
              <a:t>stage 6</a:t>
            </a:r>
            <a:r>
              <a:rPr lang="en-GB" dirty="0"/>
              <a:t>) is based on respect for universal principle and the demands of individual conscience. </a:t>
            </a:r>
            <a:endParaRPr lang="en-IN" dirty="0"/>
          </a:p>
        </p:txBody>
      </p:sp>
      <p:sp>
        <p:nvSpPr>
          <p:cNvPr id="5" name="TextBox 4">
            <a:extLst>
              <a:ext uri="{FF2B5EF4-FFF2-40B4-BE49-F238E27FC236}">
                <a16:creationId xmlns:a16="http://schemas.microsoft.com/office/drawing/2014/main" id="{408E75C3-CE59-47EB-9EF3-779FBCAF78D0}"/>
              </a:ext>
            </a:extLst>
          </p:cNvPr>
          <p:cNvSpPr txBox="1"/>
          <p:nvPr/>
        </p:nvSpPr>
        <p:spPr>
          <a:xfrm>
            <a:off x="452717" y="3748171"/>
            <a:ext cx="11286565" cy="1815882"/>
          </a:xfrm>
          <a:prstGeom prst="rect">
            <a:avLst/>
          </a:prstGeom>
          <a:noFill/>
        </p:spPr>
        <p:txBody>
          <a:bodyPr wrap="square">
            <a:spAutoFit/>
          </a:bodyPr>
          <a:lstStyle/>
          <a:p>
            <a:pPr algn="just"/>
            <a:r>
              <a:rPr lang="en-GB" sz="2800" dirty="0"/>
              <a:t>Kohlberg believed that individuals could only progress through these stages one stage at a time. That is, they could not "jump" stages. They could not, for example, move from an orientation of selfishness to the law and order stage without passing through the good boy/girl stage</a:t>
            </a:r>
            <a:endParaRPr lang="en-IN" sz="2800" dirty="0"/>
          </a:p>
        </p:txBody>
      </p:sp>
    </p:spTree>
    <p:extLst>
      <p:ext uri="{BB962C8B-B14F-4D97-AF65-F5344CB8AC3E}">
        <p14:creationId xmlns:p14="http://schemas.microsoft.com/office/powerpoint/2010/main" val="217210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1D792-765A-4878-88C9-A2647E8A1677}"/>
              </a:ext>
            </a:extLst>
          </p:cNvPr>
          <p:cNvSpPr>
            <a:spLocks noGrp="1"/>
          </p:cNvSpPr>
          <p:nvPr>
            <p:ph idx="1"/>
          </p:nvPr>
        </p:nvSpPr>
        <p:spPr>
          <a:xfrm>
            <a:off x="776654" y="782516"/>
            <a:ext cx="10515600" cy="4351338"/>
          </a:xfrm>
        </p:spPr>
        <p:txBody>
          <a:bodyPr>
            <a:normAutofit lnSpcReduction="10000"/>
          </a:bodyPr>
          <a:lstStyle/>
          <a:p>
            <a:pPr marL="0" indent="0">
              <a:buNone/>
            </a:pPr>
            <a:r>
              <a:rPr lang="en-IN" sz="1800" b="1" i="0" u="none" strike="noStrike" baseline="0" dirty="0">
                <a:solidFill>
                  <a:srgbClr val="000000"/>
                </a:solidFill>
                <a:latin typeface="Arial" panose="020B0604020202020204" pitchFamily="34" charset="0"/>
              </a:rPr>
              <a:t>TEXT BOOKS: </a:t>
            </a:r>
            <a:endParaRPr lang="en-IN" sz="1800" b="0" i="0" u="none" strike="noStrike" baseline="0" dirty="0">
              <a:solidFill>
                <a:srgbClr val="000000"/>
              </a:solidFill>
              <a:latin typeface="Arial" panose="020B0604020202020204" pitchFamily="34" charset="0"/>
            </a:endParaRPr>
          </a:p>
          <a:p>
            <a:pPr marL="0" indent="0">
              <a:buNone/>
            </a:pPr>
            <a:r>
              <a:rPr lang="en-GB" sz="1800" b="0" i="0" u="none" strike="noStrike" baseline="0" dirty="0">
                <a:solidFill>
                  <a:srgbClr val="000000"/>
                </a:solidFill>
                <a:latin typeface="Bookman Old Style" panose="02050604050505020204" pitchFamily="18" charset="0"/>
              </a:rPr>
              <a:t>1. Govindarajan M, Natarajan S and </a:t>
            </a:r>
            <a:r>
              <a:rPr lang="en-GB" sz="1800" b="0" i="0" u="none" strike="noStrike" baseline="0" dirty="0" err="1">
                <a:solidFill>
                  <a:srgbClr val="000000"/>
                </a:solidFill>
                <a:latin typeface="Bookman Old Style" panose="02050604050505020204" pitchFamily="18" charset="0"/>
              </a:rPr>
              <a:t>Senthilkumar</a:t>
            </a:r>
            <a:r>
              <a:rPr lang="en-GB" sz="1800" b="0" i="0" u="none" strike="noStrike" baseline="0" dirty="0">
                <a:solidFill>
                  <a:srgbClr val="000000"/>
                </a:solidFill>
                <a:latin typeface="Bookman Old Style" panose="02050604050505020204" pitchFamily="18" charset="0"/>
              </a:rPr>
              <a:t> V S, “Professional Ethics and Human values”, PHI Learning, New Delhi, 2013. </a:t>
            </a:r>
          </a:p>
          <a:p>
            <a:pPr marL="0" indent="0">
              <a:buNone/>
            </a:pPr>
            <a:r>
              <a:rPr lang="en-GB" sz="1800" b="0" i="0" u="none" strike="noStrike" baseline="0" dirty="0">
                <a:solidFill>
                  <a:srgbClr val="000000"/>
                </a:solidFill>
                <a:latin typeface="Bookman Old Style" panose="02050604050505020204" pitchFamily="18" charset="0"/>
              </a:rPr>
              <a:t>2. Mike Martin and Roland </a:t>
            </a:r>
            <a:r>
              <a:rPr lang="en-GB" sz="1800" b="0" i="0" u="none" strike="noStrike" baseline="0" dirty="0" err="1">
                <a:solidFill>
                  <a:srgbClr val="000000"/>
                </a:solidFill>
                <a:latin typeface="Bookman Old Style" panose="02050604050505020204" pitchFamily="18" charset="0"/>
              </a:rPr>
              <a:t>Schinzinger</a:t>
            </a:r>
            <a:r>
              <a:rPr lang="en-GB" sz="1800" b="0" i="0" u="none" strike="noStrike" baseline="0" dirty="0">
                <a:solidFill>
                  <a:srgbClr val="000000"/>
                </a:solidFill>
                <a:latin typeface="Bookman Old Style" panose="02050604050505020204" pitchFamily="18" charset="0"/>
              </a:rPr>
              <a:t>, “Ethics in Engineering”, McGraw Hill, New York, 2005. </a:t>
            </a:r>
          </a:p>
          <a:p>
            <a:pPr marL="0" indent="0">
              <a:buNone/>
            </a:pPr>
            <a:r>
              <a:rPr lang="en-IN" sz="1800" b="1" i="0" u="none" strike="noStrike" baseline="0" dirty="0">
                <a:solidFill>
                  <a:srgbClr val="000000"/>
                </a:solidFill>
                <a:latin typeface="Arial" panose="020B0604020202020204" pitchFamily="34" charset="0"/>
              </a:rPr>
              <a:t>REFERENCES : </a:t>
            </a:r>
            <a:endParaRPr lang="en-IN" sz="1800" b="0" i="0" u="none" strike="noStrike" baseline="0" dirty="0">
              <a:solidFill>
                <a:srgbClr val="000000"/>
              </a:solidFill>
              <a:latin typeface="Arial" panose="020B0604020202020204" pitchFamily="34" charset="0"/>
            </a:endParaRPr>
          </a:p>
          <a:p>
            <a:pPr marL="0" indent="0">
              <a:buNone/>
            </a:pPr>
            <a:r>
              <a:rPr lang="en-GB" sz="1800" b="0" i="0" u="none" strike="noStrike" baseline="0" dirty="0">
                <a:solidFill>
                  <a:srgbClr val="000000"/>
                </a:solidFill>
                <a:latin typeface="Bookman Old Style" panose="02050604050505020204" pitchFamily="18" charset="0"/>
              </a:rPr>
              <a:t>1. Charles E Harris, Michael S Pritchard and Michael J </a:t>
            </a:r>
            <a:r>
              <a:rPr lang="en-GB" sz="1800" b="0" i="0" u="none" strike="noStrike" baseline="0" dirty="0" err="1">
                <a:solidFill>
                  <a:srgbClr val="000000"/>
                </a:solidFill>
                <a:latin typeface="Bookman Old Style" panose="02050604050505020204" pitchFamily="18" charset="0"/>
              </a:rPr>
              <a:t>Rabins</a:t>
            </a:r>
            <a:r>
              <a:rPr lang="en-GB" sz="1800" b="0" i="0" u="none" strike="noStrike" baseline="0" dirty="0">
                <a:solidFill>
                  <a:srgbClr val="000000"/>
                </a:solidFill>
                <a:latin typeface="Bookman Old Style" panose="02050604050505020204" pitchFamily="18" charset="0"/>
              </a:rPr>
              <a:t>, “Engineering Ethics – Concepts and Cases”, Thompson Learning, 2000. </a:t>
            </a:r>
          </a:p>
          <a:p>
            <a:pPr marL="0" indent="0">
              <a:buNone/>
            </a:pPr>
            <a:r>
              <a:rPr lang="en-GB" sz="1800" b="0" i="0" u="none" strike="noStrike" baseline="0" dirty="0">
                <a:solidFill>
                  <a:srgbClr val="000000"/>
                </a:solidFill>
                <a:latin typeface="Bookman Old Style" panose="02050604050505020204" pitchFamily="18" charset="0"/>
              </a:rPr>
              <a:t>2. Charles D </a:t>
            </a:r>
            <a:r>
              <a:rPr lang="en-GB" sz="1800" b="0" i="0" u="none" strike="noStrike" baseline="0" dirty="0" err="1">
                <a:solidFill>
                  <a:srgbClr val="000000"/>
                </a:solidFill>
                <a:latin typeface="Bookman Old Style" panose="02050604050505020204" pitchFamily="18" charset="0"/>
              </a:rPr>
              <a:t>Fleddermann</a:t>
            </a:r>
            <a:r>
              <a:rPr lang="en-GB" sz="1800" b="0" i="0" u="none" strike="noStrike" baseline="0" dirty="0">
                <a:solidFill>
                  <a:srgbClr val="000000"/>
                </a:solidFill>
                <a:latin typeface="Bookman Old Style" panose="02050604050505020204" pitchFamily="18" charset="0"/>
              </a:rPr>
              <a:t>, “Engineering Ethics”, Prentice Hall, New Mexico, 1999. John R Boatright, “Ethics and the Conduct of Business”, Pearson Education, 2003. </a:t>
            </a:r>
          </a:p>
          <a:p>
            <a:pPr marL="0" indent="0">
              <a:buNone/>
            </a:pPr>
            <a:r>
              <a:rPr lang="en-GB" sz="1800" b="0" i="0" u="none" strike="noStrike" baseline="0" dirty="0">
                <a:solidFill>
                  <a:srgbClr val="000000"/>
                </a:solidFill>
                <a:latin typeface="Bookman Old Style" panose="02050604050505020204" pitchFamily="18" charset="0"/>
              </a:rPr>
              <a:t>3. Edmund G </a:t>
            </a:r>
            <a:r>
              <a:rPr lang="en-GB" sz="1800" b="0" i="0" u="none" strike="noStrike" baseline="0" dirty="0" err="1">
                <a:solidFill>
                  <a:srgbClr val="000000"/>
                </a:solidFill>
                <a:latin typeface="Bookman Old Style" panose="02050604050505020204" pitchFamily="18" charset="0"/>
              </a:rPr>
              <a:t>Seebauer</a:t>
            </a:r>
            <a:r>
              <a:rPr lang="en-GB" sz="1800" b="0" i="0" u="none" strike="noStrike" baseline="0" dirty="0">
                <a:solidFill>
                  <a:srgbClr val="000000"/>
                </a:solidFill>
                <a:latin typeface="Bookman Old Style" panose="02050604050505020204" pitchFamily="18" charset="0"/>
              </a:rPr>
              <a:t> and Robert L Barry, “Fundamentals of Ethics for Scientists and Engineers”, Oxford University Press, 2001. </a:t>
            </a:r>
          </a:p>
          <a:p>
            <a:pPr marL="0" indent="0">
              <a:buNone/>
            </a:pPr>
            <a:r>
              <a:rPr lang="en-GB" sz="1800" b="0" i="0" u="none" strike="noStrike" baseline="0" dirty="0">
                <a:solidFill>
                  <a:srgbClr val="000000"/>
                </a:solidFill>
                <a:latin typeface="Bookman Old Style" panose="02050604050505020204" pitchFamily="18" charset="0"/>
              </a:rPr>
              <a:t>4. David </a:t>
            </a:r>
            <a:r>
              <a:rPr lang="en-GB" sz="1800" b="0" i="0" u="none" strike="noStrike" baseline="0" dirty="0" err="1">
                <a:solidFill>
                  <a:srgbClr val="000000"/>
                </a:solidFill>
                <a:latin typeface="Bookman Old Style" panose="02050604050505020204" pitchFamily="18" charset="0"/>
              </a:rPr>
              <a:t>Ermann</a:t>
            </a:r>
            <a:r>
              <a:rPr lang="en-GB" sz="1800" b="0" i="0" u="none" strike="noStrike" baseline="0" dirty="0">
                <a:solidFill>
                  <a:srgbClr val="000000"/>
                </a:solidFill>
                <a:latin typeface="Bookman Old Style" panose="02050604050505020204" pitchFamily="18" charset="0"/>
              </a:rPr>
              <a:t> and Michele S Shauf, “Computers, Ethics and Society”, Oxford University Press, 2003. </a:t>
            </a:r>
          </a:p>
          <a:p>
            <a:endParaRPr lang="en-IN" dirty="0"/>
          </a:p>
        </p:txBody>
      </p:sp>
      <p:sp>
        <p:nvSpPr>
          <p:cNvPr id="4" name="Title 1">
            <a:extLst>
              <a:ext uri="{FF2B5EF4-FFF2-40B4-BE49-F238E27FC236}">
                <a16:creationId xmlns:a16="http://schemas.microsoft.com/office/drawing/2014/main" id="{2AA0A90C-E768-4753-B0D9-B4DBB8005DBF}"/>
              </a:ext>
            </a:extLst>
          </p:cNvPr>
          <p:cNvSpPr>
            <a:spLocks noGrp="1"/>
          </p:cNvSpPr>
          <p:nvPr>
            <p:ph type="title"/>
          </p:nvPr>
        </p:nvSpPr>
        <p:spPr>
          <a:xfrm>
            <a:off x="838200" y="365126"/>
            <a:ext cx="10515600" cy="417390"/>
          </a:xfrm>
        </p:spPr>
        <p:txBody>
          <a:bodyPr>
            <a:normAutofit fontScale="90000"/>
          </a:bodyPr>
          <a:lstStyle/>
          <a:p>
            <a:pPr algn="ctr"/>
            <a:r>
              <a:rPr lang="en-IN" sz="2400" b="1" i="0" u="none" strike="noStrike" baseline="0" dirty="0">
                <a:solidFill>
                  <a:srgbClr val="3333FF"/>
                </a:solidFill>
                <a:latin typeface="+mn-lt"/>
              </a:rPr>
              <a:t>ETHS701 	ENGINEERING ETHICS</a:t>
            </a:r>
            <a:endParaRPr lang="en-IN" sz="2400" b="1" dirty="0">
              <a:solidFill>
                <a:srgbClr val="3333FF"/>
              </a:solidFill>
              <a:latin typeface="+mn-lt"/>
            </a:endParaRPr>
          </a:p>
        </p:txBody>
      </p:sp>
      <p:sp>
        <p:nvSpPr>
          <p:cNvPr id="6" name="TextBox 5">
            <a:extLst>
              <a:ext uri="{FF2B5EF4-FFF2-40B4-BE49-F238E27FC236}">
                <a16:creationId xmlns:a16="http://schemas.microsoft.com/office/drawing/2014/main" id="{FE4E3134-D05B-4B19-88F5-707FC7C56054}"/>
              </a:ext>
            </a:extLst>
          </p:cNvPr>
          <p:cNvSpPr txBox="1"/>
          <p:nvPr/>
        </p:nvSpPr>
        <p:spPr>
          <a:xfrm>
            <a:off x="715108" y="4826675"/>
            <a:ext cx="8006862" cy="2031325"/>
          </a:xfrm>
          <a:prstGeom prst="rect">
            <a:avLst/>
          </a:prstGeom>
          <a:noFill/>
        </p:spPr>
        <p:txBody>
          <a:bodyPr wrap="square">
            <a:spAutoFit/>
          </a:bodyPr>
          <a:lstStyle/>
          <a:p>
            <a:r>
              <a:rPr lang="en-IN" b="1" i="0" u="none" strike="noStrike" baseline="0" dirty="0">
                <a:solidFill>
                  <a:srgbClr val="000000"/>
                </a:solidFill>
                <a:latin typeface="Arial" panose="020B0604020202020204" pitchFamily="34" charset="0"/>
              </a:rPr>
              <a:t>Course Outcomes: </a:t>
            </a:r>
            <a:endParaRPr lang="en-IN" b="0" i="0" u="none" strike="noStrike" baseline="0" dirty="0">
              <a:solidFill>
                <a:srgbClr val="000000"/>
              </a:solidFill>
              <a:latin typeface="Arial" panose="020B0604020202020204" pitchFamily="34" charset="0"/>
            </a:endParaRPr>
          </a:p>
          <a:p>
            <a:r>
              <a:rPr lang="en-GB" b="0" i="0" u="none" strike="noStrike" baseline="0" dirty="0">
                <a:solidFill>
                  <a:srgbClr val="000000"/>
                </a:solidFill>
                <a:latin typeface="Bookman Old Style" panose="02050604050505020204" pitchFamily="18" charset="0"/>
              </a:rPr>
              <a:t>At the end of this course, the students will be able to </a:t>
            </a:r>
          </a:p>
          <a:p>
            <a:r>
              <a:rPr lang="en-GB" b="0" i="0" u="none" strike="noStrike" baseline="0" dirty="0">
                <a:solidFill>
                  <a:srgbClr val="000000"/>
                </a:solidFill>
                <a:latin typeface="Bookman Old Style" panose="02050604050505020204" pitchFamily="18" charset="0"/>
              </a:rPr>
              <a:t>1. Understand the basic concepts of engineering Ethics. </a:t>
            </a:r>
          </a:p>
          <a:p>
            <a:r>
              <a:rPr lang="en-GB" b="0" i="0" u="none" strike="noStrike" baseline="0" dirty="0">
                <a:solidFill>
                  <a:srgbClr val="000000"/>
                </a:solidFill>
                <a:latin typeface="Bookman Old Style" panose="02050604050505020204" pitchFamily="18" charset="0"/>
              </a:rPr>
              <a:t>2. </a:t>
            </a:r>
            <a:r>
              <a:rPr lang="en-GB" b="0" i="0" u="none" strike="noStrike" baseline="0" dirty="0" err="1">
                <a:solidFill>
                  <a:srgbClr val="000000"/>
                </a:solidFill>
                <a:latin typeface="Bookman Old Style" panose="02050604050505020204" pitchFamily="18" charset="0"/>
              </a:rPr>
              <a:t>Analyze</a:t>
            </a:r>
            <a:r>
              <a:rPr lang="en-GB" b="0" i="0" u="none" strike="noStrike" baseline="0" dirty="0">
                <a:solidFill>
                  <a:srgbClr val="000000"/>
                </a:solidFill>
                <a:latin typeface="Bookman Old Style" panose="02050604050505020204" pitchFamily="18" charset="0"/>
              </a:rPr>
              <a:t> the importance of codes in engineering practice. </a:t>
            </a:r>
          </a:p>
          <a:p>
            <a:r>
              <a:rPr lang="en-GB" b="0" i="0" u="none" strike="noStrike" baseline="0" dirty="0">
                <a:solidFill>
                  <a:srgbClr val="000000"/>
                </a:solidFill>
                <a:latin typeface="Bookman Old Style" panose="02050604050505020204" pitchFamily="18" charset="0"/>
              </a:rPr>
              <a:t>3. Comprehend the Risk analysis in Ethics. </a:t>
            </a:r>
          </a:p>
          <a:p>
            <a:r>
              <a:rPr lang="en-GB" b="0" i="0" u="none" strike="noStrike" baseline="0" dirty="0">
                <a:solidFill>
                  <a:srgbClr val="000000"/>
                </a:solidFill>
                <a:latin typeface="Bookman Old Style" panose="02050604050505020204" pitchFamily="18" charset="0"/>
              </a:rPr>
              <a:t>4. Describe about Collegiality and Loyalty </a:t>
            </a:r>
          </a:p>
          <a:p>
            <a:r>
              <a:rPr lang="en-GB" b="0" i="0" u="none" strike="noStrike" baseline="0" dirty="0">
                <a:solidFill>
                  <a:srgbClr val="000000"/>
                </a:solidFill>
                <a:latin typeface="Bookman Old Style" panose="02050604050505020204" pitchFamily="18" charset="0"/>
              </a:rPr>
              <a:t>5. Acquire knowledge on Business Ethics. </a:t>
            </a:r>
          </a:p>
        </p:txBody>
      </p:sp>
    </p:spTree>
    <p:extLst>
      <p:ext uri="{BB962C8B-B14F-4D97-AF65-F5344CB8AC3E}">
        <p14:creationId xmlns:p14="http://schemas.microsoft.com/office/powerpoint/2010/main" val="3683857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60AE03-D1B7-4BDF-B366-F6EBEB1E0D5F}"/>
              </a:ext>
            </a:extLst>
          </p:cNvPr>
          <p:cNvPicPr>
            <a:picLocks noGrp="1" noChangeAspect="1"/>
          </p:cNvPicPr>
          <p:nvPr>
            <p:ph idx="1"/>
          </p:nvPr>
        </p:nvPicPr>
        <p:blipFill>
          <a:blip r:embed="rId2"/>
          <a:stretch>
            <a:fillRect/>
          </a:stretch>
        </p:blipFill>
        <p:spPr>
          <a:xfrm>
            <a:off x="405179" y="576323"/>
            <a:ext cx="11693036" cy="2553131"/>
          </a:xfrm>
        </p:spPr>
      </p:pic>
      <p:pic>
        <p:nvPicPr>
          <p:cNvPr id="7" name="Picture 6">
            <a:extLst>
              <a:ext uri="{FF2B5EF4-FFF2-40B4-BE49-F238E27FC236}">
                <a16:creationId xmlns:a16="http://schemas.microsoft.com/office/drawing/2014/main" id="{2803A299-C0D1-491E-B50C-8984BE1E2E88}"/>
              </a:ext>
            </a:extLst>
          </p:cNvPr>
          <p:cNvPicPr>
            <a:picLocks noChangeAspect="1"/>
          </p:cNvPicPr>
          <p:nvPr/>
        </p:nvPicPr>
        <p:blipFill>
          <a:blip r:embed="rId3"/>
          <a:stretch>
            <a:fillRect/>
          </a:stretch>
        </p:blipFill>
        <p:spPr>
          <a:xfrm>
            <a:off x="405179" y="3481440"/>
            <a:ext cx="11851298" cy="3047477"/>
          </a:xfrm>
          <a:prstGeom prst="rect">
            <a:avLst/>
          </a:prstGeom>
        </p:spPr>
      </p:pic>
    </p:spTree>
    <p:extLst>
      <p:ext uri="{BB962C8B-B14F-4D97-AF65-F5344CB8AC3E}">
        <p14:creationId xmlns:p14="http://schemas.microsoft.com/office/powerpoint/2010/main" val="208412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D5EBF7-2161-44A8-A3CD-D3C02D3033FE}"/>
              </a:ext>
            </a:extLst>
          </p:cNvPr>
          <p:cNvPicPr>
            <a:picLocks noGrp="1" noChangeAspect="1"/>
          </p:cNvPicPr>
          <p:nvPr>
            <p:ph idx="1"/>
          </p:nvPr>
        </p:nvPicPr>
        <p:blipFill>
          <a:blip r:embed="rId2"/>
          <a:stretch>
            <a:fillRect/>
          </a:stretch>
        </p:blipFill>
        <p:spPr>
          <a:xfrm>
            <a:off x="1174376" y="306218"/>
            <a:ext cx="8848165" cy="6643059"/>
          </a:xfrm>
          <a:prstGeom prst="rect">
            <a:avLst/>
          </a:prstGeom>
        </p:spPr>
      </p:pic>
    </p:spTree>
    <p:extLst>
      <p:ext uri="{BB962C8B-B14F-4D97-AF65-F5344CB8AC3E}">
        <p14:creationId xmlns:p14="http://schemas.microsoft.com/office/powerpoint/2010/main" val="2201180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6D7DD7-54F4-41E5-986A-4ED5097A91CE}"/>
              </a:ext>
            </a:extLst>
          </p:cNvPr>
          <p:cNvPicPr>
            <a:picLocks noGrp="1" noChangeAspect="1"/>
          </p:cNvPicPr>
          <p:nvPr>
            <p:ph idx="1"/>
          </p:nvPr>
        </p:nvPicPr>
        <p:blipFill>
          <a:blip r:embed="rId2"/>
          <a:stretch>
            <a:fillRect/>
          </a:stretch>
        </p:blipFill>
        <p:spPr>
          <a:xfrm>
            <a:off x="2196354" y="-25981"/>
            <a:ext cx="8261958" cy="6202944"/>
          </a:xfrm>
          <a:prstGeom prst="rect">
            <a:avLst/>
          </a:prstGeom>
        </p:spPr>
      </p:pic>
    </p:spTree>
    <p:extLst>
      <p:ext uri="{BB962C8B-B14F-4D97-AF65-F5344CB8AC3E}">
        <p14:creationId xmlns:p14="http://schemas.microsoft.com/office/powerpoint/2010/main" val="4275483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ABE5EB-4A19-41D5-B472-1F671BACB293}"/>
              </a:ext>
            </a:extLst>
          </p:cNvPr>
          <p:cNvPicPr>
            <a:picLocks noGrp="1" noChangeAspect="1"/>
          </p:cNvPicPr>
          <p:nvPr>
            <p:ph idx="1"/>
          </p:nvPr>
        </p:nvPicPr>
        <p:blipFill>
          <a:blip r:embed="rId2"/>
          <a:stretch>
            <a:fillRect/>
          </a:stretch>
        </p:blipFill>
        <p:spPr>
          <a:xfrm>
            <a:off x="762000" y="-3386"/>
            <a:ext cx="8928847" cy="6703633"/>
          </a:xfrm>
          <a:prstGeom prst="rect">
            <a:avLst/>
          </a:prstGeom>
        </p:spPr>
      </p:pic>
    </p:spTree>
    <p:extLst>
      <p:ext uri="{BB962C8B-B14F-4D97-AF65-F5344CB8AC3E}">
        <p14:creationId xmlns:p14="http://schemas.microsoft.com/office/powerpoint/2010/main" val="235562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E95DB5-3756-4968-ABCE-C82DE329DBE9}"/>
              </a:ext>
            </a:extLst>
          </p:cNvPr>
          <p:cNvPicPr>
            <a:picLocks noGrp="1" noChangeAspect="1"/>
          </p:cNvPicPr>
          <p:nvPr>
            <p:ph idx="1"/>
          </p:nvPr>
        </p:nvPicPr>
        <p:blipFill>
          <a:blip r:embed="rId2"/>
          <a:stretch>
            <a:fillRect/>
          </a:stretch>
        </p:blipFill>
        <p:spPr>
          <a:xfrm>
            <a:off x="1733550" y="11753"/>
            <a:ext cx="7705725" cy="7047028"/>
          </a:xfrm>
        </p:spPr>
      </p:pic>
    </p:spTree>
    <p:extLst>
      <p:ext uri="{BB962C8B-B14F-4D97-AF65-F5344CB8AC3E}">
        <p14:creationId xmlns:p14="http://schemas.microsoft.com/office/powerpoint/2010/main" val="322434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4A9648-C5CC-4720-B034-12124B5117A4}"/>
              </a:ext>
            </a:extLst>
          </p:cNvPr>
          <p:cNvPicPr>
            <a:picLocks noGrp="1" noChangeAspect="1"/>
          </p:cNvPicPr>
          <p:nvPr>
            <p:ph idx="1"/>
          </p:nvPr>
        </p:nvPicPr>
        <p:blipFill>
          <a:blip r:embed="rId2"/>
          <a:stretch>
            <a:fillRect/>
          </a:stretch>
        </p:blipFill>
        <p:spPr>
          <a:xfrm>
            <a:off x="71256" y="861648"/>
            <a:ext cx="12049487" cy="3504492"/>
          </a:xfrm>
        </p:spPr>
      </p:pic>
    </p:spTree>
    <p:extLst>
      <p:ext uri="{BB962C8B-B14F-4D97-AF65-F5344CB8AC3E}">
        <p14:creationId xmlns:p14="http://schemas.microsoft.com/office/powerpoint/2010/main" val="294898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9BCCAF5-FC0D-4806-822D-4B36C1E4DD47}"/>
              </a:ext>
            </a:extLst>
          </p:cNvPr>
          <p:cNvSpPr>
            <a:spLocks noGrp="1" noChangeArrowheads="1"/>
          </p:cNvSpPr>
          <p:nvPr>
            <p:ph idx="1"/>
          </p:nvPr>
        </p:nvSpPr>
        <p:spPr bwMode="auto">
          <a:xfrm>
            <a:off x="169107" y="-170658"/>
            <a:ext cx="11718093"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Consensus and Controversy</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Literally, consensus means ‗agreement‘, and controversy means ‗disagreement‘.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When an individual exercise moral autonomy, he may not be able to attain the same results as other people obtain in practicing their moral autonomy. Here there might be some differences in the practical application of moral autonomy. This kind of controversies i.e., disagreements are inevitable.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2F5FB63-96A7-432B-A074-5130CEAD0F4C}"/>
              </a:ext>
            </a:extLst>
          </p:cNvPr>
          <p:cNvSpPr>
            <a:spLocks noChangeArrowheads="1"/>
          </p:cNvSpPr>
          <p:nvPr/>
        </p:nvSpPr>
        <p:spPr bwMode="auto">
          <a:xfrm>
            <a:off x="169107" y="2590289"/>
            <a:ext cx="11636188"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Since exercising moral autonomy is not as precise and clear-cut as arithmetic, therefore the moral disagreements are natural and common. So in order to allow scope for disagreement, the tolerance is required among individuals with autonomous, reasonable and responsible thinking.</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According to the principle of tolerance, the objective of teaching and studying engineering ethics is to discover ways of promoting tolerance in the exercise of moral autonomy by engineers.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9344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B10B554-708B-4E61-8094-61AC9352CD41}"/>
              </a:ext>
            </a:extLst>
          </p:cNvPr>
          <p:cNvSpPr>
            <a:spLocks noGrp="1" noChangeArrowheads="1"/>
          </p:cNvSpPr>
          <p:nvPr>
            <p:ph idx="1"/>
          </p:nvPr>
        </p:nvSpPr>
        <p:spPr bwMode="auto">
          <a:xfrm>
            <a:off x="452717" y="238792"/>
            <a:ext cx="11210365"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Thus the goal of teaching engineering ethics is not merely producing always a unanimous moral conformity; it is about finding the proper ways and means for promoting tolerance in the practical applications of moral autonomy by engineers.</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333333"/>
                </a:solidFill>
                <a:effectLst/>
                <a:latin typeface="Wingdings" panose="05000000000000000000" pitchFamily="2" charset="2"/>
              </a:rPr>
              <a:t>ü</a:t>
            </a:r>
            <a:r>
              <a:rPr kumimoji="0" lang="en-US" altLang="en-US" sz="2400" b="0" i="0" u="none" strike="noStrike" cap="none" normalizeH="0" baseline="3000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In a way, the goal of courses on engineering ethics and goals of responsible engineering have some similarities. Both situations require the need for some consensus regarding the role of authority.</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4624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7406-DBED-47C8-A11D-63D6F498C49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52AB5FF-C92F-4F42-A703-2300A5DDA473}"/>
              </a:ext>
            </a:extLst>
          </p:cNvPr>
          <p:cNvPicPr>
            <a:picLocks noGrp="1" noChangeAspect="1"/>
          </p:cNvPicPr>
          <p:nvPr>
            <p:ph idx="1"/>
          </p:nvPr>
        </p:nvPicPr>
        <p:blipFill>
          <a:blip r:embed="rId2"/>
          <a:stretch>
            <a:fillRect/>
          </a:stretch>
        </p:blipFill>
        <p:spPr>
          <a:xfrm>
            <a:off x="0" y="158190"/>
            <a:ext cx="5795727" cy="4351338"/>
          </a:xfrm>
          <a:prstGeom prst="rect">
            <a:avLst/>
          </a:prstGeom>
        </p:spPr>
      </p:pic>
      <p:pic>
        <p:nvPicPr>
          <p:cNvPr id="5" name="Picture 4">
            <a:extLst>
              <a:ext uri="{FF2B5EF4-FFF2-40B4-BE49-F238E27FC236}">
                <a16:creationId xmlns:a16="http://schemas.microsoft.com/office/drawing/2014/main" id="{F76E799C-B2E7-477F-84B2-B435FB539C25}"/>
              </a:ext>
            </a:extLst>
          </p:cNvPr>
          <p:cNvPicPr>
            <a:picLocks noChangeAspect="1"/>
          </p:cNvPicPr>
          <p:nvPr/>
        </p:nvPicPr>
        <p:blipFill>
          <a:blip r:embed="rId3"/>
          <a:stretch>
            <a:fillRect/>
          </a:stretch>
        </p:blipFill>
        <p:spPr>
          <a:xfrm>
            <a:off x="5536289" y="2137335"/>
            <a:ext cx="6076950" cy="4562475"/>
          </a:xfrm>
          <a:prstGeom prst="rect">
            <a:avLst/>
          </a:prstGeom>
        </p:spPr>
      </p:pic>
    </p:spTree>
    <p:extLst>
      <p:ext uri="{BB962C8B-B14F-4D97-AF65-F5344CB8AC3E}">
        <p14:creationId xmlns:p14="http://schemas.microsoft.com/office/powerpoint/2010/main" val="664269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76E0-BA18-419C-96D7-8C24CA5E16CF}"/>
              </a:ext>
            </a:extLst>
          </p:cNvPr>
          <p:cNvSpPr>
            <a:spLocks noGrp="1"/>
          </p:cNvSpPr>
          <p:nvPr>
            <p:ph type="title"/>
          </p:nvPr>
        </p:nvSpPr>
        <p:spPr>
          <a:xfrm>
            <a:off x="838200" y="365125"/>
            <a:ext cx="10515600" cy="1158875"/>
          </a:xfrm>
        </p:spPr>
        <p:txBody>
          <a:bodyPr>
            <a:normAutofit/>
          </a:bodyPr>
          <a:lstStyle/>
          <a:p>
            <a:pPr algn="ctr"/>
            <a:r>
              <a:rPr lang="en-GB" sz="3200" b="1" dirty="0">
                <a:latin typeface="Arial" panose="020B0604020202020204" pitchFamily="34" charset="0"/>
              </a:rPr>
              <a:t>Profession</a:t>
            </a:r>
            <a:br>
              <a:rPr lang="en-GB" sz="3200" b="1" dirty="0">
                <a:latin typeface="Arial" panose="020B0604020202020204" pitchFamily="34" charset="0"/>
              </a:rPr>
            </a:br>
            <a:endParaRPr lang="en-IN" sz="3200" b="1" dirty="0"/>
          </a:p>
        </p:txBody>
      </p:sp>
      <p:sp>
        <p:nvSpPr>
          <p:cNvPr id="3" name="Content Placeholder 2">
            <a:extLst>
              <a:ext uri="{FF2B5EF4-FFF2-40B4-BE49-F238E27FC236}">
                <a16:creationId xmlns:a16="http://schemas.microsoft.com/office/drawing/2014/main" id="{2171D6C7-A256-49AE-AE50-4698FBECABCE}"/>
              </a:ext>
            </a:extLst>
          </p:cNvPr>
          <p:cNvSpPr>
            <a:spLocks noGrp="1"/>
          </p:cNvSpPr>
          <p:nvPr>
            <p:ph idx="1"/>
          </p:nvPr>
        </p:nvSpPr>
        <p:spPr>
          <a:xfrm>
            <a:off x="242047" y="1299881"/>
            <a:ext cx="11654117" cy="4760260"/>
          </a:xfrm>
        </p:spPr>
        <p:txBody>
          <a:bodyPr>
            <a:normAutofit fontScale="92500" lnSpcReduction="10000"/>
          </a:bodyPr>
          <a:lstStyle/>
          <a:p>
            <a:pPr marL="0" indent="0" algn="just">
              <a:buNone/>
            </a:pPr>
            <a:r>
              <a:rPr lang="en-GB" b="0" i="0" dirty="0">
                <a:solidFill>
                  <a:srgbClr val="000000"/>
                </a:solidFill>
                <a:effectLst/>
                <a:latin typeface="Arial" panose="020B0604020202020204" pitchFamily="34" charset="0"/>
              </a:rPr>
              <a:t>Profession means a job or an occupation, that helps a person earn his living. The main criteria of a profession involves the following.</a:t>
            </a:r>
          </a:p>
          <a:p>
            <a:pPr algn="just">
              <a:buFont typeface="Arial" panose="020B0604020202020204" pitchFamily="34" charset="0"/>
              <a:buChar char="•"/>
            </a:pPr>
            <a:r>
              <a:rPr lang="en-GB" b="1" i="0" dirty="0">
                <a:solidFill>
                  <a:srgbClr val="000000"/>
                </a:solidFill>
                <a:effectLst/>
                <a:latin typeface="Arial" panose="020B0604020202020204" pitchFamily="34" charset="0"/>
              </a:rPr>
              <a:t>Advanced expertise</a:t>
            </a:r>
            <a:r>
              <a:rPr lang="en-GB" b="0" i="0" dirty="0">
                <a:solidFill>
                  <a:srgbClr val="000000"/>
                </a:solidFill>
                <a:effectLst/>
                <a:latin typeface="Arial" panose="020B0604020202020204" pitchFamily="34" charset="0"/>
              </a:rPr>
              <a:t> − The criteria of a profession is to have sound knowledge in both technical aspects and liberal arts as well. In general, continuing education and updating knowledge are also important.</a:t>
            </a:r>
          </a:p>
          <a:p>
            <a:pPr algn="just">
              <a:buFont typeface="Arial" panose="020B0604020202020204" pitchFamily="34" charset="0"/>
              <a:buChar char="•"/>
            </a:pPr>
            <a:r>
              <a:rPr lang="en-GB" b="1" i="0" dirty="0">
                <a:solidFill>
                  <a:srgbClr val="000000"/>
                </a:solidFill>
                <a:effectLst/>
                <a:latin typeface="Arial" panose="020B0604020202020204" pitchFamily="34" charset="0"/>
              </a:rPr>
              <a:t>Self-regulation</a:t>
            </a:r>
            <a:r>
              <a:rPr lang="en-GB" b="0" i="0" dirty="0">
                <a:solidFill>
                  <a:srgbClr val="000000"/>
                </a:solidFill>
                <a:effectLst/>
                <a:latin typeface="Arial" panose="020B0604020202020204" pitchFamily="34" charset="0"/>
              </a:rPr>
              <a:t> − An organization that provides a profession, plays a major role in setting standards for the admission to the profession, drafting codes of ethics, enforcing the standards of conduct and representing the profession before the public and the government.</a:t>
            </a:r>
          </a:p>
          <a:p>
            <a:pPr algn="just">
              <a:buFont typeface="Arial" panose="020B0604020202020204" pitchFamily="34" charset="0"/>
              <a:buChar char="•"/>
            </a:pPr>
            <a:r>
              <a:rPr lang="en-GB" b="1" i="0" dirty="0">
                <a:solidFill>
                  <a:srgbClr val="000000"/>
                </a:solidFill>
                <a:effectLst/>
                <a:latin typeface="Arial" panose="020B0604020202020204" pitchFamily="34" charset="0"/>
              </a:rPr>
              <a:t>Public good</a:t>
            </a:r>
            <a:r>
              <a:rPr lang="en-GB" b="0" i="0" dirty="0">
                <a:solidFill>
                  <a:srgbClr val="000000"/>
                </a:solidFill>
                <a:effectLst/>
                <a:latin typeface="Arial" panose="020B0604020202020204" pitchFamily="34" charset="0"/>
              </a:rPr>
              <a:t> − Any occupation serves some public good by maintaining high ethical standards throughout a profession. This is a part of professional ethics where each occupation is intended to serve for the welfare of the public, directly or indirectly to a certain extent.</a:t>
            </a:r>
          </a:p>
          <a:p>
            <a:endParaRPr lang="en-IN" dirty="0"/>
          </a:p>
        </p:txBody>
      </p:sp>
    </p:spTree>
    <p:extLst>
      <p:ext uri="{BB962C8B-B14F-4D97-AF65-F5344CB8AC3E}">
        <p14:creationId xmlns:p14="http://schemas.microsoft.com/office/powerpoint/2010/main" val="186255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EAC0-10EE-45B5-9A7E-96C853CED5EB}"/>
              </a:ext>
            </a:extLst>
          </p:cNvPr>
          <p:cNvSpPr>
            <a:spLocks noGrp="1"/>
          </p:cNvSpPr>
          <p:nvPr>
            <p:ph type="title"/>
          </p:nvPr>
        </p:nvSpPr>
        <p:spPr>
          <a:xfrm>
            <a:off x="838200" y="365125"/>
            <a:ext cx="10515600" cy="426183"/>
          </a:xfrm>
        </p:spPr>
        <p:txBody>
          <a:bodyPr>
            <a:normAutofit/>
          </a:bodyPr>
          <a:lstStyle/>
          <a:p>
            <a:pPr algn="ctr"/>
            <a:r>
              <a:rPr lang="en-IN" sz="2400" b="1" dirty="0">
                <a:solidFill>
                  <a:srgbClr val="FF00FF"/>
                </a:solidFill>
                <a:latin typeface="Algerian" panose="04020705040A02060702" pitchFamily="82" charset="0"/>
              </a:rPr>
              <a:t>What is Engineering Ethics?</a:t>
            </a:r>
          </a:p>
        </p:txBody>
      </p:sp>
      <p:sp>
        <p:nvSpPr>
          <p:cNvPr id="3" name="Content Placeholder 2">
            <a:extLst>
              <a:ext uri="{FF2B5EF4-FFF2-40B4-BE49-F238E27FC236}">
                <a16:creationId xmlns:a16="http://schemas.microsoft.com/office/drawing/2014/main" id="{29129AB1-9711-4467-A291-8E89EB1016B8}"/>
              </a:ext>
            </a:extLst>
          </p:cNvPr>
          <p:cNvSpPr>
            <a:spLocks noGrp="1"/>
          </p:cNvSpPr>
          <p:nvPr>
            <p:ph idx="1"/>
          </p:nvPr>
        </p:nvSpPr>
        <p:spPr>
          <a:xfrm>
            <a:off x="917331" y="1253331"/>
            <a:ext cx="10515600" cy="4351338"/>
          </a:xfrm>
        </p:spPr>
        <p:txBody>
          <a:bodyPr>
            <a:normAutofit/>
          </a:bodyPr>
          <a:lstStyle/>
          <a:p>
            <a:pPr algn="just"/>
            <a:r>
              <a:rPr lang="en-GB" sz="2600" b="1" i="0" dirty="0">
                <a:solidFill>
                  <a:srgbClr val="0033CC"/>
                </a:solidFill>
                <a:effectLst/>
              </a:rPr>
              <a:t>Engineering is the process of developing an efficient mechanism which quickens and eases the work using limited resources, with the help of technology.</a:t>
            </a:r>
          </a:p>
          <a:p>
            <a:pPr algn="just"/>
            <a:r>
              <a:rPr lang="en-GB" sz="2600" b="1" i="0" dirty="0">
                <a:solidFill>
                  <a:srgbClr val="0033CC"/>
                </a:solidFill>
                <a:effectLst/>
              </a:rPr>
              <a:t>Ethics are the principles accepted by the society, which also equate to the moral standards of human beings.</a:t>
            </a:r>
          </a:p>
          <a:p>
            <a:pPr algn="just"/>
            <a:r>
              <a:rPr lang="en-GB" sz="2600" b="1" i="0" dirty="0">
                <a:solidFill>
                  <a:srgbClr val="0033CC"/>
                </a:solidFill>
                <a:effectLst/>
              </a:rPr>
              <a:t> An engineer with ethics, can help the society in a better way.</a:t>
            </a:r>
          </a:p>
          <a:p>
            <a:pPr algn="just"/>
            <a:r>
              <a:rPr lang="en-GB" sz="2600" b="1" i="0" dirty="0">
                <a:solidFill>
                  <a:srgbClr val="0033CC"/>
                </a:solidFill>
                <a:effectLst/>
              </a:rPr>
              <a:t> Study of Engineering ethics is where such ethics are implemented in engineering by the engineers, is necessary for the good of the society.</a:t>
            </a:r>
          </a:p>
          <a:p>
            <a:pPr algn="just"/>
            <a:r>
              <a:rPr lang="en-GB" sz="2600" b="1" i="0" dirty="0">
                <a:solidFill>
                  <a:srgbClr val="0033CC"/>
                </a:solidFill>
                <a:effectLst/>
              </a:rPr>
              <a:t> Engineering Ethics is the study of decisions, policies and values that are morally desirable in engineering practice and research.</a:t>
            </a:r>
          </a:p>
          <a:p>
            <a:endParaRPr lang="en-IN" dirty="0"/>
          </a:p>
        </p:txBody>
      </p:sp>
    </p:spTree>
    <p:extLst>
      <p:ext uri="{BB962C8B-B14F-4D97-AF65-F5344CB8AC3E}">
        <p14:creationId xmlns:p14="http://schemas.microsoft.com/office/powerpoint/2010/main" val="2812115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101D3-6600-4248-881F-C6E83D362FD1}"/>
              </a:ext>
            </a:extLst>
          </p:cNvPr>
          <p:cNvSpPr>
            <a:spLocks noGrp="1"/>
          </p:cNvSpPr>
          <p:nvPr>
            <p:ph idx="1"/>
          </p:nvPr>
        </p:nvSpPr>
        <p:spPr>
          <a:xfrm>
            <a:off x="596153" y="283696"/>
            <a:ext cx="10515600" cy="5130986"/>
          </a:xfrm>
        </p:spPr>
        <p:txBody>
          <a:bodyPr>
            <a:normAutofit/>
          </a:bodyPr>
          <a:lstStyle/>
          <a:p>
            <a:pPr algn="just"/>
            <a:r>
              <a:rPr lang="en-GB" b="0" i="0" dirty="0">
                <a:solidFill>
                  <a:srgbClr val="000000"/>
                </a:solidFill>
                <a:effectLst/>
                <a:latin typeface="Merriweather"/>
              </a:rPr>
              <a:t> </a:t>
            </a:r>
            <a:r>
              <a:rPr lang="en-GB" sz="1500" b="0" i="0" dirty="0">
                <a:solidFill>
                  <a:srgbClr val="000000"/>
                </a:solidFill>
                <a:effectLst/>
                <a:latin typeface="Merriweather"/>
              </a:rPr>
              <a:t>Profession is a disciplined group of individuals who adhere to ethical standards and who hold themselves out as, and are accepted by the public as possessing special knowledge and skills in a widely recognised body of learning derived from research, education and training at a high level, and who are prepared to apply this knowledge and exercise these skills in the interest of others. </a:t>
            </a:r>
            <a:endParaRPr lang="en-GB" sz="1500" b="0" i="1" dirty="0">
              <a:solidFill>
                <a:srgbClr val="000000"/>
              </a:solidFill>
              <a:effectLst/>
              <a:latin typeface="Merriweather"/>
            </a:endParaRPr>
          </a:p>
          <a:p>
            <a:pPr algn="just"/>
            <a:r>
              <a:rPr lang="en-GB" sz="1500" b="0" i="0" dirty="0">
                <a:solidFill>
                  <a:srgbClr val="000000"/>
                </a:solidFill>
                <a:effectLst/>
                <a:latin typeface="Merriweather"/>
              </a:rPr>
              <a:t>It is inherent in the definition of a Profession that a code of ethics governs the activities of each Profession.  Such codes require behaviour and practice beyond the personal moral obligations of an individual.  They define and demand high standards of behaviour in respect to the services provided to the public and in dealing with professional colleagues.  Often these codes are enforced by the Profession and are acknowledged and accepted by the community.</a:t>
            </a:r>
          </a:p>
          <a:p>
            <a:pPr algn="just"/>
            <a:r>
              <a:rPr lang="en-GB" sz="1500" b="0" i="0" dirty="0">
                <a:solidFill>
                  <a:srgbClr val="282829"/>
                </a:solidFill>
                <a:effectLst/>
                <a:latin typeface="-apple-system"/>
              </a:rPr>
              <a:t>A profession is what you do.</a:t>
            </a:r>
            <a:endParaRPr lang="en-IN" sz="1500" dirty="0"/>
          </a:p>
          <a:p>
            <a:pPr algn="l"/>
            <a:endParaRPr lang="en-GB" b="0" i="0" dirty="0">
              <a:solidFill>
                <a:srgbClr val="000000"/>
              </a:solidFill>
              <a:effectLst/>
              <a:latin typeface="Merriweather"/>
            </a:endParaRPr>
          </a:p>
          <a:p>
            <a:pPr algn="l"/>
            <a:endParaRPr lang="en-GB" dirty="0">
              <a:solidFill>
                <a:srgbClr val="000000"/>
              </a:solidFill>
              <a:latin typeface="Merriweather"/>
            </a:endParaRPr>
          </a:p>
          <a:p>
            <a:pPr algn="l"/>
            <a:endParaRPr lang="en-GB" b="0" i="1" dirty="0">
              <a:solidFill>
                <a:srgbClr val="000000"/>
              </a:solidFill>
              <a:effectLst/>
              <a:latin typeface="Merriweather"/>
            </a:endParaRPr>
          </a:p>
          <a:p>
            <a:endParaRPr lang="en-IN" dirty="0"/>
          </a:p>
        </p:txBody>
      </p:sp>
    </p:spTree>
    <p:extLst>
      <p:ext uri="{BB962C8B-B14F-4D97-AF65-F5344CB8AC3E}">
        <p14:creationId xmlns:p14="http://schemas.microsoft.com/office/powerpoint/2010/main" val="3367241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AB4A0-F663-4A04-BF70-962BBE89A088}"/>
              </a:ext>
            </a:extLst>
          </p:cNvPr>
          <p:cNvSpPr>
            <a:spLocks noGrp="1"/>
          </p:cNvSpPr>
          <p:nvPr>
            <p:ph idx="1"/>
          </p:nvPr>
        </p:nvSpPr>
        <p:spPr>
          <a:xfrm>
            <a:off x="457200" y="579531"/>
            <a:ext cx="11304493" cy="5650940"/>
          </a:xfrm>
        </p:spPr>
        <p:txBody>
          <a:bodyPr>
            <a:normAutofit lnSpcReduction="10000"/>
          </a:bodyPr>
          <a:lstStyle/>
          <a:p>
            <a:pPr marL="0" indent="0" algn="just">
              <a:buNone/>
            </a:pPr>
            <a:r>
              <a:rPr lang="en-IN" sz="2400" b="1" i="0" u="none" strike="noStrike" baseline="0" dirty="0">
                <a:latin typeface="Arial" panose="020B0604020202020204" pitchFamily="34" charset="0"/>
              </a:rPr>
              <a:t>Characteristics</a:t>
            </a:r>
          </a:p>
          <a:p>
            <a:pPr algn="just"/>
            <a:r>
              <a:rPr lang="en-GB" sz="2400" b="0" i="0" u="none" strike="noStrike" baseline="0" dirty="0">
                <a:latin typeface="Times New Roman" panose="02020603050405020304" pitchFamily="18" charset="0"/>
              </a:rPr>
              <a:t>The characteristics of the ‘profession’ as distinct from ‘non-professional occupation’ are listed as </a:t>
            </a:r>
            <a:r>
              <a:rPr lang="en-IN" sz="2400" b="0" i="0" u="none" strike="noStrike" baseline="0" dirty="0">
                <a:latin typeface="Times New Roman" panose="02020603050405020304" pitchFamily="18" charset="0"/>
              </a:rPr>
              <a:t>follows:</a:t>
            </a:r>
          </a:p>
          <a:p>
            <a:pPr algn="just"/>
            <a:r>
              <a:rPr lang="en-IN" sz="2400" b="1" i="1" u="none" strike="noStrike" baseline="0" dirty="0">
                <a:latin typeface="Arial" panose="020B0604020202020204" pitchFamily="34" charset="0"/>
              </a:rPr>
              <a:t>1. Extensive Training</a:t>
            </a:r>
          </a:p>
          <a:p>
            <a:pPr algn="just"/>
            <a:r>
              <a:rPr lang="en-GB" sz="2400" b="0" i="0" u="none" strike="noStrike" baseline="0" dirty="0">
                <a:latin typeface="Times New Roman" panose="02020603050405020304" pitchFamily="18" charset="0"/>
              </a:rPr>
              <a:t>Entry into the profession requires an extensive period of training of intellectual (competence) and moral (integrity) character. The theoretical base is obtained through formal education, usually in an academic institution. It may be a Bachelor degree from a college or university or an advanced degree </a:t>
            </a:r>
            <a:r>
              <a:rPr lang="en-IN" sz="2400" b="0" i="0" u="none" strike="noStrike" baseline="0" dirty="0">
                <a:latin typeface="Times New Roman" panose="02020603050405020304" pitchFamily="18" charset="0"/>
              </a:rPr>
              <a:t>conferred by professional schools.</a:t>
            </a:r>
          </a:p>
          <a:p>
            <a:pPr algn="just"/>
            <a:r>
              <a:rPr lang="en-IN" sz="2400" b="1" i="1" u="none" strike="noStrike" baseline="0" dirty="0">
                <a:latin typeface="Arial" panose="020B0604020202020204" pitchFamily="34" charset="0"/>
              </a:rPr>
              <a:t>2. Knowledge and Skills</a:t>
            </a:r>
          </a:p>
          <a:p>
            <a:pPr algn="just"/>
            <a:r>
              <a:rPr lang="en-GB" sz="2400" b="0" i="0" u="none" strike="noStrike" baseline="0" dirty="0">
                <a:latin typeface="Times New Roman" panose="02020603050405020304" pitchFamily="18" charset="0"/>
              </a:rPr>
              <a:t>Knowledge and skills (competence) are necessary for the well-being of the society. Knowledge of physicians protects us from disease and restores health. The lawyer’s knowledge is useful when we are sued of a crime, or if our business is to be merged or closed or when we buy a property. The Chartered Accountant’s knowledge is important for the success of recording financial transactions or when we file the income return. The knowledge, study, and research of the engineers are required for the safety of the air plane, for the technological advances and for national </a:t>
            </a:r>
            <a:r>
              <a:rPr lang="en-GB" sz="2400" b="0" i="0" u="none" strike="noStrike" baseline="0" dirty="0" err="1">
                <a:latin typeface="Times New Roman" panose="02020603050405020304" pitchFamily="18" charset="0"/>
              </a:rPr>
              <a:t>defense</a:t>
            </a:r>
            <a:r>
              <a:rPr lang="en-GB" sz="1800" b="0" i="0" u="none" strike="noStrike" baseline="0" dirty="0">
                <a:latin typeface="Times New Roman" panose="02020603050405020304" pitchFamily="18" charset="0"/>
              </a:rPr>
              <a:t>.</a:t>
            </a:r>
            <a:endParaRPr lang="en-IN" dirty="0"/>
          </a:p>
        </p:txBody>
      </p:sp>
    </p:spTree>
    <p:extLst>
      <p:ext uri="{BB962C8B-B14F-4D97-AF65-F5344CB8AC3E}">
        <p14:creationId xmlns:p14="http://schemas.microsoft.com/office/powerpoint/2010/main" val="4227708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BB0D6-8F4F-4089-9A1F-C305051B7296}"/>
              </a:ext>
            </a:extLst>
          </p:cNvPr>
          <p:cNvSpPr>
            <a:spLocks noGrp="1"/>
          </p:cNvSpPr>
          <p:nvPr>
            <p:ph idx="1"/>
          </p:nvPr>
        </p:nvSpPr>
        <p:spPr>
          <a:xfrm>
            <a:off x="309282" y="149226"/>
            <a:ext cx="11219330" cy="5077198"/>
          </a:xfrm>
        </p:spPr>
        <p:txBody>
          <a:bodyPr>
            <a:normAutofit/>
          </a:bodyPr>
          <a:lstStyle/>
          <a:p>
            <a:pPr marL="0" indent="0" algn="just">
              <a:buNone/>
            </a:pPr>
            <a:r>
              <a:rPr lang="en-IN" sz="1800" b="1" i="1" dirty="0">
                <a:latin typeface="Arial" panose="020B0604020202020204" pitchFamily="34" charset="0"/>
              </a:rPr>
              <a:t>3</a:t>
            </a:r>
            <a:r>
              <a:rPr lang="en-IN" sz="2400" b="1" i="1" u="none" strike="noStrike" baseline="0" dirty="0">
                <a:latin typeface="Arial" panose="020B0604020202020204" pitchFamily="34" charset="0"/>
              </a:rPr>
              <a:t>Monopoly</a:t>
            </a:r>
          </a:p>
          <a:p>
            <a:pPr algn="just"/>
            <a:r>
              <a:rPr lang="en-GB" sz="2400" b="0" i="0" u="none" strike="noStrike" baseline="0" dirty="0">
                <a:latin typeface="Times New Roman" panose="02020603050405020304" pitchFamily="18" charset="0"/>
              </a:rPr>
              <a:t>The monopoly control is achieved in two ways:</a:t>
            </a:r>
          </a:p>
          <a:p>
            <a:pPr algn="just"/>
            <a:r>
              <a:rPr lang="en-GB" sz="2400" b="0" i="0" u="none" strike="noStrike" baseline="0" dirty="0">
                <a:latin typeface="Times New Roman" panose="02020603050405020304" pitchFamily="18" charset="0"/>
              </a:rPr>
              <a:t>(</a:t>
            </a:r>
            <a:r>
              <a:rPr lang="en-GB" sz="2400" b="0" i="1" u="none" strike="noStrike" baseline="0" dirty="0">
                <a:latin typeface="Times New Roman" panose="02020603050405020304" pitchFamily="18" charset="0"/>
              </a:rPr>
              <a:t>a</a:t>
            </a:r>
            <a:r>
              <a:rPr lang="en-GB" sz="2400" b="0" i="0" u="none" strike="noStrike" baseline="0" dirty="0">
                <a:latin typeface="Times New Roman" panose="02020603050405020304" pitchFamily="18" charset="0"/>
              </a:rPr>
              <a:t>) the profession convinces the community that only those who have graduated from the professional school should be allowed to hold the professional title. The profession also gains control over professional schools by establishing accreditation standards</a:t>
            </a:r>
          </a:p>
          <a:p>
            <a:pPr algn="just"/>
            <a:r>
              <a:rPr lang="en-GB" sz="2400" b="0" i="0" u="none" strike="noStrike" baseline="0" dirty="0">
                <a:latin typeface="Times New Roman" panose="02020603050405020304" pitchFamily="18" charset="0"/>
              </a:rPr>
              <a:t>(</a:t>
            </a:r>
            <a:r>
              <a:rPr lang="en-GB" sz="2400" b="0" i="1" u="none" strike="noStrike" baseline="0" dirty="0">
                <a:latin typeface="Times New Roman" panose="02020603050405020304" pitchFamily="18" charset="0"/>
              </a:rPr>
              <a:t>b</a:t>
            </a:r>
            <a:r>
              <a:rPr lang="en-GB" sz="2400" b="0" i="0" u="none" strike="noStrike" baseline="0" dirty="0">
                <a:latin typeface="Times New Roman" panose="02020603050405020304" pitchFamily="18" charset="0"/>
              </a:rPr>
              <a:t>) By persuading the community to have a licensing system for those who want to enter the profession. If practicing without license, they are liable to pay penalties.</a:t>
            </a:r>
          </a:p>
          <a:p>
            <a:pPr marL="0" indent="0" algn="just">
              <a:buNone/>
            </a:pPr>
            <a:r>
              <a:rPr lang="en-IN" sz="2400" b="1" i="1" u="none" strike="noStrike" baseline="0" dirty="0">
                <a:latin typeface="Arial" panose="020B0604020202020204" pitchFamily="34" charset="0"/>
              </a:rPr>
              <a:t>4. Autonomy in Workplace</a:t>
            </a:r>
          </a:p>
          <a:p>
            <a:pPr algn="just"/>
            <a:r>
              <a:rPr lang="en-GB" sz="2400" b="0" i="0" u="none" strike="noStrike" baseline="0" dirty="0">
                <a:latin typeface="Times New Roman" panose="02020603050405020304" pitchFamily="18" charset="0"/>
              </a:rPr>
              <a:t>Professionals engaged in private practice have considerable freedom in choosing their clients or patients. Even the professionals working in large organizations exercise a large degree of impartiality, creativity and discretion (care with decision and communication) in carrying their responsibilities. Besides this, professionals are empowered with certain rights to establish their autonomy.</a:t>
            </a:r>
            <a:endParaRPr lang="en-IN" sz="2400" dirty="0"/>
          </a:p>
        </p:txBody>
      </p:sp>
      <p:sp>
        <p:nvSpPr>
          <p:cNvPr id="5" name="TextBox 4">
            <a:extLst>
              <a:ext uri="{FF2B5EF4-FFF2-40B4-BE49-F238E27FC236}">
                <a16:creationId xmlns:a16="http://schemas.microsoft.com/office/drawing/2014/main" id="{BED1BC0D-1CA1-475A-AA9C-178CF7F8523E}"/>
              </a:ext>
            </a:extLst>
          </p:cNvPr>
          <p:cNvSpPr txBox="1"/>
          <p:nvPr/>
        </p:nvSpPr>
        <p:spPr>
          <a:xfrm>
            <a:off x="445993" y="5226424"/>
            <a:ext cx="11145371" cy="1569660"/>
          </a:xfrm>
          <a:prstGeom prst="rect">
            <a:avLst/>
          </a:prstGeom>
          <a:noFill/>
        </p:spPr>
        <p:txBody>
          <a:bodyPr wrap="square">
            <a:spAutoFit/>
          </a:bodyPr>
          <a:lstStyle/>
          <a:p>
            <a:pPr algn="l"/>
            <a:r>
              <a:rPr lang="en-IN" sz="2400" b="1" i="1" u="none" strike="noStrike" baseline="0" dirty="0">
                <a:latin typeface="Arial" panose="020B0604020202020204" pitchFamily="34" charset="0"/>
              </a:rPr>
              <a:t>5. Ethical Standards</a:t>
            </a:r>
          </a:p>
          <a:p>
            <a:pPr algn="l"/>
            <a:r>
              <a:rPr lang="en-GB" sz="2400" b="0" i="0" u="none" strike="noStrike" baseline="0" dirty="0">
                <a:latin typeface="Times New Roman" panose="02020603050405020304" pitchFamily="18" charset="0"/>
              </a:rPr>
              <a:t>Professional societies promulgate the codes of conduct to regulate the professionals against their abuse or any unethical decisions and actions (impartiality, responsibility) affecting the individuals or groups </a:t>
            </a:r>
            <a:r>
              <a:rPr lang="en-IN" sz="2400" b="0" i="0" u="none" strike="noStrike" baseline="0" dirty="0">
                <a:latin typeface="Times New Roman" panose="02020603050405020304" pitchFamily="18" charset="0"/>
              </a:rPr>
              <a:t>or the society.</a:t>
            </a:r>
            <a:endParaRPr lang="en-IN" sz="2400" dirty="0"/>
          </a:p>
        </p:txBody>
      </p:sp>
    </p:spTree>
    <p:extLst>
      <p:ext uri="{BB962C8B-B14F-4D97-AF65-F5344CB8AC3E}">
        <p14:creationId xmlns:p14="http://schemas.microsoft.com/office/powerpoint/2010/main" val="83554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515D-CDF9-416A-ABB0-E57A9BD52CAD}"/>
              </a:ext>
            </a:extLst>
          </p:cNvPr>
          <p:cNvSpPr>
            <a:spLocks noGrp="1"/>
          </p:cNvSpPr>
          <p:nvPr>
            <p:ph type="title"/>
          </p:nvPr>
        </p:nvSpPr>
        <p:spPr/>
        <p:txBody>
          <a:bodyPr>
            <a:normAutofit/>
          </a:bodyPr>
          <a:lstStyle/>
          <a:p>
            <a:pPr algn="ctr"/>
            <a:r>
              <a:rPr lang="en-GB" sz="2800" b="1" dirty="0">
                <a:latin typeface="+mn-lt"/>
              </a:rPr>
              <a:t>PROFESSIONAL</a:t>
            </a:r>
            <a:endParaRPr lang="en-IN" sz="2800" b="1" dirty="0">
              <a:latin typeface="+mn-lt"/>
            </a:endParaRPr>
          </a:p>
        </p:txBody>
      </p:sp>
      <p:sp>
        <p:nvSpPr>
          <p:cNvPr id="3" name="Content Placeholder 2">
            <a:extLst>
              <a:ext uri="{FF2B5EF4-FFF2-40B4-BE49-F238E27FC236}">
                <a16:creationId xmlns:a16="http://schemas.microsoft.com/office/drawing/2014/main" id="{C25ECF79-C4D7-4291-B115-5A852AFE61E0}"/>
              </a:ext>
            </a:extLst>
          </p:cNvPr>
          <p:cNvSpPr>
            <a:spLocks noGrp="1"/>
          </p:cNvSpPr>
          <p:nvPr>
            <p:ph idx="1"/>
          </p:nvPr>
        </p:nvSpPr>
        <p:spPr>
          <a:xfrm>
            <a:off x="632012" y="1162236"/>
            <a:ext cx="10515600" cy="5130987"/>
          </a:xfrm>
        </p:spPr>
        <p:txBody>
          <a:bodyPr>
            <a:normAutofit fontScale="70000" lnSpcReduction="20000"/>
          </a:bodyPr>
          <a:lstStyle/>
          <a:p>
            <a:endParaRPr lang="en-GB" dirty="0"/>
          </a:p>
          <a:p>
            <a:pPr algn="just"/>
            <a:r>
              <a:rPr lang="en-GB" sz="3600" dirty="0"/>
              <a:t>Traditionally, a ‘Professional‘ is someone who derives their income from their specific knowledge or experience – as opposed to a worker, hobbyist or amateur without formal education</a:t>
            </a:r>
          </a:p>
          <a:p>
            <a:pPr algn="just"/>
            <a:r>
              <a:rPr lang="en-GB" sz="3600" dirty="0"/>
              <a:t>A Professional is a member of a Profession.  Professionals are governed by codes of ethics and profess commitment to competence, integrity and morality, altruism and the promotion of the public good within their expert domain. Professionals are accountable to those they serve and to society</a:t>
            </a:r>
          </a:p>
          <a:p>
            <a:pPr algn="just"/>
            <a:r>
              <a:rPr lang="en-GB" sz="3600" b="0" i="0" dirty="0">
                <a:solidFill>
                  <a:srgbClr val="282829"/>
                </a:solidFill>
                <a:effectLst/>
                <a:latin typeface="-apple-system"/>
              </a:rPr>
              <a:t>Professional is single entity and an expert in a specialised field of job who earns by selling his/her services</a:t>
            </a:r>
          </a:p>
          <a:p>
            <a:pPr algn="just"/>
            <a:r>
              <a:rPr lang="en-GB" sz="3600" b="0" i="0" dirty="0">
                <a:solidFill>
                  <a:srgbClr val="282829"/>
                </a:solidFill>
                <a:effectLst/>
                <a:latin typeface="-apple-system"/>
              </a:rPr>
              <a:t>Professional means the person who knows his work better than anyone. </a:t>
            </a:r>
          </a:p>
          <a:p>
            <a:pPr algn="just"/>
            <a:r>
              <a:rPr lang="en-GB" sz="3600" b="0" i="0" dirty="0">
                <a:solidFill>
                  <a:srgbClr val="000000"/>
                </a:solidFill>
                <a:effectLst/>
                <a:latin typeface="Times New Roman" panose="02020603050405020304" pitchFamily="18" charset="0"/>
              </a:rPr>
              <a:t>The term professional refers to anyone who earns their living from performing an activity that requires a certain level of education, skill, or training. There is typically a required standard of competency, knowledge, or education that must be demonstrated (often in the form of an exam or credential), as well as adhering to codes of conduct and ethical standards.</a:t>
            </a:r>
          </a:p>
          <a:p>
            <a:pPr algn="just"/>
            <a:endParaRPr lang="en-GB" sz="3600" b="0" i="0" dirty="0">
              <a:solidFill>
                <a:srgbClr val="000000"/>
              </a:solidFill>
              <a:effectLst/>
              <a:latin typeface="Times New Roman" panose="02020603050405020304" pitchFamily="18" charset="0"/>
            </a:endParaRPr>
          </a:p>
          <a:p>
            <a:endParaRPr lang="en-IN" dirty="0"/>
          </a:p>
        </p:txBody>
      </p:sp>
    </p:spTree>
    <p:extLst>
      <p:ext uri="{BB962C8B-B14F-4D97-AF65-F5344CB8AC3E}">
        <p14:creationId xmlns:p14="http://schemas.microsoft.com/office/powerpoint/2010/main" val="554298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14483-3DEE-4A33-80F2-B10917BF3A1C}"/>
              </a:ext>
            </a:extLst>
          </p:cNvPr>
          <p:cNvSpPr>
            <a:spLocks noGrp="1"/>
          </p:cNvSpPr>
          <p:nvPr>
            <p:ph idx="1"/>
          </p:nvPr>
        </p:nvSpPr>
        <p:spPr>
          <a:xfrm>
            <a:off x="524436" y="122332"/>
            <a:ext cx="11999258" cy="6735668"/>
          </a:xfrm>
        </p:spPr>
        <p:txBody>
          <a:bodyPr>
            <a:normAutofit fontScale="32500" lnSpcReduction="20000"/>
          </a:bodyPr>
          <a:lstStyle/>
          <a:p>
            <a:pPr marL="0" indent="0" algn="l">
              <a:buNone/>
            </a:pPr>
            <a:r>
              <a:rPr lang="en-GB" sz="6400" b="0" i="0" dirty="0">
                <a:solidFill>
                  <a:srgbClr val="000000"/>
                </a:solidFill>
                <a:effectLst/>
                <a:latin typeface="Times New Roman" panose="02020603050405020304" pitchFamily="18" charset="0"/>
              </a:rPr>
              <a:t>Types of professionals include:</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hlinkClick r:id="rId2"/>
              </a:rPr>
              <a:t>Accountant</a:t>
            </a:r>
            <a:endParaRPr lang="en-GB" sz="6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Teacher</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Technician</a:t>
            </a:r>
          </a:p>
          <a:p>
            <a:pPr algn="l">
              <a:buFont typeface="Arial" panose="020B0604020202020204" pitchFamily="34" charset="0"/>
              <a:buChar char="•"/>
            </a:pPr>
            <a:r>
              <a:rPr lang="en-GB" sz="6400" b="0" i="0" dirty="0" err="1">
                <a:solidFill>
                  <a:srgbClr val="000000"/>
                </a:solidFill>
                <a:effectLst/>
                <a:latin typeface="Times New Roman" panose="02020603050405020304" pitchFamily="18" charset="0"/>
              </a:rPr>
              <a:t>Laborer</a:t>
            </a:r>
            <a:endParaRPr lang="en-GB" sz="6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Physical</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hlinkClick r:id="rId3"/>
              </a:rPr>
              <a:t>Commercial</a:t>
            </a:r>
            <a:r>
              <a:rPr lang="en-GB" sz="6400" b="0" i="0" dirty="0">
                <a:solidFill>
                  <a:srgbClr val="000000"/>
                </a:solidFill>
                <a:effectLst/>
                <a:latin typeface="Times New Roman" panose="02020603050405020304" pitchFamily="18" charset="0"/>
              </a:rPr>
              <a:t> Banker</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Engineer</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Lawyer</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Psychologist</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Pharmacist</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Dietitian</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hlinkClick r:id="rId4"/>
              </a:rPr>
              <a:t>Research </a:t>
            </a:r>
            <a:r>
              <a:rPr lang="en-GB" sz="6400" b="0" i="0" dirty="0">
                <a:solidFill>
                  <a:srgbClr val="000000"/>
                </a:solidFill>
                <a:effectLst/>
                <a:latin typeface="Times New Roman" panose="02020603050405020304" pitchFamily="18" charset="0"/>
              </a:rPr>
              <a:t>Mechanic</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Dentist</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Electrician</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Consultant</a:t>
            </a:r>
          </a:p>
          <a:p>
            <a:pPr algn="l">
              <a:buFont typeface="Arial" panose="020B0604020202020204" pitchFamily="34" charset="0"/>
              <a:buChar char="•"/>
            </a:pPr>
            <a:r>
              <a:rPr lang="en-GB" sz="6400" b="0" i="0" dirty="0">
                <a:solidFill>
                  <a:srgbClr val="000000"/>
                </a:solidFill>
                <a:effectLst/>
                <a:latin typeface="Times New Roman" panose="02020603050405020304" pitchFamily="18" charset="0"/>
              </a:rPr>
              <a:t>Programmer</a:t>
            </a:r>
          </a:p>
          <a:p>
            <a:endParaRPr lang="en-IN" dirty="0"/>
          </a:p>
        </p:txBody>
      </p:sp>
    </p:spTree>
    <p:extLst>
      <p:ext uri="{BB962C8B-B14F-4D97-AF65-F5344CB8AC3E}">
        <p14:creationId xmlns:p14="http://schemas.microsoft.com/office/powerpoint/2010/main" val="3895391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35C42-9DE2-4C59-8FB6-ABC39B0F6927}"/>
              </a:ext>
            </a:extLst>
          </p:cNvPr>
          <p:cNvSpPr>
            <a:spLocks noGrp="1"/>
          </p:cNvSpPr>
          <p:nvPr>
            <p:ph idx="1"/>
          </p:nvPr>
        </p:nvSpPr>
        <p:spPr>
          <a:xfrm>
            <a:off x="515470" y="176118"/>
            <a:ext cx="10515600" cy="6332257"/>
          </a:xfrm>
        </p:spPr>
        <p:txBody>
          <a:bodyPr>
            <a:noAutofit/>
          </a:bodyPr>
          <a:lstStyle/>
          <a:p>
            <a:pPr algn="l"/>
            <a:r>
              <a:rPr lang="en-GB" sz="2400" b="0" i="0" dirty="0">
                <a:solidFill>
                  <a:srgbClr val="000000"/>
                </a:solidFill>
                <a:effectLst/>
                <a:latin typeface="Times New Roman" panose="02020603050405020304" pitchFamily="18" charset="0"/>
              </a:rPr>
              <a:t>Professional standards are a set of practices, ethics, and </a:t>
            </a:r>
            <a:r>
              <a:rPr lang="en-GB" sz="2400" b="0" i="0" dirty="0" err="1">
                <a:solidFill>
                  <a:srgbClr val="000000"/>
                </a:solidFill>
                <a:effectLst/>
                <a:latin typeface="Times New Roman" panose="02020603050405020304" pitchFamily="18" charset="0"/>
              </a:rPr>
              <a:t>behaviors</a:t>
            </a:r>
            <a:r>
              <a:rPr lang="en-GB" sz="2400" b="0" i="0" dirty="0">
                <a:solidFill>
                  <a:srgbClr val="000000"/>
                </a:solidFill>
                <a:effectLst/>
                <a:latin typeface="Times New Roman" panose="02020603050405020304" pitchFamily="18" charset="0"/>
              </a:rPr>
              <a:t> that members of a particular professional group must adhere to. These sets of standards are frequently agreed to by a governing body that represents the interests of the group.</a:t>
            </a:r>
          </a:p>
          <a:p>
            <a:pPr marL="0" indent="0" algn="l">
              <a:buNone/>
            </a:pPr>
            <a:r>
              <a:rPr lang="en-GB" sz="2400" b="0" i="0" dirty="0">
                <a:solidFill>
                  <a:srgbClr val="000000"/>
                </a:solidFill>
                <a:effectLst/>
                <a:latin typeface="Times New Roman" panose="02020603050405020304" pitchFamily="18" charset="0"/>
              </a:rPr>
              <a:t>Examples of professional standards include:</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Accountability – takes responsibility for their actions</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Confidentiality – keeps all sensitive information private and away from those who shouldn’t have access to it</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Fiduciary duty – places the needs of clients before their own</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Honesty – always being truthful</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Integrity – having strong moral principles</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Law-abiding – follows all governing laws in the jurisdictions they perform activities</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Loyalty – remain committed to their profession</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Objectivity – not swayed or influenced by biases</a:t>
            </a:r>
          </a:p>
          <a:p>
            <a:pPr algn="l">
              <a:buFont typeface="Arial" panose="020B0604020202020204" pitchFamily="34" charset="0"/>
              <a:buChar char="•"/>
            </a:pPr>
            <a:r>
              <a:rPr lang="en-GB" sz="2400" b="0" i="0" dirty="0">
                <a:solidFill>
                  <a:srgbClr val="000000"/>
                </a:solidFill>
                <a:effectLst/>
                <a:latin typeface="Times New Roman" panose="02020603050405020304" pitchFamily="18" charset="0"/>
              </a:rPr>
              <a:t>Transparency – revealing all relevant information and not concealing anything</a:t>
            </a:r>
          </a:p>
          <a:p>
            <a:pPr marL="0" indent="0" algn="l">
              <a:buNone/>
            </a:pPr>
            <a:endParaRPr lang="en-GB" sz="2400" b="0" i="0" dirty="0">
              <a:solidFill>
                <a:srgbClr val="000000"/>
              </a:solidFill>
              <a:effectLst/>
              <a:latin typeface="Times New Roman" panose="02020603050405020304" pitchFamily="18" charset="0"/>
            </a:endParaRPr>
          </a:p>
          <a:p>
            <a:pPr marL="0" indent="0">
              <a:buNone/>
            </a:pPr>
            <a:br>
              <a:rPr lang="en-GB" sz="2400" dirty="0"/>
            </a:br>
            <a:endParaRPr lang="en-IN" sz="2400" dirty="0"/>
          </a:p>
        </p:txBody>
      </p:sp>
    </p:spTree>
    <p:extLst>
      <p:ext uri="{BB962C8B-B14F-4D97-AF65-F5344CB8AC3E}">
        <p14:creationId xmlns:p14="http://schemas.microsoft.com/office/powerpoint/2010/main" val="2130584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5F3D-E73A-4476-A630-AB771CE303AE}"/>
              </a:ext>
            </a:extLst>
          </p:cNvPr>
          <p:cNvSpPr>
            <a:spLocks noGrp="1"/>
          </p:cNvSpPr>
          <p:nvPr>
            <p:ph type="title"/>
          </p:nvPr>
        </p:nvSpPr>
        <p:spPr>
          <a:xfrm>
            <a:off x="838200" y="365126"/>
            <a:ext cx="10515600" cy="665816"/>
          </a:xfrm>
        </p:spPr>
        <p:txBody>
          <a:bodyPr>
            <a:normAutofit/>
          </a:bodyPr>
          <a:lstStyle/>
          <a:p>
            <a:pPr algn="ctr"/>
            <a:r>
              <a:rPr lang="en-GB" sz="2400" b="1" cap="all" dirty="0">
                <a:solidFill>
                  <a:srgbClr val="606070"/>
                </a:solidFill>
                <a:latin typeface="Merriweather"/>
              </a:rPr>
              <a:t>PROFESSIONALISM</a:t>
            </a:r>
            <a:endParaRPr lang="en-IN" sz="2400" b="1" dirty="0"/>
          </a:p>
        </p:txBody>
      </p:sp>
      <p:sp>
        <p:nvSpPr>
          <p:cNvPr id="3" name="Content Placeholder 2">
            <a:extLst>
              <a:ext uri="{FF2B5EF4-FFF2-40B4-BE49-F238E27FC236}">
                <a16:creationId xmlns:a16="http://schemas.microsoft.com/office/drawing/2014/main" id="{681AD437-B308-4E81-AEE0-4E46359C1280}"/>
              </a:ext>
            </a:extLst>
          </p:cNvPr>
          <p:cNvSpPr>
            <a:spLocks noGrp="1"/>
          </p:cNvSpPr>
          <p:nvPr>
            <p:ph idx="1"/>
          </p:nvPr>
        </p:nvSpPr>
        <p:spPr>
          <a:xfrm>
            <a:off x="246529" y="919909"/>
            <a:ext cx="11676530" cy="1643997"/>
          </a:xfrm>
        </p:spPr>
        <p:txBody>
          <a:bodyPr/>
          <a:lstStyle/>
          <a:p>
            <a:pPr algn="just"/>
            <a:r>
              <a:rPr lang="en-GB" b="0" i="0" dirty="0">
                <a:solidFill>
                  <a:srgbClr val="606070"/>
                </a:solidFill>
                <a:effectLst/>
                <a:latin typeface="Merriweather"/>
              </a:rPr>
              <a:t>‘</a:t>
            </a:r>
            <a:r>
              <a:rPr lang="en-GB" sz="2400" b="0" i="0" dirty="0">
                <a:solidFill>
                  <a:srgbClr val="606070"/>
                </a:solidFill>
                <a:effectLst/>
              </a:rPr>
              <a:t>Professionalism’ is defined as the personally held beliefs of a Professional about their own conduct as a member of a Profession. It is often linked to the upholding of the principles, laws, ethics and conventions of a Profession in the form of a code of practice.</a:t>
            </a:r>
          </a:p>
          <a:p>
            <a:endParaRPr lang="en-IN" dirty="0"/>
          </a:p>
        </p:txBody>
      </p:sp>
      <p:pic>
        <p:nvPicPr>
          <p:cNvPr id="5" name="Picture 4">
            <a:extLst>
              <a:ext uri="{FF2B5EF4-FFF2-40B4-BE49-F238E27FC236}">
                <a16:creationId xmlns:a16="http://schemas.microsoft.com/office/drawing/2014/main" id="{E4F2D4FE-3D34-423C-BD14-068975CD2D89}"/>
              </a:ext>
            </a:extLst>
          </p:cNvPr>
          <p:cNvPicPr>
            <a:picLocks noChangeAspect="1"/>
          </p:cNvPicPr>
          <p:nvPr/>
        </p:nvPicPr>
        <p:blipFill>
          <a:blip r:embed="rId2"/>
          <a:stretch>
            <a:fillRect/>
          </a:stretch>
        </p:blipFill>
        <p:spPr>
          <a:xfrm>
            <a:off x="457199" y="2040934"/>
            <a:ext cx="11632699" cy="1643997"/>
          </a:xfrm>
          <a:prstGeom prst="rect">
            <a:avLst/>
          </a:prstGeom>
        </p:spPr>
      </p:pic>
      <p:sp>
        <p:nvSpPr>
          <p:cNvPr id="8" name="TextBox 7">
            <a:extLst>
              <a:ext uri="{FF2B5EF4-FFF2-40B4-BE49-F238E27FC236}">
                <a16:creationId xmlns:a16="http://schemas.microsoft.com/office/drawing/2014/main" id="{FFC5A520-9701-440D-8961-721AF4559CA4}"/>
              </a:ext>
            </a:extLst>
          </p:cNvPr>
          <p:cNvSpPr txBox="1"/>
          <p:nvPr/>
        </p:nvSpPr>
        <p:spPr>
          <a:xfrm>
            <a:off x="437523" y="3876380"/>
            <a:ext cx="11370100" cy="830997"/>
          </a:xfrm>
          <a:prstGeom prst="rect">
            <a:avLst/>
          </a:prstGeom>
          <a:noFill/>
        </p:spPr>
        <p:txBody>
          <a:bodyPr wrap="square">
            <a:spAutoFit/>
          </a:bodyPr>
          <a:lstStyle/>
          <a:p>
            <a:pPr algn="just"/>
            <a:r>
              <a:rPr lang="en-GB" b="0" i="0" dirty="0">
                <a:solidFill>
                  <a:srgbClr val="2B3435"/>
                </a:solidFill>
                <a:effectLst/>
                <a:latin typeface="Open Sans" panose="020B0606030504020204" pitchFamily="34" charset="0"/>
              </a:rPr>
              <a:t>“</a:t>
            </a:r>
            <a:r>
              <a:rPr lang="en-GB" sz="2400" b="1" i="0" dirty="0">
                <a:solidFill>
                  <a:srgbClr val="2B3435"/>
                </a:solidFill>
                <a:effectLst/>
              </a:rPr>
              <a:t>The skill, good judgment, and polite </a:t>
            </a:r>
            <a:r>
              <a:rPr lang="en-GB" sz="2400" b="1" i="0" dirty="0" err="1">
                <a:solidFill>
                  <a:srgbClr val="2B3435"/>
                </a:solidFill>
                <a:effectLst/>
              </a:rPr>
              <a:t>behavior</a:t>
            </a:r>
            <a:r>
              <a:rPr lang="en-GB" sz="2400" b="1" i="0" dirty="0">
                <a:solidFill>
                  <a:srgbClr val="2B3435"/>
                </a:solidFill>
                <a:effectLst/>
              </a:rPr>
              <a:t> that is expected from a person who is trained to do a job well” </a:t>
            </a:r>
            <a:endParaRPr lang="en-IN" sz="2400" b="1" dirty="0"/>
          </a:p>
        </p:txBody>
      </p:sp>
      <p:sp>
        <p:nvSpPr>
          <p:cNvPr id="10" name="TextBox 9">
            <a:extLst>
              <a:ext uri="{FF2B5EF4-FFF2-40B4-BE49-F238E27FC236}">
                <a16:creationId xmlns:a16="http://schemas.microsoft.com/office/drawing/2014/main" id="{6ACDC638-1614-4706-90CA-F10707DB1634}"/>
              </a:ext>
            </a:extLst>
          </p:cNvPr>
          <p:cNvSpPr txBox="1"/>
          <p:nvPr/>
        </p:nvSpPr>
        <p:spPr>
          <a:xfrm>
            <a:off x="457199" y="4819522"/>
            <a:ext cx="11465860" cy="923330"/>
          </a:xfrm>
          <a:prstGeom prst="rect">
            <a:avLst/>
          </a:prstGeom>
          <a:noFill/>
        </p:spPr>
        <p:txBody>
          <a:bodyPr wrap="square">
            <a:spAutoFit/>
          </a:bodyPr>
          <a:lstStyle/>
          <a:p>
            <a:pPr algn="just"/>
            <a:r>
              <a:rPr lang="en-GB" b="1" i="0" dirty="0">
                <a:solidFill>
                  <a:srgbClr val="2B3435"/>
                </a:solidFill>
                <a:effectLst/>
                <a:latin typeface="Open Sans" panose="020B0606030504020204" pitchFamily="34" charset="0"/>
              </a:rPr>
              <a:t>Professionalism’ is commonly understood as an individual’s adherence to a set of standards, code of conduct or collection of qualities that characterize accepted practice within a particular area of activity”</a:t>
            </a:r>
            <a:endParaRPr lang="en-IN" b="1" dirty="0"/>
          </a:p>
        </p:txBody>
      </p:sp>
    </p:spTree>
    <p:extLst>
      <p:ext uri="{BB962C8B-B14F-4D97-AF65-F5344CB8AC3E}">
        <p14:creationId xmlns:p14="http://schemas.microsoft.com/office/powerpoint/2010/main" val="103796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9C95A-6665-4784-986C-0FE28A917B46}"/>
              </a:ext>
            </a:extLst>
          </p:cNvPr>
          <p:cNvSpPr>
            <a:spLocks noGrp="1"/>
          </p:cNvSpPr>
          <p:nvPr>
            <p:ph idx="1"/>
          </p:nvPr>
        </p:nvSpPr>
        <p:spPr>
          <a:xfrm>
            <a:off x="407894" y="821578"/>
            <a:ext cx="11425518" cy="4888940"/>
          </a:xfrm>
        </p:spPr>
        <p:txBody>
          <a:bodyPr>
            <a:normAutofit fontScale="92500" lnSpcReduction="10000"/>
          </a:bodyPr>
          <a:lstStyle/>
          <a:p>
            <a:pPr algn="just"/>
            <a:r>
              <a:rPr lang="en-GB" b="0" i="0" dirty="0">
                <a:solidFill>
                  <a:srgbClr val="000000"/>
                </a:solidFill>
                <a:effectLst/>
                <a:latin typeface="Arial" panose="020B0604020202020204" pitchFamily="34" charset="0"/>
              </a:rPr>
              <a:t>Professionalism covers comprehensively all areas of practice of a particular profession. It requires skills and responsibilities involved in engineering profession. Professionalism implies a certain set of attitudes.</a:t>
            </a:r>
          </a:p>
          <a:p>
            <a:pPr algn="just"/>
            <a:r>
              <a:rPr lang="en-GB" b="0" i="0" dirty="0">
                <a:solidFill>
                  <a:srgbClr val="000000"/>
                </a:solidFill>
                <a:effectLst/>
                <a:latin typeface="Arial" panose="020B0604020202020204" pitchFamily="34" charset="0"/>
              </a:rPr>
              <a:t>The art of </a:t>
            </a:r>
            <a:r>
              <a:rPr lang="en-GB" b="1" i="0" dirty="0">
                <a:solidFill>
                  <a:srgbClr val="000000"/>
                </a:solidFill>
                <a:effectLst/>
                <a:latin typeface="Arial" panose="020B0604020202020204" pitchFamily="34" charset="0"/>
              </a:rPr>
              <a:t>Professionalism</a:t>
            </a:r>
            <a:r>
              <a:rPr lang="en-GB" b="0" i="0" dirty="0">
                <a:solidFill>
                  <a:srgbClr val="000000"/>
                </a:solidFill>
                <a:effectLst/>
                <a:latin typeface="Arial" panose="020B0604020202020204" pitchFamily="34" charset="0"/>
              </a:rPr>
              <a:t> can be understood as the practice of doing the right thing, not because how one feels but regardless of how one feels. Professionals make a profession of the specific kind of activity and conduct to which they commit themselves and to which they can be expected to conform. Moral ideals specify virtue, i.e., desirable feature of character. Virtues are desirable ways of relating to other individuals, groups and organizations. Virtues involve motives, attitudes and emotions.</a:t>
            </a:r>
          </a:p>
          <a:p>
            <a:pPr algn="just"/>
            <a:r>
              <a:rPr lang="en-GB" b="0" i="0" dirty="0">
                <a:solidFill>
                  <a:srgbClr val="000000"/>
                </a:solidFill>
                <a:effectLst/>
                <a:latin typeface="Arial" panose="020B0604020202020204" pitchFamily="34" charset="0"/>
              </a:rPr>
              <a:t>According to Aristotle, virtues are the </a:t>
            </a:r>
            <a:r>
              <a:rPr lang="en-GB" b="1" i="0" dirty="0">
                <a:solidFill>
                  <a:srgbClr val="000000"/>
                </a:solidFill>
                <a:effectLst/>
                <a:latin typeface="Arial" panose="020B0604020202020204" pitchFamily="34" charset="0"/>
              </a:rPr>
              <a:t>“acquired habits that enable us to engage effectively in rational activities that defines us as human beings.”</a:t>
            </a:r>
            <a:endParaRPr lang="en-GB" b="0" i="0" dirty="0">
              <a:solidFill>
                <a:srgbClr val="000000"/>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431900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7BED6-3EA1-4809-80A3-FF58FFDD060D}"/>
              </a:ext>
            </a:extLst>
          </p:cNvPr>
          <p:cNvSpPr>
            <a:spLocks noGrp="1"/>
          </p:cNvSpPr>
          <p:nvPr>
            <p:ph idx="1"/>
          </p:nvPr>
        </p:nvSpPr>
        <p:spPr>
          <a:xfrm>
            <a:off x="291352" y="642283"/>
            <a:ext cx="11703423" cy="5265458"/>
          </a:xfrm>
        </p:spPr>
        <p:txBody>
          <a:bodyPr>
            <a:normAutofit fontScale="92500" lnSpcReduction="20000"/>
          </a:bodyPr>
          <a:lstStyle/>
          <a:p>
            <a:pPr marL="0" indent="0" algn="l">
              <a:buNone/>
            </a:pPr>
            <a:r>
              <a:rPr lang="en-GB" b="1" i="0" dirty="0">
                <a:effectLst/>
                <a:latin typeface="Arial" panose="020B0604020202020204" pitchFamily="34" charset="0"/>
              </a:rPr>
              <a:t>Professional Ideals and Virtues</a:t>
            </a:r>
          </a:p>
          <a:p>
            <a:pPr algn="just"/>
            <a:r>
              <a:rPr lang="en-GB" b="0" i="0" dirty="0">
                <a:solidFill>
                  <a:srgbClr val="000000"/>
                </a:solidFill>
                <a:effectLst/>
                <a:latin typeface="Arial" panose="020B0604020202020204" pitchFamily="34" charset="0"/>
              </a:rPr>
              <a:t>The virtues represent excellence in core moral </a:t>
            </a:r>
            <a:r>
              <a:rPr lang="en-GB" b="0" i="0" dirty="0" err="1">
                <a:solidFill>
                  <a:srgbClr val="000000"/>
                </a:solidFill>
                <a:effectLst/>
                <a:latin typeface="Arial" panose="020B0604020202020204" pitchFamily="34" charset="0"/>
              </a:rPr>
              <a:t>behavior</a:t>
            </a:r>
            <a:r>
              <a:rPr lang="en-GB" b="0" i="0" dirty="0">
                <a:solidFill>
                  <a:srgbClr val="000000"/>
                </a:solidFill>
                <a:effectLst/>
                <a:latin typeface="Arial" panose="020B0604020202020204" pitchFamily="34" charset="0"/>
              </a:rPr>
              <a:t>. The essentials for any professional to excel in the profession are </a:t>
            </a:r>
            <a:r>
              <a:rPr lang="en-GB" b="0" i="0" dirty="0" err="1">
                <a:solidFill>
                  <a:srgbClr val="000000"/>
                </a:solidFill>
                <a:effectLst/>
                <a:latin typeface="Arial" panose="020B0604020202020204" pitchFamily="34" charset="0"/>
              </a:rPr>
              <a:t>behavior</a:t>
            </a:r>
            <a:r>
              <a:rPr lang="en-GB" b="0" i="0" dirty="0">
                <a:solidFill>
                  <a:srgbClr val="000000"/>
                </a:solidFill>
                <a:effectLst/>
                <a:latin typeface="Arial" panose="020B0604020202020204" pitchFamily="34" charset="0"/>
              </a:rPr>
              <a:t>, skills and knowledge. The </a:t>
            </a:r>
            <a:r>
              <a:rPr lang="en-GB" b="0" i="0" dirty="0" err="1">
                <a:solidFill>
                  <a:srgbClr val="000000"/>
                </a:solidFill>
                <a:effectLst/>
                <a:latin typeface="Arial" panose="020B0604020202020204" pitchFamily="34" charset="0"/>
              </a:rPr>
              <a:t>behavior</a:t>
            </a:r>
            <a:r>
              <a:rPr lang="en-GB" b="0" i="0" dirty="0">
                <a:solidFill>
                  <a:srgbClr val="000000"/>
                </a:solidFill>
                <a:effectLst/>
                <a:latin typeface="Arial" panose="020B0604020202020204" pitchFamily="34" charset="0"/>
              </a:rPr>
              <a:t> shows the moral ideology of the professional.</a:t>
            </a:r>
          </a:p>
          <a:p>
            <a:pPr algn="just"/>
            <a:r>
              <a:rPr lang="en-GB" b="0" i="0" dirty="0">
                <a:solidFill>
                  <a:srgbClr val="000000"/>
                </a:solidFill>
                <a:effectLst/>
                <a:latin typeface="Arial" panose="020B0604020202020204" pitchFamily="34" charset="0"/>
              </a:rPr>
              <a:t>The moral ideals specify the virtue, i.e., the desirable character traits that talk a lot about the </a:t>
            </a:r>
            <a:r>
              <a:rPr lang="en-GB" b="1" i="0" dirty="0">
                <a:solidFill>
                  <a:srgbClr val="000000"/>
                </a:solidFill>
                <a:effectLst/>
                <a:latin typeface="Arial" panose="020B0604020202020204" pitchFamily="34" charset="0"/>
              </a:rPr>
              <a:t>motives, attitude</a:t>
            </a:r>
            <a:r>
              <a:rPr lang="en-GB" b="0" i="0" dirty="0">
                <a:solidFill>
                  <a:srgbClr val="000000"/>
                </a:solidFill>
                <a:effectLst/>
                <a:latin typeface="Arial" panose="020B0604020202020204" pitchFamily="34" charset="0"/>
              </a:rPr>
              <a:t> and </a:t>
            </a:r>
            <a:r>
              <a:rPr lang="en-GB" b="1" i="0" dirty="0">
                <a:solidFill>
                  <a:srgbClr val="000000"/>
                </a:solidFill>
                <a:effectLst/>
                <a:latin typeface="Arial" panose="020B0604020202020204" pitchFamily="34" charset="0"/>
              </a:rPr>
              <a:t>emotions</a:t>
            </a:r>
            <a:r>
              <a:rPr lang="en-GB" b="0" i="0" dirty="0">
                <a:solidFill>
                  <a:srgbClr val="000000"/>
                </a:solidFill>
                <a:effectLst/>
                <a:latin typeface="Arial" panose="020B0604020202020204" pitchFamily="34" charset="0"/>
              </a:rPr>
              <a:t> of an individual.</a:t>
            </a:r>
          </a:p>
          <a:p>
            <a:pPr algn="l">
              <a:buFont typeface="Arial" panose="020B0604020202020204" pitchFamily="34" charset="0"/>
              <a:buChar char="•"/>
            </a:pPr>
            <a:r>
              <a:rPr lang="en-GB" b="0" i="0" dirty="0">
                <a:effectLst/>
                <a:latin typeface="Arial" panose="020B0604020202020204" pitchFamily="34" charset="0"/>
              </a:rPr>
              <a:t>Public spirited virtues</a:t>
            </a:r>
          </a:p>
          <a:p>
            <a:pPr algn="l">
              <a:buFont typeface="Arial" panose="020B0604020202020204" pitchFamily="34" charset="0"/>
              <a:buChar char="•"/>
            </a:pPr>
            <a:r>
              <a:rPr lang="en-GB" b="0" i="0" dirty="0">
                <a:effectLst/>
                <a:latin typeface="Arial" panose="020B0604020202020204" pitchFamily="34" charset="0"/>
              </a:rPr>
              <a:t>Proficiency virtues</a:t>
            </a:r>
          </a:p>
          <a:p>
            <a:pPr algn="l">
              <a:buFont typeface="Arial" panose="020B0604020202020204" pitchFamily="34" charset="0"/>
              <a:buChar char="•"/>
            </a:pPr>
            <a:r>
              <a:rPr lang="en-GB" b="0" i="0" dirty="0">
                <a:effectLst/>
                <a:latin typeface="Arial" panose="020B0604020202020204" pitchFamily="34" charset="0"/>
              </a:rPr>
              <a:t>Team work virtues</a:t>
            </a:r>
          </a:p>
          <a:p>
            <a:pPr algn="l">
              <a:buFont typeface="Arial" panose="020B0604020202020204" pitchFamily="34" charset="0"/>
              <a:buChar char="•"/>
            </a:pPr>
            <a:r>
              <a:rPr lang="en-GB" b="0" i="0" dirty="0">
                <a:effectLst/>
                <a:latin typeface="Arial" panose="020B0604020202020204" pitchFamily="34" charset="0"/>
              </a:rPr>
              <a:t>Self-governance virtues</a:t>
            </a:r>
          </a:p>
          <a:p>
            <a:pPr algn="just"/>
            <a:r>
              <a:rPr lang="en-GB" b="0" i="0" dirty="0">
                <a:solidFill>
                  <a:srgbClr val="000000"/>
                </a:solidFill>
                <a:effectLst/>
                <a:latin typeface="Arial" panose="020B0604020202020204" pitchFamily="34" charset="0"/>
              </a:rPr>
              <a:t>The virtues mentioned above show the professional responsibility of an individual. Hence, the professionalism that comes in with these virtues is called </a:t>
            </a:r>
            <a:r>
              <a:rPr lang="en-GB" b="1" i="0" dirty="0">
                <a:solidFill>
                  <a:srgbClr val="000000"/>
                </a:solidFill>
                <a:effectLst/>
                <a:latin typeface="Arial" panose="020B0604020202020204" pitchFamily="34" charset="0"/>
              </a:rPr>
              <a:t>Responsible Professionalism</a:t>
            </a:r>
            <a:r>
              <a:rPr lang="en-GB" b="0" i="0" dirty="0">
                <a:solidFill>
                  <a:srgbClr val="000000"/>
                </a:solidFill>
                <a:effectLst/>
                <a:latin typeface="Arial" panose="020B0604020202020204" pitchFamily="34" charset="0"/>
              </a:rPr>
              <a:t>. Let us now understand each virtue in detail.</a:t>
            </a:r>
          </a:p>
          <a:p>
            <a:endParaRPr lang="en-IN" dirty="0"/>
          </a:p>
        </p:txBody>
      </p:sp>
    </p:spTree>
    <p:extLst>
      <p:ext uri="{BB962C8B-B14F-4D97-AF65-F5344CB8AC3E}">
        <p14:creationId xmlns:p14="http://schemas.microsoft.com/office/powerpoint/2010/main" val="1219271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794D35-557C-4341-A734-C6EF7A55C172}"/>
              </a:ext>
            </a:extLst>
          </p:cNvPr>
          <p:cNvSpPr>
            <a:spLocks noGrp="1"/>
          </p:cNvSpPr>
          <p:nvPr>
            <p:ph idx="1"/>
          </p:nvPr>
        </p:nvSpPr>
        <p:spPr>
          <a:xfrm>
            <a:off x="363070" y="696071"/>
            <a:ext cx="11757212" cy="4879975"/>
          </a:xfrm>
        </p:spPr>
        <p:txBody>
          <a:bodyPr>
            <a:normAutofit fontScale="85000" lnSpcReduction="20000"/>
          </a:bodyPr>
          <a:lstStyle/>
          <a:p>
            <a:pPr algn="l"/>
            <a:r>
              <a:rPr lang="en-GB" b="0" i="0" dirty="0">
                <a:effectLst/>
                <a:latin typeface="Arial" panose="020B0604020202020204" pitchFamily="34" charset="0"/>
              </a:rPr>
              <a:t>Public-spirited Virtues</a:t>
            </a:r>
          </a:p>
          <a:p>
            <a:pPr algn="just"/>
            <a:r>
              <a:rPr lang="en-GB" b="0" i="0" dirty="0">
                <a:solidFill>
                  <a:srgbClr val="000000"/>
                </a:solidFill>
                <a:effectLst/>
                <a:latin typeface="Arial" panose="020B0604020202020204" pitchFamily="34" charset="0"/>
              </a:rPr>
              <a:t>An engineer should focus on the good of the clients and the public at large, which means no harm should be done intentionally. The code of professional conduct in the field of engineering includes avoiding harm and protecting, as well promoting the public safety, health and welfare.</a:t>
            </a:r>
          </a:p>
          <a:p>
            <a:pPr algn="just"/>
            <a:r>
              <a:rPr lang="en-GB" b="0" i="0" dirty="0">
                <a:solidFill>
                  <a:srgbClr val="000000"/>
                </a:solidFill>
                <a:effectLst/>
                <a:latin typeface="Arial" panose="020B0604020202020204" pitchFamily="34" charset="0"/>
              </a:rPr>
              <a:t>Maintaining a sense of community with faith and hope within the society and being generous by extending time, talent and money to professional societies and communities, an engineer can maintain the public-spirited virtue. Finally, justice within corporations, government and economic practices becomes an essential virtue that an engineer should always possess.</a:t>
            </a:r>
          </a:p>
          <a:p>
            <a:pPr algn="l"/>
            <a:r>
              <a:rPr lang="en-GB" b="0" i="0" dirty="0">
                <a:effectLst/>
                <a:latin typeface="Arial" panose="020B0604020202020204" pitchFamily="34" charset="0"/>
              </a:rPr>
              <a:t>Proficiency Virtues</a:t>
            </a:r>
          </a:p>
          <a:p>
            <a:pPr algn="just"/>
            <a:r>
              <a:rPr lang="en-GB" b="0" i="0" dirty="0">
                <a:solidFill>
                  <a:srgbClr val="000000"/>
                </a:solidFill>
                <a:effectLst/>
                <a:latin typeface="Arial" panose="020B0604020202020204" pitchFamily="34" charset="0"/>
              </a:rPr>
              <a:t>These refer to the virtues followed in the profession according to the talent and intellect of an engineer. The moral values that include this virtue are competence and diligence. The </a:t>
            </a:r>
            <a:r>
              <a:rPr lang="en-GB" b="1" i="0" dirty="0">
                <a:solidFill>
                  <a:srgbClr val="000000"/>
                </a:solidFill>
                <a:effectLst/>
                <a:latin typeface="Arial" panose="020B0604020202020204" pitchFamily="34" charset="0"/>
              </a:rPr>
              <a:t>competence</a:t>
            </a:r>
            <a:r>
              <a:rPr lang="en-GB" b="0" i="0" dirty="0">
                <a:solidFill>
                  <a:srgbClr val="000000"/>
                </a:solidFill>
                <a:effectLst/>
                <a:latin typeface="Arial" panose="020B0604020202020204" pitchFamily="34" charset="0"/>
              </a:rPr>
              <a:t> is being successful in the job being done and the </a:t>
            </a:r>
            <a:r>
              <a:rPr lang="en-GB" b="1" i="0" dirty="0">
                <a:solidFill>
                  <a:srgbClr val="000000"/>
                </a:solidFill>
                <a:effectLst/>
                <a:latin typeface="Arial" panose="020B0604020202020204" pitchFamily="34" charset="0"/>
              </a:rPr>
              <a:t>diligence</a:t>
            </a:r>
            <a:r>
              <a:rPr lang="en-GB" b="0" i="0" dirty="0">
                <a:solidFill>
                  <a:srgbClr val="000000"/>
                </a:solidFill>
                <a:effectLst/>
                <a:latin typeface="Arial" panose="020B0604020202020204" pitchFamily="34" charset="0"/>
              </a:rPr>
              <a:t> is taking care and having alertness to dangers in the job. Creativity should also be present in accomplishing the assigned task</a:t>
            </a:r>
          </a:p>
          <a:p>
            <a:endParaRPr lang="en-IN" dirty="0"/>
          </a:p>
        </p:txBody>
      </p:sp>
    </p:spTree>
    <p:extLst>
      <p:ext uri="{BB962C8B-B14F-4D97-AF65-F5344CB8AC3E}">
        <p14:creationId xmlns:p14="http://schemas.microsoft.com/office/powerpoint/2010/main" val="1570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0BA23-DE46-4687-87F1-097C1252E0E9}"/>
              </a:ext>
            </a:extLst>
          </p:cNvPr>
          <p:cNvSpPr>
            <a:spLocks noGrp="1"/>
          </p:cNvSpPr>
          <p:nvPr>
            <p:ph idx="1"/>
          </p:nvPr>
        </p:nvSpPr>
        <p:spPr/>
        <p:txBody>
          <a:bodyPr/>
          <a:lstStyle/>
          <a:p>
            <a:pPr algn="l"/>
            <a:r>
              <a:rPr lang="en-GB" b="1" i="0" u="none" strike="noStrike" dirty="0">
                <a:solidFill>
                  <a:srgbClr val="3333FF"/>
                </a:solidFill>
                <a:effectLst/>
              </a:rPr>
              <a:t>Ethics can be applied to engineering in two broad ways: safety and honesty. </a:t>
            </a:r>
          </a:p>
          <a:p>
            <a:pPr algn="l"/>
            <a:r>
              <a:rPr lang="en-GB" b="1" i="0" u="none" strike="noStrike" dirty="0">
                <a:solidFill>
                  <a:srgbClr val="3333FF"/>
                </a:solidFill>
                <a:effectLst/>
              </a:rPr>
              <a:t>The safety aspect is paramount, as a single mistake could cause damage or even physical harm.</a:t>
            </a:r>
          </a:p>
          <a:p>
            <a:pPr algn="l"/>
            <a:r>
              <a:rPr lang="en-GB" b="1" i="0" u="none" strike="noStrike" dirty="0">
                <a:solidFill>
                  <a:srgbClr val="3333FF"/>
                </a:solidFill>
                <a:effectLst/>
              </a:rPr>
              <a:t>Honesty should be held up as a virtue in any industry, but certainly in engineering.</a:t>
            </a:r>
          </a:p>
          <a:p>
            <a:endParaRPr lang="en-IN" dirty="0"/>
          </a:p>
        </p:txBody>
      </p:sp>
      <p:sp>
        <p:nvSpPr>
          <p:cNvPr id="4" name="Title 1">
            <a:extLst>
              <a:ext uri="{FF2B5EF4-FFF2-40B4-BE49-F238E27FC236}">
                <a16:creationId xmlns:a16="http://schemas.microsoft.com/office/drawing/2014/main" id="{08499525-CB40-45A3-9786-CECDB2C317F7}"/>
              </a:ext>
            </a:extLst>
          </p:cNvPr>
          <p:cNvSpPr>
            <a:spLocks noGrp="1"/>
          </p:cNvSpPr>
          <p:nvPr>
            <p:ph type="title"/>
          </p:nvPr>
        </p:nvSpPr>
        <p:spPr>
          <a:xfrm>
            <a:off x="838200" y="365125"/>
            <a:ext cx="10515600" cy="1325563"/>
          </a:xfrm>
        </p:spPr>
        <p:txBody>
          <a:bodyPr>
            <a:normAutofit/>
          </a:bodyPr>
          <a:lstStyle/>
          <a:p>
            <a:pPr algn="ctr"/>
            <a:r>
              <a:rPr lang="en-IN" sz="2400" b="1" dirty="0">
                <a:solidFill>
                  <a:srgbClr val="FF00FF"/>
                </a:solidFill>
                <a:latin typeface="Algerian" panose="04020705040A02060702" pitchFamily="82" charset="0"/>
              </a:rPr>
              <a:t>how is Ethics related to engineering?</a:t>
            </a:r>
          </a:p>
        </p:txBody>
      </p:sp>
    </p:spTree>
    <p:extLst>
      <p:ext uri="{BB962C8B-B14F-4D97-AF65-F5344CB8AC3E}">
        <p14:creationId xmlns:p14="http://schemas.microsoft.com/office/powerpoint/2010/main" val="2096076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A8EB2-5810-4C45-AC5D-7007F5B91A31}"/>
              </a:ext>
            </a:extLst>
          </p:cNvPr>
          <p:cNvSpPr>
            <a:spLocks noGrp="1"/>
          </p:cNvSpPr>
          <p:nvPr>
            <p:ph idx="1"/>
          </p:nvPr>
        </p:nvSpPr>
        <p:spPr>
          <a:xfrm>
            <a:off x="434788" y="956048"/>
            <a:ext cx="11452412" cy="4709646"/>
          </a:xfrm>
        </p:spPr>
        <p:txBody>
          <a:bodyPr>
            <a:normAutofit fontScale="85000" lnSpcReduction="10000"/>
          </a:bodyPr>
          <a:lstStyle/>
          <a:p>
            <a:pPr marL="0" indent="0" algn="l">
              <a:buNone/>
            </a:pPr>
            <a:r>
              <a:rPr lang="en-GB" b="0" i="0" dirty="0">
                <a:effectLst/>
                <a:latin typeface="Arial" panose="020B0604020202020204" pitchFamily="34" charset="0"/>
              </a:rPr>
              <a:t>Teamwork Virtues</a:t>
            </a:r>
          </a:p>
          <a:p>
            <a:pPr algn="just"/>
            <a:r>
              <a:rPr lang="en-GB" b="0" i="0" dirty="0">
                <a:solidFill>
                  <a:srgbClr val="000000"/>
                </a:solidFill>
                <a:effectLst/>
                <a:latin typeface="Arial" panose="020B0604020202020204" pitchFamily="34" charset="0"/>
              </a:rPr>
              <a:t>These virtues represent the coordination among team members which means working successfully with other professionals. These include cooperative nature along with loyalty and respect towards their organization, which makes the engineers motivate the team professionals to work towards their valuable goals.</a:t>
            </a:r>
          </a:p>
          <a:p>
            <a:pPr marL="0" indent="0" algn="l">
              <a:buNone/>
            </a:pPr>
            <a:r>
              <a:rPr lang="en-GB" b="0" i="0" dirty="0">
                <a:effectLst/>
                <a:latin typeface="Arial" panose="020B0604020202020204" pitchFamily="34" charset="0"/>
              </a:rPr>
              <a:t>Self-governance Virtues</a:t>
            </a:r>
          </a:p>
          <a:p>
            <a:pPr algn="just"/>
            <a:r>
              <a:rPr lang="en-GB" b="0" i="0" dirty="0">
                <a:solidFill>
                  <a:srgbClr val="000000"/>
                </a:solidFill>
                <a:effectLst/>
                <a:latin typeface="Arial" panose="020B0604020202020204" pitchFamily="34" charset="0"/>
              </a:rPr>
              <a:t>These virtues are concerned with moral responsibilities which represent integrity and self-respect of the person. The integrity actually means the moral integrity which refers to the actions, attitude and emotions of the person concerned during his professional period.</a:t>
            </a:r>
          </a:p>
          <a:p>
            <a:pPr algn="just"/>
            <a:r>
              <a:rPr lang="en-GB" b="0" i="0" dirty="0">
                <a:solidFill>
                  <a:srgbClr val="000000"/>
                </a:solidFill>
                <a:effectLst/>
                <a:latin typeface="Arial" panose="020B0604020202020204" pitchFamily="34" charset="0"/>
              </a:rPr>
              <a:t>The self-governance virtues </a:t>
            </a:r>
            <a:r>
              <a:rPr lang="en-GB" b="0" i="0" dirty="0" err="1">
                <a:solidFill>
                  <a:srgbClr val="000000"/>
                </a:solidFill>
                <a:effectLst/>
                <a:latin typeface="Arial" panose="020B0604020202020204" pitchFamily="34" charset="0"/>
              </a:rPr>
              <a:t>center</a:t>
            </a:r>
            <a:r>
              <a:rPr lang="en-GB" b="0" i="0" dirty="0">
                <a:solidFill>
                  <a:srgbClr val="000000"/>
                </a:solidFill>
                <a:effectLst/>
                <a:latin typeface="Arial" panose="020B0604020202020204" pitchFamily="34" charset="0"/>
              </a:rPr>
              <a:t> on commitment, courage, self-discipline, perseverance, self-respect and integrity. The truthfulness and trustworthiness which represent his honesty are the crucial moral values to be kept up by a professional.</a:t>
            </a:r>
          </a:p>
          <a:p>
            <a:endParaRPr lang="en-IN" dirty="0"/>
          </a:p>
        </p:txBody>
      </p:sp>
    </p:spTree>
    <p:extLst>
      <p:ext uri="{BB962C8B-B14F-4D97-AF65-F5344CB8AC3E}">
        <p14:creationId xmlns:p14="http://schemas.microsoft.com/office/powerpoint/2010/main" val="2980510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2CF44-04A2-4A49-BAE8-FAB979CD797A}"/>
              </a:ext>
            </a:extLst>
          </p:cNvPr>
          <p:cNvSpPr>
            <a:spLocks noGrp="1"/>
          </p:cNvSpPr>
          <p:nvPr>
            <p:ph idx="1"/>
          </p:nvPr>
        </p:nvSpPr>
        <p:spPr>
          <a:xfrm>
            <a:off x="336176" y="651248"/>
            <a:ext cx="11676529" cy="5113057"/>
          </a:xfrm>
        </p:spPr>
        <p:txBody>
          <a:bodyPr>
            <a:normAutofit fontScale="92500" lnSpcReduction="10000"/>
          </a:bodyPr>
          <a:lstStyle/>
          <a:p>
            <a:pPr algn="l"/>
            <a:r>
              <a:rPr lang="en-GB" b="0" i="0" dirty="0">
                <a:solidFill>
                  <a:srgbClr val="000000"/>
                </a:solidFill>
                <a:effectLst/>
                <a:latin typeface="Acherus"/>
              </a:rPr>
              <a:t>Here are 12 ways you can develop and practice professionalism:</a:t>
            </a:r>
          </a:p>
          <a:p>
            <a:pPr algn="l">
              <a:buFont typeface="+mj-lt"/>
              <a:buAutoNum type="arabicPeriod"/>
            </a:pPr>
            <a:r>
              <a:rPr lang="en-GB" b="1" i="0" dirty="0">
                <a:solidFill>
                  <a:srgbClr val="000000"/>
                </a:solidFill>
                <a:effectLst/>
                <a:latin typeface="Acherus"/>
              </a:rPr>
              <a:t>Be productive</a:t>
            </a:r>
            <a:br>
              <a:rPr lang="en-GB" b="0" i="0" dirty="0">
                <a:solidFill>
                  <a:srgbClr val="000000"/>
                </a:solidFill>
                <a:effectLst/>
                <a:latin typeface="Acherus"/>
              </a:rPr>
            </a:br>
            <a:r>
              <a:rPr lang="en-GB" b="0" i="0" dirty="0">
                <a:solidFill>
                  <a:srgbClr val="000000"/>
                </a:solidFill>
                <a:effectLst/>
                <a:latin typeface="Acherus"/>
              </a:rPr>
              <a:t>Use your time productively at work.  Focus on your job responsibilities and avoid getting pulled into social media, web browsing and phone activity while on the clock.</a:t>
            </a:r>
          </a:p>
          <a:p>
            <a:pPr algn="l">
              <a:buFont typeface="+mj-lt"/>
              <a:buAutoNum type="arabicPeriod"/>
            </a:pPr>
            <a:r>
              <a:rPr lang="en-GB" b="1" i="0" dirty="0">
                <a:solidFill>
                  <a:srgbClr val="000000"/>
                </a:solidFill>
                <a:effectLst/>
                <a:latin typeface="Acherus"/>
              </a:rPr>
              <a:t>Develop a professional image</a:t>
            </a:r>
            <a:br>
              <a:rPr lang="en-GB" b="0" i="0" dirty="0">
                <a:solidFill>
                  <a:srgbClr val="000000"/>
                </a:solidFill>
                <a:effectLst/>
                <a:latin typeface="Acherus"/>
              </a:rPr>
            </a:br>
            <a:r>
              <a:rPr lang="en-GB" b="0" i="0" dirty="0">
                <a:solidFill>
                  <a:srgbClr val="000000"/>
                </a:solidFill>
                <a:effectLst/>
                <a:latin typeface="Acherus"/>
              </a:rPr>
              <a:t>Project a professional presence and dress appropriately for your industry and organization.  A good rule of thumb is to dress in the position you aspire to have.</a:t>
            </a:r>
          </a:p>
          <a:p>
            <a:pPr algn="l">
              <a:buFont typeface="+mj-lt"/>
              <a:buAutoNum type="arabicPeriod"/>
            </a:pPr>
            <a:r>
              <a:rPr lang="en-GB" b="1" i="0" dirty="0">
                <a:solidFill>
                  <a:srgbClr val="000000"/>
                </a:solidFill>
                <a:effectLst/>
                <a:latin typeface="Acherus"/>
              </a:rPr>
              <a:t>Take the initiative</a:t>
            </a:r>
            <a:br>
              <a:rPr lang="en-GB" b="0" i="0" dirty="0">
                <a:solidFill>
                  <a:srgbClr val="000000"/>
                </a:solidFill>
                <a:effectLst/>
                <a:latin typeface="Acherus"/>
              </a:rPr>
            </a:br>
            <a:r>
              <a:rPr lang="en-GB" b="0" i="0" dirty="0">
                <a:solidFill>
                  <a:srgbClr val="000000"/>
                </a:solidFill>
                <a:effectLst/>
                <a:latin typeface="Acherus"/>
              </a:rPr>
              <a:t>Ask for more projects to be given to you or think of assignments that will meet your organization's goals.  You don’t want to be under-utilized.</a:t>
            </a:r>
          </a:p>
          <a:p>
            <a:pPr algn="l">
              <a:buFont typeface="+mj-lt"/>
              <a:buAutoNum type="arabicPeriod"/>
            </a:pPr>
            <a:r>
              <a:rPr lang="en-GB" b="1" i="0" dirty="0">
                <a:solidFill>
                  <a:srgbClr val="000000"/>
                </a:solidFill>
                <a:effectLst/>
                <a:latin typeface="Acherus"/>
              </a:rPr>
              <a:t>Maintain effective work habits</a:t>
            </a:r>
            <a:br>
              <a:rPr lang="en-GB" b="0" i="0" dirty="0">
                <a:solidFill>
                  <a:srgbClr val="000000"/>
                </a:solidFill>
                <a:effectLst/>
                <a:latin typeface="Acherus"/>
              </a:rPr>
            </a:br>
            <a:r>
              <a:rPr lang="en-GB" b="0" i="0" dirty="0">
                <a:solidFill>
                  <a:srgbClr val="000000"/>
                </a:solidFill>
                <a:effectLst/>
                <a:latin typeface="Acherus"/>
              </a:rPr>
              <a:t>Prioritize, plan and manage your assignments and projects.  Follow up and follow through with your supervisor and team members.</a:t>
            </a:r>
          </a:p>
          <a:p>
            <a:endParaRPr lang="en-IN" dirty="0"/>
          </a:p>
        </p:txBody>
      </p:sp>
    </p:spTree>
    <p:extLst>
      <p:ext uri="{BB962C8B-B14F-4D97-AF65-F5344CB8AC3E}">
        <p14:creationId xmlns:p14="http://schemas.microsoft.com/office/powerpoint/2010/main" val="2472012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E1A46-BA48-4E11-B710-CB49B77164A8}"/>
              </a:ext>
            </a:extLst>
          </p:cNvPr>
          <p:cNvSpPr>
            <a:spLocks noGrp="1"/>
          </p:cNvSpPr>
          <p:nvPr>
            <p:ph idx="1"/>
          </p:nvPr>
        </p:nvSpPr>
        <p:spPr>
          <a:xfrm>
            <a:off x="416858" y="758825"/>
            <a:ext cx="11497236" cy="5677834"/>
          </a:xfrm>
        </p:spPr>
        <p:txBody>
          <a:bodyPr>
            <a:normAutofit/>
          </a:bodyPr>
          <a:lstStyle/>
          <a:p>
            <a:pPr marL="0" indent="0" algn="l">
              <a:buNone/>
            </a:pPr>
            <a:r>
              <a:rPr lang="en-GB" b="1" i="0" dirty="0">
                <a:solidFill>
                  <a:srgbClr val="000000"/>
                </a:solidFill>
                <a:effectLst/>
                <a:latin typeface="Acherus"/>
              </a:rPr>
              <a:t>5. Manage your time efficiently</a:t>
            </a:r>
            <a:br>
              <a:rPr lang="en-GB" b="1" i="0" dirty="0">
                <a:solidFill>
                  <a:srgbClr val="000000"/>
                </a:solidFill>
                <a:effectLst/>
                <a:latin typeface="Acherus"/>
              </a:rPr>
            </a:br>
            <a:r>
              <a:rPr lang="en-GB" b="0" i="0" dirty="0">
                <a:solidFill>
                  <a:srgbClr val="000000"/>
                </a:solidFill>
                <a:effectLst/>
                <a:latin typeface="Acherus"/>
              </a:rPr>
              <a:t>Establish priorities, set goals and create action plans to meet deadlines.</a:t>
            </a:r>
          </a:p>
          <a:p>
            <a:pPr marL="0" indent="0" algn="l">
              <a:buNone/>
            </a:pPr>
            <a:r>
              <a:rPr lang="en-GB" b="1" i="0" dirty="0">
                <a:solidFill>
                  <a:srgbClr val="000000"/>
                </a:solidFill>
                <a:effectLst/>
                <a:latin typeface="Acherus"/>
              </a:rPr>
              <a:t>6.Demonstrate integrity</a:t>
            </a:r>
            <a:br>
              <a:rPr lang="en-GB" b="0" i="0" dirty="0">
                <a:solidFill>
                  <a:srgbClr val="000000"/>
                </a:solidFill>
                <a:effectLst/>
                <a:latin typeface="Acherus"/>
              </a:rPr>
            </a:br>
            <a:r>
              <a:rPr lang="en-GB" b="0" i="0" dirty="0">
                <a:solidFill>
                  <a:srgbClr val="000000"/>
                </a:solidFill>
                <a:effectLst/>
                <a:latin typeface="Acherus"/>
              </a:rPr>
              <a:t>Be accountable for your work and actions while behaving ethically at all times.</a:t>
            </a:r>
          </a:p>
          <a:p>
            <a:pPr marL="0" indent="0" algn="l">
              <a:buNone/>
            </a:pPr>
            <a:r>
              <a:rPr lang="en-GB" b="1" i="0" dirty="0">
                <a:solidFill>
                  <a:srgbClr val="000000"/>
                </a:solidFill>
                <a:effectLst/>
                <a:latin typeface="Acherus"/>
              </a:rPr>
              <a:t>7.Provide excellence</a:t>
            </a:r>
            <a:br>
              <a:rPr lang="en-GB" b="0" i="0" dirty="0">
                <a:solidFill>
                  <a:srgbClr val="000000"/>
                </a:solidFill>
                <a:effectLst/>
                <a:latin typeface="Acherus"/>
              </a:rPr>
            </a:br>
            <a:r>
              <a:rPr lang="en-GB" b="0" i="0" dirty="0">
                <a:solidFill>
                  <a:srgbClr val="000000"/>
                </a:solidFill>
                <a:effectLst/>
                <a:latin typeface="Acherus"/>
              </a:rPr>
              <a:t>Produce work and results that reflect a sense of pride and professionalism, often exceeding expectations.</a:t>
            </a:r>
          </a:p>
          <a:p>
            <a:pPr marL="0" indent="0" algn="l">
              <a:buNone/>
            </a:pPr>
            <a:r>
              <a:rPr lang="en-GB" b="1" i="0" dirty="0">
                <a:solidFill>
                  <a:srgbClr val="000000"/>
                </a:solidFill>
                <a:effectLst/>
                <a:latin typeface="Acherus"/>
              </a:rPr>
              <a:t>8.Be a problem-solver</a:t>
            </a:r>
            <a:br>
              <a:rPr lang="en-GB" b="0" i="0" dirty="0">
                <a:solidFill>
                  <a:srgbClr val="000000"/>
                </a:solidFill>
                <a:effectLst/>
                <a:latin typeface="Acherus"/>
              </a:rPr>
            </a:br>
            <a:r>
              <a:rPr lang="en-GB" b="0" i="0" dirty="0">
                <a:solidFill>
                  <a:srgbClr val="000000"/>
                </a:solidFill>
                <a:effectLst/>
                <a:latin typeface="Acherus"/>
              </a:rPr>
              <a:t>When you run into problems and obstacles take the time to brainstorm a few solutions and alternatives before you meet with your supervisor.</a:t>
            </a:r>
          </a:p>
          <a:p>
            <a:endParaRPr lang="en-IN" dirty="0"/>
          </a:p>
        </p:txBody>
      </p:sp>
    </p:spTree>
    <p:extLst>
      <p:ext uri="{BB962C8B-B14F-4D97-AF65-F5344CB8AC3E}">
        <p14:creationId xmlns:p14="http://schemas.microsoft.com/office/powerpoint/2010/main" val="3614190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CC3D7-7149-49DE-90B6-08DAC931CA55}"/>
              </a:ext>
            </a:extLst>
          </p:cNvPr>
          <p:cNvSpPr>
            <a:spLocks noGrp="1"/>
          </p:cNvSpPr>
          <p:nvPr>
            <p:ph idx="1"/>
          </p:nvPr>
        </p:nvSpPr>
        <p:spPr>
          <a:xfrm>
            <a:off x="363070" y="803647"/>
            <a:ext cx="11595847" cy="5480611"/>
          </a:xfrm>
        </p:spPr>
        <p:txBody>
          <a:bodyPr>
            <a:normAutofit/>
          </a:bodyPr>
          <a:lstStyle/>
          <a:p>
            <a:pPr marL="0" indent="0" algn="l">
              <a:buNone/>
            </a:pPr>
            <a:r>
              <a:rPr lang="en-GB" b="1" i="0" dirty="0">
                <a:solidFill>
                  <a:srgbClr val="000000"/>
                </a:solidFill>
                <a:effectLst/>
                <a:latin typeface="Acherus"/>
              </a:rPr>
              <a:t>9.Be resilient</a:t>
            </a:r>
            <a:br>
              <a:rPr lang="en-GB" b="1" i="0" dirty="0">
                <a:solidFill>
                  <a:srgbClr val="000000"/>
                </a:solidFill>
                <a:effectLst/>
                <a:latin typeface="Acherus"/>
              </a:rPr>
            </a:br>
            <a:r>
              <a:rPr lang="en-GB" b="0" i="0" dirty="0">
                <a:solidFill>
                  <a:srgbClr val="000000"/>
                </a:solidFill>
                <a:effectLst/>
                <a:latin typeface="Acherus"/>
              </a:rPr>
              <a:t>Develop coping skills to manage setbacks and challenges with a positive and constructive attitude.</a:t>
            </a:r>
          </a:p>
          <a:p>
            <a:pPr marL="0" indent="0" algn="l">
              <a:buNone/>
            </a:pPr>
            <a:r>
              <a:rPr lang="en-GB" b="1" i="0" dirty="0">
                <a:solidFill>
                  <a:srgbClr val="000000"/>
                </a:solidFill>
                <a:effectLst/>
                <a:latin typeface="Acherus"/>
              </a:rPr>
              <a:t>10.Communicate effectively</a:t>
            </a:r>
            <a:br>
              <a:rPr lang="en-GB" b="0" i="0" dirty="0">
                <a:solidFill>
                  <a:srgbClr val="000000"/>
                </a:solidFill>
                <a:effectLst/>
                <a:latin typeface="Acherus"/>
              </a:rPr>
            </a:br>
            <a:r>
              <a:rPr lang="en-GB" b="0" i="0" dirty="0">
                <a:solidFill>
                  <a:srgbClr val="000000"/>
                </a:solidFill>
                <a:effectLst/>
                <a:latin typeface="Acherus"/>
              </a:rPr>
              <a:t>Practice professional on-line, in person and interpersonal communication skills.</a:t>
            </a:r>
          </a:p>
          <a:p>
            <a:pPr marL="0" indent="0" algn="l">
              <a:buNone/>
            </a:pPr>
            <a:r>
              <a:rPr lang="en-GB" b="1" i="0" dirty="0">
                <a:solidFill>
                  <a:srgbClr val="000000"/>
                </a:solidFill>
                <a:effectLst/>
                <a:latin typeface="Acherus"/>
              </a:rPr>
              <a:t>11.Develop self-awareness</a:t>
            </a:r>
            <a:br>
              <a:rPr lang="en-GB" b="0" i="0" dirty="0">
                <a:solidFill>
                  <a:srgbClr val="000000"/>
                </a:solidFill>
                <a:effectLst/>
                <a:latin typeface="Acherus"/>
              </a:rPr>
            </a:br>
            <a:r>
              <a:rPr lang="en-GB" b="0" i="0" dirty="0">
                <a:solidFill>
                  <a:srgbClr val="000000"/>
                </a:solidFill>
                <a:effectLst/>
                <a:latin typeface="Acherus"/>
              </a:rPr>
              <a:t>Learn to manage your emotions and gain awareness of your emotional triggers so you can manage your reactions positively and productively.  Accept and reflect on feedback to assist as you learn and grow.</a:t>
            </a:r>
          </a:p>
          <a:p>
            <a:pPr marL="0" indent="0" algn="l">
              <a:buNone/>
            </a:pPr>
            <a:r>
              <a:rPr lang="en-GB" b="1" i="0" dirty="0">
                <a:solidFill>
                  <a:srgbClr val="000000"/>
                </a:solidFill>
                <a:effectLst/>
                <a:latin typeface="Acherus"/>
              </a:rPr>
              <a:t>12.Build relationships</a:t>
            </a:r>
            <a:br>
              <a:rPr lang="en-GB" b="0" i="0" dirty="0">
                <a:solidFill>
                  <a:srgbClr val="000000"/>
                </a:solidFill>
                <a:effectLst/>
                <a:latin typeface="Acherus"/>
              </a:rPr>
            </a:br>
            <a:r>
              <a:rPr lang="en-GB" b="0" i="0" dirty="0">
                <a:solidFill>
                  <a:srgbClr val="000000"/>
                </a:solidFill>
                <a:effectLst/>
                <a:latin typeface="Acherus"/>
              </a:rPr>
              <a:t>Network with colleagues, customers and clients to build professional cordial relationships, work on teams and collaborate effectively.</a:t>
            </a:r>
          </a:p>
          <a:p>
            <a:endParaRPr lang="en-IN" dirty="0"/>
          </a:p>
        </p:txBody>
      </p:sp>
    </p:spTree>
    <p:extLst>
      <p:ext uri="{BB962C8B-B14F-4D97-AF65-F5344CB8AC3E}">
        <p14:creationId xmlns:p14="http://schemas.microsoft.com/office/powerpoint/2010/main" val="1042065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DE0CD-53ED-497C-813C-EAFDF819F5AB}"/>
              </a:ext>
            </a:extLst>
          </p:cNvPr>
          <p:cNvSpPr>
            <a:spLocks noGrp="1"/>
          </p:cNvSpPr>
          <p:nvPr>
            <p:ph idx="1"/>
          </p:nvPr>
        </p:nvSpPr>
        <p:spPr>
          <a:xfrm>
            <a:off x="667871" y="139424"/>
            <a:ext cx="11335870" cy="2218294"/>
          </a:xfrm>
        </p:spPr>
        <p:txBody>
          <a:bodyPr>
            <a:normAutofit/>
          </a:bodyPr>
          <a:lstStyle/>
          <a:p>
            <a:r>
              <a:rPr lang="en-GB" sz="2400" dirty="0"/>
              <a:t>MODELS OF PROFESSIONAL ROLES</a:t>
            </a:r>
          </a:p>
          <a:p>
            <a:pPr algn="just"/>
            <a:r>
              <a:rPr lang="en-GB" sz="2400" dirty="0"/>
              <a:t>Promotion of public good is the primary concern of the professional engineers. There are several role models to whom the engineers are attracted. These models provoke their thinking, attitudes and actions.</a:t>
            </a:r>
            <a:endParaRPr lang="en-IN" sz="2400" dirty="0"/>
          </a:p>
        </p:txBody>
      </p:sp>
      <p:sp>
        <p:nvSpPr>
          <p:cNvPr id="5" name="TextBox 4">
            <a:extLst>
              <a:ext uri="{FF2B5EF4-FFF2-40B4-BE49-F238E27FC236}">
                <a16:creationId xmlns:a16="http://schemas.microsoft.com/office/drawing/2014/main" id="{81B97D88-6C18-474F-B948-4225A0066FC2}"/>
              </a:ext>
            </a:extLst>
          </p:cNvPr>
          <p:cNvSpPr txBox="1"/>
          <p:nvPr/>
        </p:nvSpPr>
        <p:spPr>
          <a:xfrm>
            <a:off x="419100" y="2521944"/>
            <a:ext cx="11546541" cy="3416320"/>
          </a:xfrm>
          <a:prstGeom prst="rect">
            <a:avLst/>
          </a:prstGeom>
          <a:noFill/>
        </p:spPr>
        <p:txBody>
          <a:bodyPr wrap="square">
            <a:spAutoFit/>
          </a:bodyPr>
          <a:lstStyle/>
          <a:p>
            <a:pPr algn="just"/>
            <a:r>
              <a:rPr lang="en-GB" sz="2400" dirty="0"/>
              <a:t>1. </a:t>
            </a:r>
            <a:r>
              <a:rPr lang="en-GB" sz="2400" dirty="0" err="1"/>
              <a:t>Savior</a:t>
            </a:r>
            <a:endParaRPr lang="en-GB" sz="2400" dirty="0"/>
          </a:p>
          <a:p>
            <a:pPr algn="just"/>
            <a:r>
              <a:rPr lang="en-GB" sz="2400" dirty="0"/>
              <a:t>The engineer as a </a:t>
            </a:r>
            <a:r>
              <a:rPr lang="en-GB" sz="2400" dirty="0" err="1"/>
              <a:t>savior</a:t>
            </a:r>
            <a:r>
              <a:rPr lang="en-GB" sz="2400" dirty="0"/>
              <a:t>, save the society from poverty, illiteracy, wastage, inefficiency, ill health, human (</a:t>
            </a:r>
            <a:r>
              <a:rPr lang="en-GB" sz="2400" dirty="0" err="1"/>
              <a:t>labor</a:t>
            </a:r>
            <a:r>
              <a:rPr lang="en-GB" sz="2400" dirty="0"/>
              <a:t>) dignity and lead it to prosperity, through technological development and social planning.</a:t>
            </a:r>
          </a:p>
          <a:p>
            <a:pPr algn="just"/>
            <a:r>
              <a:rPr lang="en-GB" sz="2400" dirty="0"/>
              <a:t>For example, R.L. Stevenson.</a:t>
            </a:r>
          </a:p>
          <a:p>
            <a:pPr algn="just"/>
            <a:r>
              <a:rPr lang="en-GB" sz="2400" dirty="0"/>
              <a:t>2. Guardian</a:t>
            </a:r>
          </a:p>
          <a:p>
            <a:pPr algn="just"/>
            <a:r>
              <a:rPr lang="en-GB" sz="2400" dirty="0"/>
              <a:t>He guards the interests of the poor and general public. As one who is conversant with technology development, is given the authority befitting his expertise to determine what is best suited to the society. For example, Lawrence of Arabia (an engineer).</a:t>
            </a:r>
            <a:endParaRPr lang="en-IN" sz="2400" dirty="0"/>
          </a:p>
        </p:txBody>
      </p:sp>
    </p:spTree>
    <p:extLst>
      <p:ext uri="{BB962C8B-B14F-4D97-AF65-F5344CB8AC3E}">
        <p14:creationId xmlns:p14="http://schemas.microsoft.com/office/powerpoint/2010/main" val="589767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0F886-91B0-441B-B234-FCE401EBFFAD}"/>
              </a:ext>
            </a:extLst>
          </p:cNvPr>
          <p:cNvSpPr>
            <a:spLocks noGrp="1"/>
          </p:cNvSpPr>
          <p:nvPr>
            <p:ph idx="1"/>
          </p:nvPr>
        </p:nvSpPr>
        <p:spPr>
          <a:xfrm>
            <a:off x="168089" y="0"/>
            <a:ext cx="11640670" cy="5597151"/>
          </a:xfrm>
        </p:spPr>
        <p:txBody>
          <a:bodyPr>
            <a:normAutofit/>
          </a:bodyPr>
          <a:lstStyle/>
          <a:p>
            <a:pPr marL="0" indent="0" algn="just">
              <a:buNone/>
            </a:pPr>
            <a:r>
              <a:rPr lang="en-IN" sz="2000" b="1" i="0" u="none" strike="noStrike" baseline="0" dirty="0">
                <a:latin typeface="Arial" panose="020B0604020202020204" pitchFamily="34" charset="0"/>
              </a:rPr>
              <a:t>3. Bureaucratic Servant</a:t>
            </a:r>
          </a:p>
          <a:p>
            <a:pPr algn="just"/>
            <a:r>
              <a:rPr lang="en-GB" sz="2000" b="0" i="0" u="none" strike="noStrike" baseline="0" dirty="0">
                <a:latin typeface="Times New Roman" panose="02020603050405020304" pitchFamily="18" charset="0"/>
              </a:rPr>
              <a:t>He serves the organization and the employers. The management of an enterprise fixes its goals and assigns the job of problem solving to the engineer, who accepts the challenge and shapes them into concrete achievements. For example, Jamshedji Tata.</a:t>
            </a:r>
          </a:p>
          <a:p>
            <a:pPr marL="0" indent="0" algn="just">
              <a:buNone/>
            </a:pPr>
            <a:r>
              <a:rPr lang="en-IN" sz="2000" b="1" i="0" u="none" strike="noStrike" baseline="0" dirty="0">
                <a:latin typeface="Arial" panose="020B0604020202020204" pitchFamily="34" charset="0"/>
              </a:rPr>
              <a:t>4. Social Servant</a:t>
            </a:r>
          </a:p>
          <a:p>
            <a:pPr algn="just"/>
            <a:r>
              <a:rPr lang="en-GB" sz="2000" b="0" i="0" u="none" strike="noStrike" baseline="0" dirty="0">
                <a:latin typeface="Times New Roman" panose="02020603050405020304" pitchFamily="18" charset="0"/>
              </a:rPr>
              <a:t>It is one who exhibits social responsibility. The engineer translates the interest and aspirations of the society into a reality, remembering that his true master is the society at large. For example, Sir </a:t>
            </a:r>
            <a:r>
              <a:rPr lang="en-IN" sz="2000" b="0" i="0" u="none" strike="noStrike" baseline="0" dirty="0" err="1">
                <a:latin typeface="Times New Roman" panose="02020603050405020304" pitchFamily="18" charset="0"/>
              </a:rPr>
              <a:t>M.Viswesvarayya</a:t>
            </a:r>
            <a:r>
              <a:rPr lang="en-IN" sz="2000" b="0" i="0" u="none" strike="noStrike" baseline="0" dirty="0">
                <a:latin typeface="Times New Roman" panose="02020603050405020304" pitchFamily="18" charset="0"/>
              </a:rPr>
              <a:t>.</a:t>
            </a:r>
          </a:p>
          <a:p>
            <a:pPr marL="0" indent="0" algn="just">
              <a:buNone/>
            </a:pPr>
            <a:r>
              <a:rPr lang="en-GB" sz="2000" b="1" i="0" u="none" strike="noStrike" baseline="0" dirty="0">
                <a:latin typeface="Arial" panose="020B0604020202020204" pitchFamily="34" charset="0"/>
              </a:rPr>
              <a:t>5. Social Enabler and Catalyst</a:t>
            </a:r>
          </a:p>
          <a:p>
            <a:pPr algn="just"/>
            <a:r>
              <a:rPr lang="en-GB" sz="2000" b="0" i="0" u="none" strike="noStrike" baseline="0" dirty="0">
                <a:latin typeface="Times New Roman" panose="02020603050405020304" pitchFamily="18" charset="0"/>
              </a:rPr>
              <a:t>One who changes the society through technology. The engineer must assist the management and the society to understand their needs and make informed decisions on the desirable technological development and minimize the negative effects of technology on people and their living environment. Thus, he shines as a social enabler and a catalyst for further growth. For example, Sri </a:t>
            </a:r>
            <a:r>
              <a:rPr lang="en-GB" sz="2000" b="0" i="0" u="none" strike="noStrike" baseline="0" dirty="0" err="1">
                <a:latin typeface="Times New Roman" panose="02020603050405020304" pitchFamily="18" charset="0"/>
              </a:rPr>
              <a:t>Sundarlal</a:t>
            </a:r>
            <a:r>
              <a:rPr lang="en-GB" sz="2000" b="0" i="0" u="none" strike="noStrike" baseline="0" dirty="0">
                <a:latin typeface="Times New Roman" panose="02020603050405020304" pitchFamily="18" charset="0"/>
              </a:rPr>
              <a:t> Bahuguna.</a:t>
            </a:r>
            <a:endParaRPr lang="en-IN" sz="2000" dirty="0"/>
          </a:p>
        </p:txBody>
      </p:sp>
      <p:sp>
        <p:nvSpPr>
          <p:cNvPr id="5" name="TextBox 4">
            <a:extLst>
              <a:ext uri="{FF2B5EF4-FFF2-40B4-BE49-F238E27FC236}">
                <a16:creationId xmlns:a16="http://schemas.microsoft.com/office/drawing/2014/main" id="{728419E2-81F7-4C1D-AEB7-E239FBF3C3CE}"/>
              </a:ext>
            </a:extLst>
          </p:cNvPr>
          <p:cNvSpPr txBox="1"/>
          <p:nvPr/>
        </p:nvSpPr>
        <p:spPr>
          <a:xfrm>
            <a:off x="344021" y="4216149"/>
            <a:ext cx="11503958" cy="1631216"/>
          </a:xfrm>
          <a:prstGeom prst="rect">
            <a:avLst/>
          </a:prstGeom>
          <a:noFill/>
        </p:spPr>
        <p:txBody>
          <a:bodyPr wrap="square">
            <a:spAutoFit/>
          </a:bodyPr>
          <a:lstStyle/>
          <a:p>
            <a:r>
              <a:rPr lang="en-GB" sz="2000" b="1" dirty="0"/>
              <a:t>6. Game Player</a:t>
            </a:r>
          </a:p>
          <a:p>
            <a:r>
              <a:rPr lang="en-GB" sz="2000" dirty="0"/>
              <a:t>He is neither a servant nor master. An engineer is an assertive player, not a passive player who may carry out his master’s voice. He plays a unique role successfully within the organization, enjoying the excitement of the profession and having the satisfaction of surging ahead in a competitive world. For example, </a:t>
            </a:r>
            <a:r>
              <a:rPr lang="en-GB" sz="2000" dirty="0" err="1"/>
              <a:t>Narayanamurthy</a:t>
            </a:r>
            <a:r>
              <a:rPr lang="en-GB" sz="2000" dirty="0"/>
              <a:t>, Infosys and </a:t>
            </a:r>
            <a:r>
              <a:rPr lang="en-GB" sz="2000" dirty="0" err="1"/>
              <a:t>Dr.</a:t>
            </a:r>
            <a:r>
              <a:rPr lang="en-GB" sz="2000" dirty="0"/>
              <a:t> </a:t>
            </a:r>
            <a:r>
              <a:rPr lang="en-GB" sz="2000" dirty="0" err="1"/>
              <a:t>Kasthurirangan</a:t>
            </a:r>
            <a:r>
              <a:rPr lang="en-GB" sz="2000" dirty="0"/>
              <a:t>, ISRO.</a:t>
            </a:r>
            <a:endParaRPr lang="en-IN" sz="2000" dirty="0"/>
          </a:p>
        </p:txBody>
      </p:sp>
    </p:spTree>
    <p:extLst>
      <p:ext uri="{BB962C8B-B14F-4D97-AF65-F5344CB8AC3E}">
        <p14:creationId xmlns:p14="http://schemas.microsoft.com/office/powerpoint/2010/main" val="1462648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B8889-F867-488D-B4AD-AC7F2C2F5A81}"/>
              </a:ext>
            </a:extLst>
          </p:cNvPr>
          <p:cNvSpPr>
            <a:spLocks noGrp="1"/>
          </p:cNvSpPr>
          <p:nvPr>
            <p:ph idx="1"/>
          </p:nvPr>
        </p:nvSpPr>
        <p:spPr>
          <a:xfrm>
            <a:off x="392206" y="194048"/>
            <a:ext cx="11407588" cy="4351338"/>
          </a:xfrm>
        </p:spPr>
        <p:txBody>
          <a:bodyPr>
            <a:noAutofit/>
          </a:bodyPr>
          <a:lstStyle/>
          <a:p>
            <a:pPr algn="l"/>
            <a:r>
              <a:rPr lang="en-IN" sz="1800" b="1" i="0" u="none" strike="noStrike" baseline="0" dirty="0">
                <a:latin typeface="Arial" panose="020B0604020202020204" pitchFamily="34" charset="0"/>
              </a:rPr>
              <a:t>RESPONSIBILITY</a:t>
            </a:r>
          </a:p>
          <a:p>
            <a:pPr algn="l"/>
            <a:r>
              <a:rPr lang="en-IN" sz="1800" b="1" i="0" u="none" strike="noStrike" baseline="0" dirty="0">
                <a:latin typeface="Arial" panose="020B0604020202020204" pitchFamily="34" charset="0"/>
              </a:rPr>
              <a:t>Senses</a:t>
            </a:r>
          </a:p>
          <a:p>
            <a:pPr algn="l"/>
            <a:r>
              <a:rPr lang="en-GB" sz="2000" b="0" i="0" u="none" strike="noStrike" baseline="0" dirty="0">
                <a:latin typeface="Times New Roman" panose="02020603050405020304" pitchFamily="18" charset="0"/>
              </a:rPr>
              <a:t>There are different senses of responsibility, such as:</a:t>
            </a:r>
          </a:p>
          <a:p>
            <a:pPr algn="l"/>
            <a:r>
              <a:rPr lang="en-IN" sz="1800" b="1" i="1" u="none" strike="noStrike" baseline="0" dirty="0">
                <a:latin typeface="Arial" panose="020B0604020202020204" pitchFamily="34" charset="0"/>
              </a:rPr>
              <a:t>1. Characteristic Quality</a:t>
            </a:r>
          </a:p>
          <a:p>
            <a:pPr algn="l"/>
            <a:r>
              <a:rPr lang="en-GB" sz="2000" b="0" i="0" u="none" strike="noStrike" baseline="0" dirty="0">
                <a:latin typeface="Times New Roman" panose="02020603050405020304" pitchFamily="18" charset="0"/>
              </a:rPr>
              <a:t>Primarily responsibility implies duty with care and efforts.</a:t>
            </a:r>
          </a:p>
          <a:p>
            <a:pPr algn="l"/>
            <a:r>
              <a:rPr lang="en-IN" sz="1800" b="1" i="1" u="none" strike="noStrike" baseline="0" dirty="0">
                <a:latin typeface="Arial" panose="020B0604020202020204" pitchFamily="34" charset="0"/>
              </a:rPr>
              <a:t>2. Obligations</a:t>
            </a:r>
          </a:p>
          <a:p>
            <a:pPr algn="l"/>
            <a:r>
              <a:rPr lang="en-GB" sz="2000" b="0" i="0" u="none" strike="noStrike" baseline="0" dirty="0">
                <a:latin typeface="Times New Roman" panose="02020603050405020304" pitchFamily="18" charset="0"/>
              </a:rPr>
              <a:t>These are one’s moral responsibility i.e., duty to act right and in moral ways. The obligations such as honesty, fairness, and decency are incumbent on every one. In addition to this, we have role responsibilities assigned by taking up various roles, such as parents, inspectors, and employees. For example, a Safety Engineer has a responsibility to make regular inspections in a</a:t>
            </a:r>
          </a:p>
          <a:p>
            <a:pPr algn="l"/>
            <a:r>
              <a:rPr lang="en-GB" sz="2000" b="0" i="0" u="none" strike="noStrike" baseline="0" dirty="0">
                <a:latin typeface="Times New Roman" panose="02020603050405020304" pitchFamily="18" charset="0"/>
              </a:rPr>
              <a:t>3. General Moral Capacity</a:t>
            </a:r>
          </a:p>
          <a:p>
            <a:pPr algn="l"/>
            <a:r>
              <a:rPr lang="en-GB" sz="2000" b="0" i="0" u="none" strike="noStrike" baseline="0" dirty="0">
                <a:latin typeface="Times New Roman" panose="02020603050405020304" pitchFamily="18" charset="0"/>
              </a:rPr>
              <a:t>One has the general capacity for moral agency, including the understanding and action on moral</a:t>
            </a:r>
          </a:p>
          <a:p>
            <a:pPr algn="l"/>
            <a:r>
              <a:rPr lang="en-GB" sz="2000" b="0" i="0" u="none" strike="noStrike" baseline="0" dirty="0">
                <a:latin typeface="Times New Roman" panose="02020603050405020304" pitchFamily="18" charset="0"/>
              </a:rPr>
              <a:t>reasons.</a:t>
            </a:r>
          </a:p>
          <a:p>
            <a:pPr algn="l"/>
            <a:r>
              <a:rPr lang="en-GB" sz="2000" b="0" i="0" u="none" strike="noStrike" baseline="0" dirty="0">
                <a:latin typeface="Times New Roman" panose="02020603050405020304" pitchFamily="18" charset="0"/>
              </a:rPr>
              <a:t>4. Liability and Accountability</a:t>
            </a:r>
          </a:p>
          <a:p>
            <a:pPr algn="l"/>
            <a:r>
              <a:rPr lang="en-GB" sz="2000" b="0" i="0" u="none" strike="noStrike" baseline="0" dirty="0">
                <a:latin typeface="Times New Roman" panose="02020603050405020304" pitchFamily="18" charset="0"/>
              </a:rPr>
              <a:t>Liability and Accountability for actions. It means that one is liable (with a legal sense) to meet the</a:t>
            </a:r>
          </a:p>
          <a:p>
            <a:pPr algn="l"/>
            <a:r>
              <a:rPr lang="en-GB" sz="2000" b="0" i="0" u="none" strike="noStrike" baseline="0" dirty="0">
                <a:latin typeface="Times New Roman" panose="02020603050405020304" pitchFamily="18" charset="0"/>
              </a:rPr>
              <a:t>obligations in better ways. The person is likely to respond legally, if necessary.</a:t>
            </a:r>
          </a:p>
        </p:txBody>
      </p:sp>
    </p:spTree>
    <p:extLst>
      <p:ext uri="{BB962C8B-B14F-4D97-AF65-F5344CB8AC3E}">
        <p14:creationId xmlns:p14="http://schemas.microsoft.com/office/powerpoint/2010/main" val="2411755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991A4-58D7-4B77-95A0-2B61CF1EFE87}"/>
              </a:ext>
            </a:extLst>
          </p:cNvPr>
          <p:cNvSpPr>
            <a:spLocks noGrp="1"/>
          </p:cNvSpPr>
          <p:nvPr>
            <p:ph idx="1"/>
          </p:nvPr>
        </p:nvSpPr>
        <p:spPr>
          <a:xfrm>
            <a:off x="354105" y="696073"/>
            <a:ext cx="11622742" cy="5005480"/>
          </a:xfrm>
        </p:spPr>
        <p:txBody>
          <a:bodyPr>
            <a:normAutofit/>
          </a:bodyPr>
          <a:lstStyle/>
          <a:p>
            <a:pPr algn="just"/>
            <a:r>
              <a:rPr lang="en-GB" dirty="0"/>
              <a:t>Accountable means that one is willing to justify or defend the decisions, actions or means and outcomes. It could include offering a reasonable excuse or accepting the shame for not having met the end results or accepting the guilt for harming others. One is also answerable to the assessment by others on one’s actions (means) or outcomes.</a:t>
            </a:r>
          </a:p>
          <a:p>
            <a:pPr algn="just"/>
            <a:r>
              <a:rPr lang="en-GB" dirty="0"/>
              <a:t>5. Praiseworthiness/Blameworthiness</a:t>
            </a:r>
          </a:p>
          <a:p>
            <a:pPr algn="just"/>
            <a:r>
              <a:rPr lang="en-GB" dirty="0"/>
              <a:t>When accountability for wrong actions or results is at issue, responsibility means blameworthy. When the right conduct or successful result is at issue, responsible is synonymous with praiseworthy. factory shops.</a:t>
            </a:r>
          </a:p>
          <a:p>
            <a:endParaRPr lang="en-IN" dirty="0"/>
          </a:p>
        </p:txBody>
      </p:sp>
    </p:spTree>
    <p:extLst>
      <p:ext uri="{BB962C8B-B14F-4D97-AF65-F5344CB8AC3E}">
        <p14:creationId xmlns:p14="http://schemas.microsoft.com/office/powerpoint/2010/main" val="3160803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13DFAF-1B79-405D-B655-58290B3F9715}"/>
              </a:ext>
            </a:extLst>
          </p:cNvPr>
          <p:cNvSpPr>
            <a:spLocks noGrp="1"/>
          </p:cNvSpPr>
          <p:nvPr>
            <p:ph idx="1"/>
          </p:nvPr>
        </p:nvSpPr>
        <p:spPr>
          <a:xfrm>
            <a:off x="434788" y="516777"/>
            <a:ext cx="11757212" cy="6072281"/>
          </a:xfrm>
        </p:spPr>
        <p:txBody>
          <a:bodyPr>
            <a:normAutofit fontScale="77500" lnSpcReduction="20000"/>
          </a:bodyPr>
          <a:lstStyle/>
          <a:p>
            <a:r>
              <a:rPr lang="en-GB" b="1" dirty="0"/>
              <a:t>Different types </a:t>
            </a:r>
            <a:r>
              <a:rPr lang="en-GB" dirty="0"/>
              <a:t>of responsibilities exhibited in human transactions are:</a:t>
            </a:r>
          </a:p>
          <a:p>
            <a:pPr marL="0" indent="0">
              <a:buNone/>
            </a:pPr>
            <a:r>
              <a:rPr lang="en-GB" dirty="0"/>
              <a:t>1. </a:t>
            </a:r>
            <a:r>
              <a:rPr lang="en-GB" b="1" dirty="0"/>
              <a:t>Moral Responsibility</a:t>
            </a:r>
          </a:p>
          <a:p>
            <a:r>
              <a:rPr lang="en-GB" dirty="0"/>
              <a:t>Moral responsibility as applied to a professional: A professional must be responsible morally, in creating internal good or good outcomes, and eliminating /minimizing un- intended side-effects, from engineering and technology. It includes:</a:t>
            </a:r>
          </a:p>
          <a:p>
            <a:pPr marL="0" indent="0">
              <a:buNone/>
            </a:pPr>
            <a:r>
              <a:rPr lang="en-GB" dirty="0"/>
              <a:t>(a) Obligations: A commitment to moral actions (primary obligation to protect the safety of the</a:t>
            </a:r>
          </a:p>
          <a:p>
            <a:r>
              <a:rPr lang="en-GB" dirty="0"/>
              <a:t>human beings and respect their rights),</a:t>
            </a:r>
          </a:p>
          <a:p>
            <a:pPr marL="0" indent="0">
              <a:buNone/>
            </a:pPr>
            <a:r>
              <a:rPr lang="en-GB" dirty="0"/>
              <a:t>(b) Conscientious: A comprehensive perspective to accept the duties, and diligently do the right</a:t>
            </a:r>
          </a:p>
          <a:p>
            <a:r>
              <a:rPr lang="en-GB" dirty="0"/>
              <a:t>things by putting their heart, head and hands (awareness of the experimental nature of the</a:t>
            </a:r>
          </a:p>
          <a:p>
            <a:r>
              <a:rPr lang="en-GB" dirty="0"/>
              <a:t>product/project, anticipating possible and unexpected outcomes and putting efforts to monitor</a:t>
            </a:r>
          </a:p>
          <a:p>
            <a:r>
              <a:rPr lang="en-GB" dirty="0"/>
              <a:t>them),</a:t>
            </a:r>
          </a:p>
          <a:p>
            <a:pPr marL="0" indent="0">
              <a:buNone/>
            </a:pPr>
            <a:r>
              <a:rPr lang="en-GB" dirty="0"/>
              <a:t>(c) Accountability (being accountable for the decisions, actions, and the results of product/</a:t>
            </a:r>
          </a:p>
          <a:p>
            <a:r>
              <a:rPr lang="en-GB" dirty="0"/>
              <a:t>project including safety), and</a:t>
            </a:r>
          </a:p>
          <a:p>
            <a:pPr marL="0" indent="0">
              <a:buNone/>
            </a:pPr>
            <a:r>
              <a:rPr lang="en-GB" dirty="0"/>
              <a:t>(d) Praiseworthy/Blameworthy as applied to context of doing things right/doing things wrongly,</a:t>
            </a:r>
          </a:p>
          <a:p>
            <a:r>
              <a:rPr lang="en-GB" dirty="0"/>
              <a:t>respectively</a:t>
            </a:r>
            <a:endParaRPr lang="en-IN" dirty="0"/>
          </a:p>
        </p:txBody>
      </p:sp>
    </p:spTree>
    <p:extLst>
      <p:ext uri="{BB962C8B-B14F-4D97-AF65-F5344CB8AC3E}">
        <p14:creationId xmlns:p14="http://schemas.microsoft.com/office/powerpoint/2010/main" val="282214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74374-2A78-408F-894F-76A96F9584C7}"/>
              </a:ext>
            </a:extLst>
          </p:cNvPr>
          <p:cNvSpPr>
            <a:spLocks noGrp="1"/>
          </p:cNvSpPr>
          <p:nvPr>
            <p:ph idx="1"/>
          </p:nvPr>
        </p:nvSpPr>
        <p:spPr>
          <a:xfrm>
            <a:off x="434787" y="678142"/>
            <a:ext cx="11622741" cy="5211670"/>
          </a:xfrm>
        </p:spPr>
        <p:txBody>
          <a:bodyPr>
            <a:normAutofit/>
          </a:bodyPr>
          <a:lstStyle/>
          <a:p>
            <a:r>
              <a:rPr lang="en-GB" dirty="0"/>
              <a:t>2. Causal Responsibility</a:t>
            </a:r>
          </a:p>
          <a:p>
            <a:r>
              <a:rPr lang="en-GB" dirty="0"/>
              <a:t>It is being a cause of some event. For example, a child playing with matches cause a house to burn. The child is causally responsible, but the parent who left the child with matches, is morally responsible.</a:t>
            </a:r>
          </a:p>
          <a:p>
            <a:r>
              <a:rPr lang="en-GB" dirty="0"/>
              <a:t>3. Job Responsibility</a:t>
            </a:r>
          </a:p>
          <a:p>
            <a:r>
              <a:rPr lang="en-GB" dirty="0"/>
              <a:t>It consists of assigned tasks at the place of employment and achieving the objectives.</a:t>
            </a:r>
          </a:p>
          <a:p>
            <a:r>
              <a:rPr lang="en-GB" dirty="0"/>
              <a:t>4. Legal Responsibility</a:t>
            </a:r>
          </a:p>
          <a:p>
            <a:r>
              <a:rPr lang="en-GB" dirty="0"/>
              <a:t>It is the response required by law and includes legal obligations and accountability to meet them. Many of these responsibilities overlap with moral responsibility</a:t>
            </a:r>
            <a:endParaRPr lang="en-IN" dirty="0"/>
          </a:p>
        </p:txBody>
      </p:sp>
    </p:spTree>
    <p:extLst>
      <p:ext uri="{BB962C8B-B14F-4D97-AF65-F5344CB8AC3E}">
        <p14:creationId xmlns:p14="http://schemas.microsoft.com/office/powerpoint/2010/main" val="157955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42B14-0BC6-416D-9A4A-011CD8144BAF}"/>
              </a:ext>
            </a:extLst>
          </p:cNvPr>
          <p:cNvSpPr>
            <a:spLocks noGrp="1"/>
          </p:cNvSpPr>
          <p:nvPr>
            <p:ph idx="1"/>
          </p:nvPr>
        </p:nvSpPr>
        <p:spPr>
          <a:xfrm>
            <a:off x="838200" y="1183785"/>
            <a:ext cx="11268808" cy="4619137"/>
          </a:xfrm>
        </p:spPr>
        <p:txBody>
          <a:bodyPr/>
          <a:lstStyle/>
          <a:p>
            <a:pPr marL="0" indent="0">
              <a:buNone/>
            </a:pPr>
            <a:r>
              <a:rPr lang="en-GB" b="1" dirty="0">
                <a:solidFill>
                  <a:srgbClr val="3333FF"/>
                </a:solidFill>
              </a:rPr>
              <a:t>(a) to understand the moral values that ought to guide the Engineering profession</a:t>
            </a:r>
          </a:p>
          <a:p>
            <a:pPr marL="0" indent="0">
              <a:buNone/>
            </a:pPr>
            <a:r>
              <a:rPr lang="en-GB" b="1" dirty="0">
                <a:solidFill>
                  <a:srgbClr val="3333FF"/>
                </a:solidFill>
              </a:rPr>
              <a:t>(b) resolve the moral issues in the profession</a:t>
            </a:r>
          </a:p>
          <a:p>
            <a:pPr marL="0" indent="0">
              <a:buNone/>
            </a:pPr>
            <a:r>
              <a:rPr lang="en-GB" b="1" dirty="0">
                <a:solidFill>
                  <a:srgbClr val="3333FF"/>
                </a:solidFill>
              </a:rPr>
              <a:t>(c) justify the moral judgment concerning the profession. It is intended to develop a set of beliefs, attitudes, and habits that engineers should display concerning morality</a:t>
            </a:r>
            <a:endParaRPr lang="en-IN" b="1" dirty="0">
              <a:solidFill>
                <a:srgbClr val="3333FF"/>
              </a:solidFill>
            </a:endParaRPr>
          </a:p>
        </p:txBody>
      </p:sp>
      <p:sp>
        <p:nvSpPr>
          <p:cNvPr id="4" name="Title 1">
            <a:extLst>
              <a:ext uri="{FF2B5EF4-FFF2-40B4-BE49-F238E27FC236}">
                <a16:creationId xmlns:a16="http://schemas.microsoft.com/office/drawing/2014/main" id="{7E167D83-2FF1-4CB6-8C6B-B251F94AA5A4}"/>
              </a:ext>
            </a:extLst>
          </p:cNvPr>
          <p:cNvSpPr>
            <a:spLocks noGrp="1"/>
          </p:cNvSpPr>
          <p:nvPr>
            <p:ph type="title"/>
          </p:nvPr>
        </p:nvSpPr>
        <p:spPr>
          <a:xfrm>
            <a:off x="838200" y="365126"/>
            <a:ext cx="10515600" cy="575652"/>
          </a:xfrm>
        </p:spPr>
        <p:txBody>
          <a:bodyPr>
            <a:normAutofit/>
          </a:bodyPr>
          <a:lstStyle/>
          <a:p>
            <a:pPr algn="ctr"/>
            <a:r>
              <a:rPr lang="en-IN" sz="2800" b="1" dirty="0">
                <a:solidFill>
                  <a:srgbClr val="FF00FF"/>
                </a:solidFill>
                <a:latin typeface="Algerian" panose="04020705040A02060702" pitchFamily="82" charset="0"/>
              </a:rPr>
              <a:t>Why Engineering Ethics?</a:t>
            </a:r>
          </a:p>
        </p:txBody>
      </p:sp>
    </p:spTree>
    <p:extLst>
      <p:ext uri="{BB962C8B-B14F-4D97-AF65-F5344CB8AC3E}">
        <p14:creationId xmlns:p14="http://schemas.microsoft.com/office/powerpoint/2010/main" val="567291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D5760-E6EB-40E9-BD46-73D51B35D30A}"/>
              </a:ext>
            </a:extLst>
          </p:cNvPr>
          <p:cNvSpPr>
            <a:spLocks noGrp="1"/>
          </p:cNvSpPr>
          <p:nvPr>
            <p:ph idx="1"/>
          </p:nvPr>
        </p:nvSpPr>
        <p:spPr>
          <a:xfrm>
            <a:off x="416858" y="803648"/>
            <a:ext cx="11398624" cy="5014446"/>
          </a:xfrm>
        </p:spPr>
        <p:txBody>
          <a:bodyPr>
            <a:normAutofit/>
          </a:bodyPr>
          <a:lstStyle/>
          <a:p>
            <a:pPr algn="l"/>
            <a:r>
              <a:rPr lang="en-IN" sz="1800" b="1" i="0" u="none" strike="noStrike" baseline="0" dirty="0">
                <a:latin typeface="Arial" panose="020B0604020202020204" pitchFamily="34" charset="0"/>
              </a:rPr>
              <a:t>Social Responsibility</a:t>
            </a:r>
          </a:p>
          <a:p>
            <a:pPr algn="l"/>
            <a:r>
              <a:rPr lang="en-GB" sz="1800" b="0" i="0" u="none" strike="noStrike" baseline="0" dirty="0">
                <a:latin typeface="Times New Roman" panose="02020603050405020304" pitchFamily="18" charset="0"/>
              </a:rPr>
              <a:t>Corporate organizations have social responsibility to all of their ‘stakeholders’. This includes the wellbeing of the employees and their unions, socially responsible investors, customers, dealers, suppliers, local communities, governments, non-governmental organizations, and the business owners and managers. Besides showing concern with employee relations and other internal organizational matters, the </a:t>
            </a:r>
            <a:r>
              <a:rPr lang="en-IN" sz="1800" b="0" i="0" u="none" strike="noStrike" baseline="0" dirty="0">
                <a:latin typeface="Times New Roman" panose="02020603050405020304" pitchFamily="18" charset="0"/>
              </a:rPr>
              <a:t>organization is concerned with</a:t>
            </a:r>
          </a:p>
          <a:p>
            <a:pPr algn="l"/>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a</a:t>
            </a:r>
            <a:r>
              <a:rPr lang="en-GB" sz="1800" b="0" i="0" u="none" strike="noStrike" baseline="0" dirty="0">
                <a:latin typeface="Times New Roman" panose="02020603050405020304" pitchFamily="18" charset="0"/>
              </a:rPr>
              <a:t>) how the product/project is marketed, used or misused, how it fails, and how it is disposed or discarded. The ways in which the used battery cells and computers are discarded have been debated in the engineers’ forums.</a:t>
            </a:r>
          </a:p>
          <a:p>
            <a:pPr algn="l"/>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b</a:t>
            </a:r>
            <a:r>
              <a:rPr lang="en-GB" sz="1800" b="0" i="0" u="none" strike="noStrike" baseline="0" dirty="0">
                <a:latin typeface="Times New Roman" panose="02020603050405020304" pitchFamily="18" charset="0"/>
              </a:rPr>
              <a:t>) protecting the work environment during manufacture as well as the external environment </a:t>
            </a:r>
            <a:r>
              <a:rPr lang="en-IN" sz="1800" b="0" i="0" u="none" strike="noStrike" baseline="0" dirty="0">
                <a:latin typeface="Times New Roman" panose="02020603050405020304" pitchFamily="18" charset="0"/>
              </a:rPr>
              <a:t>during transport or use</a:t>
            </a:r>
          </a:p>
          <a:p>
            <a:pPr algn="l"/>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c</a:t>
            </a:r>
            <a:r>
              <a:rPr lang="en-GB" sz="1800" b="0" i="0" u="none" strike="noStrike" baseline="0" dirty="0">
                <a:latin typeface="Times New Roman" panose="02020603050405020304" pitchFamily="18" charset="0"/>
              </a:rPr>
              <a:t>) training the disadvantaged or physically-challenged workers</a:t>
            </a:r>
          </a:p>
          <a:p>
            <a:pPr algn="l"/>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d</a:t>
            </a:r>
            <a:r>
              <a:rPr lang="en-GB" sz="1800" b="0" i="0" u="none" strike="noStrike" baseline="0" dirty="0">
                <a:latin typeface="Times New Roman" panose="02020603050405020304" pitchFamily="18" charset="0"/>
              </a:rPr>
              <a:t>) subcontracting and hiring practices, and</a:t>
            </a:r>
          </a:p>
          <a:p>
            <a:pPr algn="l"/>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e</a:t>
            </a:r>
            <a:r>
              <a:rPr lang="en-GB" sz="1800" b="0" i="0" u="none" strike="noStrike" baseline="0" dirty="0">
                <a:latin typeface="Times New Roman" panose="02020603050405020304" pitchFamily="18" charset="0"/>
              </a:rPr>
              <a:t>) contribution to local communities to enrich their cultural, social, and civic life. It may be even compensatory against the harm to environment (e.g., planting trees).</a:t>
            </a:r>
            <a:endParaRPr lang="en-IN" dirty="0"/>
          </a:p>
        </p:txBody>
      </p:sp>
    </p:spTree>
    <p:extLst>
      <p:ext uri="{BB962C8B-B14F-4D97-AF65-F5344CB8AC3E}">
        <p14:creationId xmlns:p14="http://schemas.microsoft.com/office/powerpoint/2010/main" val="1595597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8E4054-DA7D-4034-8323-06F11F4F2076}"/>
              </a:ext>
            </a:extLst>
          </p:cNvPr>
          <p:cNvPicPr>
            <a:picLocks noGrp="1" noChangeAspect="1"/>
          </p:cNvPicPr>
          <p:nvPr>
            <p:ph idx="1"/>
          </p:nvPr>
        </p:nvPicPr>
        <p:blipFill>
          <a:blip r:embed="rId2"/>
          <a:stretch>
            <a:fillRect/>
          </a:stretch>
        </p:blipFill>
        <p:spPr>
          <a:xfrm>
            <a:off x="932329" y="49119"/>
            <a:ext cx="8803342" cy="6737908"/>
          </a:xfrm>
        </p:spPr>
      </p:pic>
    </p:spTree>
    <p:extLst>
      <p:ext uri="{BB962C8B-B14F-4D97-AF65-F5344CB8AC3E}">
        <p14:creationId xmlns:p14="http://schemas.microsoft.com/office/powerpoint/2010/main" val="3432278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21DBB5-7DED-4C46-A513-EA7D0EE9D081}"/>
              </a:ext>
            </a:extLst>
          </p:cNvPr>
          <p:cNvPicPr>
            <a:picLocks noGrp="1" noChangeAspect="1"/>
          </p:cNvPicPr>
          <p:nvPr>
            <p:ph idx="1"/>
          </p:nvPr>
        </p:nvPicPr>
        <p:blipFill>
          <a:blip r:embed="rId2"/>
          <a:stretch>
            <a:fillRect/>
          </a:stretch>
        </p:blipFill>
        <p:spPr>
          <a:xfrm>
            <a:off x="842681" y="173166"/>
            <a:ext cx="8973671" cy="6539174"/>
          </a:xfrm>
        </p:spPr>
      </p:pic>
    </p:spTree>
    <p:extLst>
      <p:ext uri="{BB962C8B-B14F-4D97-AF65-F5344CB8AC3E}">
        <p14:creationId xmlns:p14="http://schemas.microsoft.com/office/powerpoint/2010/main" val="1878976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AB9B-9449-400D-924F-774CC1C45AE5}"/>
              </a:ext>
            </a:extLst>
          </p:cNvPr>
          <p:cNvSpPr>
            <a:spLocks noGrp="1"/>
          </p:cNvSpPr>
          <p:nvPr>
            <p:ph type="title"/>
          </p:nvPr>
        </p:nvSpPr>
        <p:spPr>
          <a:xfrm>
            <a:off x="170329" y="528918"/>
            <a:ext cx="11779624" cy="1712257"/>
          </a:xfrm>
        </p:spPr>
        <p:txBody>
          <a:bodyPr>
            <a:normAutofit fontScale="90000"/>
          </a:bodyPr>
          <a:lstStyle/>
          <a:p>
            <a:pPr marL="228600" marR="0" lvl="0" indent="-228600" algn="just" defTabSz="914400" rtl="0" eaLnBrk="1" fontAlgn="auto" latinLnBrk="0" hangingPunct="1">
              <a:lnSpc>
                <a:spcPct val="90000"/>
              </a:lnSpc>
              <a:spcBef>
                <a:spcPts val="1000"/>
              </a:spcBef>
              <a:spcAft>
                <a:spcPts val="0"/>
              </a:spcAft>
              <a:tabLst/>
              <a:defRPr/>
            </a:pP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EthicalApproaches</a:t>
            </a:r>
            <a:b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Several ethical theories have been developed over different times, each of them stressing certain ethical principles or features. Each stresses a view and many a times, we find that these theories converge and reinforce the ethics, in deciding upon the actions and justifying the results</a:t>
            </a:r>
            <a:endParaRPr lang="en-IN" b="1" dirty="0"/>
          </a:p>
        </p:txBody>
      </p:sp>
      <p:sp>
        <p:nvSpPr>
          <p:cNvPr id="3" name="Content Placeholder 2">
            <a:extLst>
              <a:ext uri="{FF2B5EF4-FFF2-40B4-BE49-F238E27FC236}">
                <a16:creationId xmlns:a16="http://schemas.microsoft.com/office/drawing/2014/main" id="{7EB790EA-53EA-45B4-B81E-67D5E65E409E}"/>
              </a:ext>
            </a:extLst>
          </p:cNvPr>
          <p:cNvSpPr>
            <a:spLocks noGrp="1"/>
          </p:cNvSpPr>
          <p:nvPr>
            <p:ph idx="1"/>
          </p:nvPr>
        </p:nvSpPr>
        <p:spPr>
          <a:xfrm>
            <a:off x="389965" y="2569695"/>
            <a:ext cx="10515600" cy="4351338"/>
          </a:xfrm>
        </p:spPr>
        <p:txBody>
          <a:bodyPr/>
          <a:lstStyle/>
          <a:p>
            <a:r>
              <a:rPr lang="en-GB" b="1" dirty="0"/>
              <a:t>Utilitarian Theory</a:t>
            </a:r>
          </a:p>
          <a:p>
            <a:r>
              <a:rPr lang="en-GB" b="1" dirty="0"/>
              <a:t>Utilitarianism is a tradition of ethical philosophy that is associated with Jeremy Bentham and John Stuart Mill, two late 18th- and 19th-century British philosophers, economists, and political thinkers. Utilitarianism holds that an action is right if it tends to promote happiness and wrong if it tends to produce sadness, or the reverse of happiness—not just the happiness of the actor but that of everyone affected by it. At work, you display utilitarianism when you take actions to ensure that the office is a positive environment for your co-workers to be in, and then make it so for yourself</a:t>
            </a:r>
            <a:r>
              <a:rPr lang="en-GB" dirty="0"/>
              <a:t>.</a:t>
            </a:r>
            <a:endParaRPr lang="en-IN" dirty="0"/>
          </a:p>
        </p:txBody>
      </p:sp>
    </p:spTree>
    <p:extLst>
      <p:ext uri="{BB962C8B-B14F-4D97-AF65-F5344CB8AC3E}">
        <p14:creationId xmlns:p14="http://schemas.microsoft.com/office/powerpoint/2010/main" val="657966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89C69-AFA0-41D8-98D0-00562F28D5D9}"/>
              </a:ext>
            </a:extLst>
          </p:cNvPr>
          <p:cNvSpPr>
            <a:spLocks noGrp="1"/>
          </p:cNvSpPr>
          <p:nvPr>
            <p:ph idx="1"/>
          </p:nvPr>
        </p:nvSpPr>
        <p:spPr>
          <a:xfrm>
            <a:off x="291353" y="454025"/>
            <a:ext cx="11506200" cy="7793504"/>
          </a:xfrm>
        </p:spPr>
        <p:txBody>
          <a:bodyPr>
            <a:noAutofit/>
          </a:bodyPr>
          <a:lstStyle/>
          <a:p>
            <a:endParaRPr lang="en-GB" sz="2400" dirty="0"/>
          </a:p>
          <a:p>
            <a:pPr algn="just"/>
            <a:r>
              <a:rPr lang="en-GB" sz="2400" b="1" dirty="0"/>
              <a:t>Utilitarian theory</a:t>
            </a:r>
          </a:p>
          <a:p>
            <a:pPr algn="just"/>
            <a:r>
              <a:rPr lang="en-GB" sz="2400" b="1" dirty="0"/>
              <a:t>Classical Utilitarianism</a:t>
            </a:r>
          </a:p>
          <a:p>
            <a:pPr algn="just"/>
            <a:r>
              <a:rPr lang="en-GB" sz="2400" b="1" dirty="0"/>
              <a:t>An example of utilitarianism that shows someone making an individual “good” choice that actually benefits the entire population can be seen in Bobby’s decision to buy his sister, Sally, a car. Bobby buys Sally the car so that she can get back and forth to work. Because Sally can now go to work, she can now accept the job with ABC Company. ABC Company has had trouble filling that position for quite some time, and it was an important one, so now the company can get a better handle on crucial business decisions.</a:t>
            </a:r>
          </a:p>
          <a:p>
            <a:pPr algn="just"/>
            <a:r>
              <a:rPr lang="en-GB" sz="2400" b="1" dirty="0"/>
              <a:t>As it stands, ABC Company does a lot of international business, and Sally is put in charge of their accounts. The continued business between ABC company and its international clients helps the global economy thrive, as people the world over remain employed; perhaps being given raises or promotions. In Bobby’s act of buying Sally a car, an act that could otherwise be seen as his making Sally happy on an individual level, he acted in such a way as to benefit the world at large</a:t>
            </a:r>
            <a:r>
              <a:rPr lang="en-GB" sz="2400" dirty="0"/>
              <a:t>.</a:t>
            </a:r>
            <a:endParaRPr lang="en-IN" sz="2400" dirty="0"/>
          </a:p>
        </p:txBody>
      </p:sp>
    </p:spTree>
    <p:extLst>
      <p:ext uri="{BB962C8B-B14F-4D97-AF65-F5344CB8AC3E}">
        <p14:creationId xmlns:p14="http://schemas.microsoft.com/office/powerpoint/2010/main" val="4113421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13EA9-C74E-4F0C-99E6-BD8178956BAF}"/>
              </a:ext>
            </a:extLst>
          </p:cNvPr>
          <p:cNvSpPr>
            <a:spLocks noGrp="1"/>
          </p:cNvSpPr>
          <p:nvPr>
            <p:ph idx="1"/>
          </p:nvPr>
        </p:nvSpPr>
        <p:spPr>
          <a:xfrm>
            <a:off x="273423" y="543673"/>
            <a:ext cx="11246223" cy="5059268"/>
          </a:xfrm>
        </p:spPr>
        <p:txBody>
          <a:bodyPr>
            <a:normAutofit fontScale="70000" lnSpcReduction="20000"/>
          </a:bodyPr>
          <a:lstStyle/>
          <a:p>
            <a:pPr algn="l"/>
            <a:r>
              <a:rPr lang="en-GB" b="1" i="0" dirty="0">
                <a:solidFill>
                  <a:srgbClr val="424242"/>
                </a:solidFill>
                <a:effectLst/>
                <a:latin typeface="Verdana" panose="020B0604030504040204" pitchFamily="34" charset="0"/>
              </a:rPr>
              <a:t>Duty-based or Deontological ethics</a:t>
            </a:r>
          </a:p>
          <a:p>
            <a:pPr algn="l"/>
            <a:r>
              <a:rPr lang="en-GB" b="1" i="0" dirty="0">
                <a:solidFill>
                  <a:srgbClr val="424242"/>
                </a:solidFill>
                <a:effectLst/>
                <a:latin typeface="Verdana" panose="020B0604030504040204" pitchFamily="34" charset="0"/>
              </a:rPr>
              <a:t>Deontological (duty-based) ethics are concerned with what people do, not with the consequences of their actions.</a:t>
            </a:r>
          </a:p>
          <a:p>
            <a:pPr algn="l">
              <a:buFont typeface="Arial" panose="020B0604020202020204" pitchFamily="34" charset="0"/>
              <a:buChar char="•"/>
            </a:pPr>
            <a:r>
              <a:rPr lang="en-GB" b="1" i="0" dirty="0">
                <a:solidFill>
                  <a:srgbClr val="424242"/>
                </a:solidFill>
                <a:effectLst/>
                <a:latin typeface="Verdana" panose="020B0604030504040204" pitchFamily="34" charset="0"/>
              </a:rPr>
              <a:t>Do the right thing.</a:t>
            </a:r>
          </a:p>
          <a:p>
            <a:pPr algn="l">
              <a:buFont typeface="Arial" panose="020B0604020202020204" pitchFamily="34" charset="0"/>
              <a:buChar char="•"/>
            </a:pPr>
            <a:r>
              <a:rPr lang="en-GB" b="1" i="0" dirty="0">
                <a:solidFill>
                  <a:srgbClr val="424242"/>
                </a:solidFill>
                <a:effectLst/>
                <a:latin typeface="Verdana" panose="020B0604030504040204" pitchFamily="34" charset="0"/>
              </a:rPr>
              <a:t>Do it because it's the right thing to do.</a:t>
            </a:r>
          </a:p>
          <a:p>
            <a:pPr algn="l">
              <a:buFont typeface="Arial" panose="020B0604020202020204" pitchFamily="34" charset="0"/>
              <a:buChar char="•"/>
            </a:pPr>
            <a:r>
              <a:rPr lang="en-GB" b="1" i="0" dirty="0">
                <a:solidFill>
                  <a:srgbClr val="424242"/>
                </a:solidFill>
                <a:effectLst/>
                <a:latin typeface="Verdana" panose="020B0604030504040204" pitchFamily="34" charset="0"/>
              </a:rPr>
              <a:t>Don't do wrong things.</a:t>
            </a:r>
          </a:p>
          <a:p>
            <a:pPr algn="l">
              <a:buFont typeface="Arial" panose="020B0604020202020204" pitchFamily="34" charset="0"/>
              <a:buChar char="•"/>
            </a:pPr>
            <a:r>
              <a:rPr lang="en-GB" b="1" i="0" dirty="0">
                <a:solidFill>
                  <a:srgbClr val="424242"/>
                </a:solidFill>
                <a:effectLst/>
                <a:latin typeface="Verdana" panose="020B0604030504040204" pitchFamily="34" charset="0"/>
              </a:rPr>
              <a:t>Avoid them because they are wrong.</a:t>
            </a:r>
          </a:p>
          <a:p>
            <a:pPr algn="l"/>
            <a:r>
              <a:rPr lang="en-GB" b="1" i="0" dirty="0">
                <a:solidFill>
                  <a:srgbClr val="424242"/>
                </a:solidFill>
                <a:effectLst/>
                <a:latin typeface="Verdana" panose="020B0604030504040204" pitchFamily="34" charset="0"/>
              </a:rPr>
              <a:t>Under this form of ethics you can't justify an action by showing that it produced good consequences, which is why it's sometimes called 'non-Consequentialist'.</a:t>
            </a:r>
          </a:p>
          <a:p>
            <a:pPr algn="l"/>
            <a:r>
              <a:rPr lang="en-GB" b="1" i="0" dirty="0">
                <a:solidFill>
                  <a:srgbClr val="424242"/>
                </a:solidFill>
                <a:effectLst/>
                <a:latin typeface="Verdana" panose="020B0604030504040204" pitchFamily="34" charset="0"/>
              </a:rPr>
              <a:t>The word 'deontological' comes from the Greek word </a:t>
            </a:r>
            <a:r>
              <a:rPr lang="en-GB" b="1" i="1" dirty="0" err="1">
                <a:solidFill>
                  <a:srgbClr val="424242"/>
                </a:solidFill>
                <a:effectLst/>
                <a:latin typeface="Verdana" panose="020B0604030504040204" pitchFamily="34" charset="0"/>
              </a:rPr>
              <a:t>deon</a:t>
            </a:r>
            <a:r>
              <a:rPr lang="en-GB" b="1" i="0" dirty="0">
                <a:solidFill>
                  <a:srgbClr val="424242"/>
                </a:solidFill>
                <a:effectLst/>
                <a:latin typeface="Verdana" panose="020B0604030504040204" pitchFamily="34" charset="0"/>
              </a:rPr>
              <a:t>, which means 'duty'.</a:t>
            </a:r>
          </a:p>
          <a:p>
            <a:pPr algn="l"/>
            <a:r>
              <a:rPr lang="en-GB" b="1" i="0" dirty="0">
                <a:solidFill>
                  <a:srgbClr val="424242"/>
                </a:solidFill>
                <a:effectLst/>
                <a:latin typeface="Verdana" panose="020B0604030504040204" pitchFamily="34" charset="0"/>
              </a:rPr>
              <a:t>Duty-based ethics are usually what people are talking about when they refer to 'the principle of the thing'.</a:t>
            </a:r>
          </a:p>
          <a:p>
            <a:pPr algn="l"/>
            <a:r>
              <a:rPr lang="en-GB" b="1" i="0" dirty="0">
                <a:solidFill>
                  <a:srgbClr val="424242"/>
                </a:solidFill>
                <a:effectLst/>
                <a:latin typeface="Verdana" panose="020B0604030504040204" pitchFamily="34" charset="0"/>
              </a:rPr>
              <a:t>Duty-based ethics teaches that some acts are right or wrong because of the sorts of things they are, and people have a duty to act accordingly, regardless of the good or bad consequences that may be produced.</a:t>
            </a:r>
          </a:p>
          <a:p>
            <a:endParaRPr lang="en-IN" dirty="0"/>
          </a:p>
        </p:txBody>
      </p:sp>
    </p:spTree>
    <p:extLst>
      <p:ext uri="{BB962C8B-B14F-4D97-AF65-F5344CB8AC3E}">
        <p14:creationId xmlns:p14="http://schemas.microsoft.com/office/powerpoint/2010/main" val="23372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54090A-9A16-4170-B4B9-640B0CE4A10F}"/>
              </a:ext>
            </a:extLst>
          </p:cNvPr>
          <p:cNvSpPr>
            <a:spLocks noGrp="1"/>
          </p:cNvSpPr>
          <p:nvPr>
            <p:ph idx="1"/>
          </p:nvPr>
        </p:nvSpPr>
        <p:spPr>
          <a:xfrm>
            <a:off x="165847" y="588495"/>
            <a:ext cx="11730318" cy="5821269"/>
          </a:xfrm>
        </p:spPr>
        <p:txBody>
          <a:bodyPr>
            <a:normAutofit fontScale="92500" lnSpcReduction="20000"/>
          </a:bodyPr>
          <a:lstStyle/>
          <a:p>
            <a:pPr algn="l"/>
            <a:r>
              <a:rPr lang="en-GB" b="1" i="0" dirty="0">
                <a:solidFill>
                  <a:srgbClr val="000000"/>
                </a:solidFill>
                <a:effectLst/>
                <a:latin typeface="Cabin"/>
              </a:rPr>
              <a:t>Duty</a:t>
            </a:r>
          </a:p>
          <a:p>
            <a:pPr algn="l"/>
            <a:r>
              <a:rPr lang="en-GB" b="1" i="0" dirty="0">
                <a:solidFill>
                  <a:srgbClr val="000000"/>
                </a:solidFill>
                <a:effectLst/>
                <a:latin typeface="Cabin"/>
              </a:rPr>
              <a:t>When you make a decision, you need to ask yourself who you owe a duty to and which is more important. So, if your sister asks you to steal something for her, you owe a duty to her in that she is your sister, but you also owe an equal duty to the person you are stealing from. Duty-based ethics are the assessment of whom you owe a greater duty to.</a:t>
            </a:r>
          </a:p>
          <a:p>
            <a:pPr algn="l"/>
            <a:r>
              <a:rPr lang="en-GB" b="1" i="0" dirty="0">
                <a:solidFill>
                  <a:srgbClr val="000000"/>
                </a:solidFill>
                <a:effectLst/>
                <a:latin typeface="Cabin"/>
              </a:rPr>
              <a:t>Workplace Example</a:t>
            </a:r>
          </a:p>
          <a:p>
            <a:pPr algn="l"/>
            <a:r>
              <a:rPr lang="en-GB" b="1" i="0" dirty="0">
                <a:solidFill>
                  <a:srgbClr val="000000"/>
                </a:solidFill>
                <a:effectLst/>
                <a:latin typeface="Cabin"/>
              </a:rPr>
              <a:t>Assume your colleague asks you to lie to your boss. Your colleague wants you to tell your boss he is out on a sales call when in reality he is having a wet lunch in a bar. You need to assess who you owe a greater duty to—your boss, who pays your </a:t>
            </a:r>
            <a:r>
              <a:rPr lang="en-GB" b="1" i="0" dirty="0" err="1">
                <a:solidFill>
                  <a:srgbClr val="000000"/>
                </a:solidFill>
                <a:effectLst/>
                <a:latin typeface="Cabin"/>
              </a:rPr>
              <a:t>paycheck</a:t>
            </a:r>
            <a:r>
              <a:rPr lang="en-GB" b="1" i="0" dirty="0">
                <a:solidFill>
                  <a:srgbClr val="000000"/>
                </a:solidFill>
                <a:effectLst/>
                <a:latin typeface="Cabin"/>
              </a:rPr>
              <a:t> and has always treated you well, or your colleague, whose friendship is valuable to you.</a:t>
            </a:r>
          </a:p>
          <a:p>
            <a:pPr algn="l"/>
            <a:r>
              <a:rPr lang="en-GB" b="1" i="0" dirty="0">
                <a:solidFill>
                  <a:srgbClr val="000000"/>
                </a:solidFill>
                <a:effectLst/>
                <a:latin typeface="Cabin"/>
              </a:rPr>
              <a:t>Real World Example</a:t>
            </a:r>
          </a:p>
          <a:p>
            <a:pPr algn="l"/>
            <a:r>
              <a:rPr lang="en-GB" b="1" i="0" dirty="0">
                <a:solidFill>
                  <a:srgbClr val="000000"/>
                </a:solidFill>
                <a:effectLst/>
                <a:latin typeface="Cabin"/>
              </a:rPr>
              <a:t>Assume that at the end of the day, you go shopping on your way home. In the parking lot, you bump into someone else's car. Nobody sees. Now, you need to assess your duties—do you owe a greater duty to yourself or the other person? Duty-based ethics promote respect for other people, so in this case you need to leave a note in order to stay within duty-based ethics.</a:t>
            </a:r>
          </a:p>
          <a:p>
            <a:endParaRPr lang="en-IN" dirty="0"/>
          </a:p>
        </p:txBody>
      </p:sp>
    </p:spTree>
    <p:extLst>
      <p:ext uri="{BB962C8B-B14F-4D97-AF65-F5344CB8AC3E}">
        <p14:creationId xmlns:p14="http://schemas.microsoft.com/office/powerpoint/2010/main" val="4290829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ADFF-4143-4D4B-A816-7E6550985384}"/>
              </a:ext>
            </a:extLst>
          </p:cNvPr>
          <p:cNvSpPr>
            <a:spLocks noGrp="1"/>
          </p:cNvSpPr>
          <p:nvPr>
            <p:ph type="title"/>
          </p:nvPr>
        </p:nvSpPr>
        <p:spPr>
          <a:xfrm>
            <a:off x="838200" y="365125"/>
            <a:ext cx="10515600" cy="206375"/>
          </a:xfrm>
        </p:spPr>
        <p:txBody>
          <a:bodyPr>
            <a:normAutofit fontScale="90000"/>
          </a:bodyPr>
          <a:lstStyle/>
          <a:p>
            <a:r>
              <a:rPr lang="en-IN" b="1" dirty="0"/>
              <a:t>RIGHTS THEORY</a:t>
            </a:r>
          </a:p>
        </p:txBody>
      </p:sp>
      <p:sp>
        <p:nvSpPr>
          <p:cNvPr id="3" name="Content Placeholder 2">
            <a:extLst>
              <a:ext uri="{FF2B5EF4-FFF2-40B4-BE49-F238E27FC236}">
                <a16:creationId xmlns:a16="http://schemas.microsoft.com/office/drawing/2014/main" id="{ED06E74E-3D10-4D8B-A446-FB22CFA4D190}"/>
              </a:ext>
            </a:extLst>
          </p:cNvPr>
          <p:cNvSpPr>
            <a:spLocks noGrp="1"/>
          </p:cNvSpPr>
          <p:nvPr>
            <p:ph idx="1"/>
          </p:nvPr>
        </p:nvSpPr>
        <p:spPr>
          <a:xfrm>
            <a:off x="640080" y="571500"/>
            <a:ext cx="10515600" cy="4351338"/>
          </a:xfrm>
        </p:spPr>
        <p:txBody>
          <a:bodyPr/>
          <a:lstStyle/>
          <a:p>
            <a:r>
              <a:rPr lang="en-GB" b="1" dirty="0"/>
              <a:t>There are some rights, both positive and negative, that all humans have based only on the fact that they are human. </a:t>
            </a:r>
          </a:p>
          <a:p>
            <a:r>
              <a:rPr lang="en-GB" b="1" dirty="0"/>
              <a:t>These rights can be natural or conventional. </a:t>
            </a:r>
          </a:p>
          <a:p>
            <a:r>
              <a:rPr lang="en-GB" b="1" dirty="0"/>
              <a:t>Natural rights are those that are inherent while conventional rights are those created by humans and that reflect society's values.</a:t>
            </a:r>
            <a:endParaRPr lang="en-IN" b="1" dirty="0"/>
          </a:p>
        </p:txBody>
      </p:sp>
      <p:sp>
        <p:nvSpPr>
          <p:cNvPr id="5" name="TextBox 4">
            <a:extLst>
              <a:ext uri="{FF2B5EF4-FFF2-40B4-BE49-F238E27FC236}">
                <a16:creationId xmlns:a16="http://schemas.microsoft.com/office/drawing/2014/main" id="{DEB0AB69-D992-9CFB-53BA-D2147C45645A}"/>
              </a:ext>
            </a:extLst>
          </p:cNvPr>
          <p:cNvSpPr txBox="1"/>
          <p:nvPr/>
        </p:nvSpPr>
        <p:spPr>
          <a:xfrm>
            <a:off x="922020" y="3205818"/>
            <a:ext cx="10317480" cy="2308324"/>
          </a:xfrm>
          <a:prstGeom prst="rect">
            <a:avLst/>
          </a:prstGeom>
          <a:noFill/>
        </p:spPr>
        <p:txBody>
          <a:bodyPr wrap="square">
            <a:spAutoFit/>
          </a:bodyPr>
          <a:lstStyle/>
          <a:p>
            <a:r>
              <a:rPr lang="en-GB" sz="2400" b="1" dirty="0"/>
              <a:t>Rights-Based Ethics System: Examples</a:t>
            </a:r>
          </a:p>
          <a:p>
            <a:r>
              <a:rPr lang="en-GB" sz="2400" b="1" dirty="0"/>
              <a:t>The term right can be defined as "a justified claim that individuals and groups can make upon other individuals or upon society." Rights-based ethics means that ethical </a:t>
            </a:r>
            <a:r>
              <a:rPr lang="en-GB" sz="2400" b="1" dirty="0" err="1"/>
              <a:t>behavior</a:t>
            </a:r>
            <a:r>
              <a:rPr lang="en-GB" sz="2400" b="1" dirty="0"/>
              <a:t> must uphold the rights of people, such as civil rights within a democracy. Rights can be legal in nature, or they can pertain to morality or human rights.</a:t>
            </a:r>
            <a:endParaRPr lang="en-IN" sz="2400" b="1" dirty="0"/>
          </a:p>
        </p:txBody>
      </p:sp>
    </p:spTree>
    <p:extLst>
      <p:ext uri="{BB962C8B-B14F-4D97-AF65-F5344CB8AC3E}">
        <p14:creationId xmlns:p14="http://schemas.microsoft.com/office/powerpoint/2010/main" val="225572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09EA5-79C1-4332-9266-7432DC03F6C1}"/>
              </a:ext>
            </a:extLst>
          </p:cNvPr>
          <p:cNvSpPr>
            <a:spLocks noGrp="1"/>
          </p:cNvSpPr>
          <p:nvPr>
            <p:ph idx="1"/>
          </p:nvPr>
        </p:nvSpPr>
        <p:spPr>
          <a:xfrm>
            <a:off x="281940" y="1193165"/>
            <a:ext cx="10515600" cy="4351338"/>
          </a:xfrm>
        </p:spPr>
        <p:txBody>
          <a:bodyPr>
            <a:normAutofit lnSpcReduction="10000"/>
          </a:bodyPr>
          <a:lstStyle/>
          <a:p>
            <a:r>
              <a:rPr lang="en-GB" b="1" dirty="0"/>
              <a:t>The right to life</a:t>
            </a:r>
          </a:p>
          <a:p>
            <a:r>
              <a:rPr lang="en-GB" b="1" dirty="0"/>
              <a:t>The right to liberty</a:t>
            </a:r>
          </a:p>
          <a:p>
            <a:r>
              <a:rPr lang="en-GB" b="1" dirty="0"/>
              <a:t>The right to pursue happiness</a:t>
            </a:r>
          </a:p>
          <a:p>
            <a:r>
              <a:rPr lang="en-GB" b="1" dirty="0"/>
              <a:t>The right to a jury trial</a:t>
            </a:r>
          </a:p>
          <a:p>
            <a:r>
              <a:rPr lang="en-GB" b="1" dirty="0"/>
              <a:t>The right to a lawyer</a:t>
            </a:r>
          </a:p>
          <a:p>
            <a:r>
              <a:rPr lang="en-GB" b="1" dirty="0"/>
              <a:t>The right to freely practice a religion of choice</a:t>
            </a:r>
          </a:p>
          <a:p>
            <a:r>
              <a:rPr lang="en-GB" b="1" dirty="0"/>
              <a:t>The right to express ideas or opinions with freedom as an individual</a:t>
            </a:r>
          </a:p>
          <a:p>
            <a:r>
              <a:rPr lang="en-GB" b="1" dirty="0"/>
              <a:t>The right to come together and meet in order to achieve goals</a:t>
            </a:r>
          </a:p>
          <a:p>
            <a:r>
              <a:rPr lang="en-GB" b="1" dirty="0"/>
              <a:t>The right to be informed of what law has been broken if arrested</a:t>
            </a:r>
            <a:endParaRPr lang="en-IN" b="1" dirty="0"/>
          </a:p>
        </p:txBody>
      </p:sp>
    </p:spTree>
    <p:extLst>
      <p:ext uri="{BB962C8B-B14F-4D97-AF65-F5344CB8AC3E}">
        <p14:creationId xmlns:p14="http://schemas.microsoft.com/office/powerpoint/2010/main" val="515727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155B4-D13C-4A70-9B87-8D960CF4A837}"/>
              </a:ext>
            </a:extLst>
          </p:cNvPr>
          <p:cNvSpPr>
            <a:spLocks noGrp="1"/>
          </p:cNvSpPr>
          <p:nvPr>
            <p:ph idx="1"/>
          </p:nvPr>
        </p:nvSpPr>
        <p:spPr/>
        <p:txBody>
          <a:bodyPr>
            <a:normAutofit fontScale="92500"/>
          </a:bodyPr>
          <a:lstStyle/>
          <a:p>
            <a:r>
              <a:rPr lang="en-GB" b="1" dirty="0"/>
              <a:t>The right to call witnesses to speak on one's behalf if accused of a crime</a:t>
            </a:r>
          </a:p>
          <a:p>
            <a:r>
              <a:rPr lang="en-GB" b="1" dirty="0"/>
              <a:t>The right of a person to be treated with respect and dignity</a:t>
            </a:r>
          </a:p>
          <a:p>
            <a:r>
              <a:rPr lang="en-GB" b="1" dirty="0"/>
              <a:t>The right to freely live and travel within the country</a:t>
            </a:r>
          </a:p>
          <a:p>
            <a:r>
              <a:rPr lang="en-GB" b="1" dirty="0"/>
              <a:t>The right to work</a:t>
            </a:r>
          </a:p>
          <a:p>
            <a:r>
              <a:rPr lang="en-GB" b="1" dirty="0"/>
              <a:t>The right to marry</a:t>
            </a:r>
          </a:p>
          <a:p>
            <a:r>
              <a:rPr lang="en-GB" b="1" dirty="0"/>
              <a:t>The right to bear children</a:t>
            </a:r>
          </a:p>
          <a:p>
            <a:r>
              <a:rPr lang="en-GB" b="1" dirty="0"/>
              <a:t>The right to an education</a:t>
            </a:r>
          </a:p>
          <a:p>
            <a:r>
              <a:rPr lang="en-GB" b="1" dirty="0"/>
              <a:t>The right to join any peaceful parties or groups of choice</a:t>
            </a:r>
          </a:p>
          <a:p>
            <a:r>
              <a:rPr lang="en-GB" b="1" dirty="0"/>
              <a:t>The right to be free from slavery</a:t>
            </a:r>
            <a:endParaRPr lang="en-IN" b="1" dirty="0"/>
          </a:p>
        </p:txBody>
      </p:sp>
    </p:spTree>
    <p:extLst>
      <p:ext uri="{BB962C8B-B14F-4D97-AF65-F5344CB8AC3E}">
        <p14:creationId xmlns:p14="http://schemas.microsoft.com/office/powerpoint/2010/main" val="313029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9CCD1-43DD-4FEF-809A-F5B63980202F}"/>
              </a:ext>
            </a:extLst>
          </p:cNvPr>
          <p:cNvSpPr>
            <a:spLocks noGrp="1"/>
          </p:cNvSpPr>
          <p:nvPr>
            <p:ph idx="1"/>
          </p:nvPr>
        </p:nvSpPr>
        <p:spPr>
          <a:xfrm>
            <a:off x="741484" y="568325"/>
            <a:ext cx="10515600" cy="4351338"/>
          </a:xfrm>
        </p:spPr>
        <p:txBody>
          <a:bodyPr/>
          <a:lstStyle/>
          <a:p>
            <a:pPr marL="0" indent="0" algn="l">
              <a:buNone/>
            </a:pPr>
            <a:r>
              <a:rPr lang="en-IN" sz="1800" b="1" i="0" u="none" strike="noStrike" baseline="0" dirty="0">
                <a:latin typeface="Arial" panose="020B0604020202020204" pitchFamily="34" charset="0"/>
              </a:rPr>
              <a:t> MORALS</a:t>
            </a:r>
          </a:p>
          <a:p>
            <a:pPr algn="l"/>
            <a:r>
              <a:rPr lang="en-GB" sz="1800" b="0" i="0" u="none" strike="noStrike" baseline="0" dirty="0">
                <a:latin typeface="Times New Roman" panose="02020603050405020304" pitchFamily="18" charset="0"/>
              </a:rPr>
              <a:t>Morals are the welfare principles enunciated by the wise people, based on their experience and wisdom.</a:t>
            </a:r>
          </a:p>
          <a:p>
            <a:pPr algn="l"/>
            <a:endParaRPr lang="en-GB" sz="1800" dirty="0">
              <a:latin typeface="Times New Roman" panose="02020603050405020304" pitchFamily="18" charset="0"/>
            </a:endParaRPr>
          </a:p>
          <a:p>
            <a:pPr algn="l"/>
            <a:r>
              <a:rPr lang="en-GB" sz="1800" b="0" i="0" u="none" strike="noStrike" baseline="0" dirty="0">
                <a:latin typeface="Times New Roman" panose="02020603050405020304" pitchFamily="18" charset="0"/>
              </a:rPr>
              <a:t>Morality is concerned with principles and practices of morals such as: </a:t>
            </a:r>
          </a:p>
          <a:p>
            <a:pPr marL="0" indent="0" algn="l">
              <a:buNone/>
            </a:pPr>
            <a:r>
              <a:rPr lang="en-GB" sz="1800" dirty="0">
                <a:latin typeface="Times New Roman" panose="02020603050405020304" pitchFamily="18" charset="0"/>
              </a:rPr>
              <a:t>       </a:t>
            </a:r>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a</a:t>
            </a:r>
            <a:r>
              <a:rPr lang="en-GB" sz="1800" b="0" i="0" u="none" strike="noStrike" baseline="0" dirty="0">
                <a:latin typeface="Times New Roman" panose="02020603050405020304" pitchFamily="18" charset="0"/>
              </a:rPr>
              <a:t>) What ought or ought not to be done in a given situation? </a:t>
            </a:r>
          </a:p>
          <a:p>
            <a:pPr marL="0" indent="0" algn="l">
              <a:buNone/>
            </a:pPr>
            <a:r>
              <a:rPr lang="en-GB" sz="1800" dirty="0">
                <a:latin typeface="Times New Roman" panose="02020603050405020304" pitchFamily="18" charset="0"/>
              </a:rPr>
              <a:t>      </a:t>
            </a:r>
            <a:r>
              <a:rPr lang="en-GB" sz="1800" b="0" i="0" u="none" strike="noStrike" baseline="0" dirty="0">
                <a:latin typeface="Times New Roman" panose="02020603050405020304" pitchFamily="18" charset="0"/>
              </a:rPr>
              <a:t>(</a:t>
            </a:r>
            <a:r>
              <a:rPr lang="en-GB" sz="1800" b="0" i="1" u="none" strike="noStrike" baseline="0" dirty="0">
                <a:latin typeface="Times New Roman" panose="02020603050405020304" pitchFamily="18" charset="0"/>
              </a:rPr>
              <a:t>b</a:t>
            </a:r>
            <a:r>
              <a:rPr lang="en-GB" sz="1800" b="0" i="0" u="none" strike="noStrike" baseline="0" dirty="0">
                <a:latin typeface="Times New Roman" panose="02020603050405020304" pitchFamily="18" charset="0"/>
              </a:rPr>
              <a:t>) What is right or wrong about the handling of a situation? and</a:t>
            </a:r>
          </a:p>
          <a:p>
            <a:pPr marL="0" indent="0" algn="l">
              <a:buNone/>
            </a:pPr>
            <a:r>
              <a:rPr lang="en-GB" sz="1800" b="0" i="1" u="none" strike="noStrike" baseline="0" dirty="0">
                <a:latin typeface="Times New Roman" panose="02020603050405020304" pitchFamily="18" charset="0"/>
              </a:rPr>
              <a:t>       c</a:t>
            </a:r>
            <a:r>
              <a:rPr lang="en-GB" sz="1800" b="0" i="0" u="none" strike="noStrike" baseline="0" dirty="0">
                <a:latin typeface="Times New Roman" panose="02020603050405020304" pitchFamily="18" charset="0"/>
              </a:rPr>
              <a:t>) What is good or bad about the people, policies, and ideals involved?</a:t>
            </a:r>
            <a:endParaRPr lang="en-IN" dirty="0"/>
          </a:p>
        </p:txBody>
      </p:sp>
    </p:spTree>
    <p:extLst>
      <p:ext uri="{BB962C8B-B14F-4D97-AF65-F5344CB8AC3E}">
        <p14:creationId xmlns:p14="http://schemas.microsoft.com/office/powerpoint/2010/main" val="14935917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527D4-D735-4692-8342-B0384924647C}"/>
              </a:ext>
            </a:extLst>
          </p:cNvPr>
          <p:cNvSpPr>
            <a:spLocks noGrp="1"/>
          </p:cNvSpPr>
          <p:nvPr>
            <p:ph idx="1"/>
          </p:nvPr>
        </p:nvSpPr>
        <p:spPr/>
        <p:txBody>
          <a:bodyPr/>
          <a:lstStyle/>
          <a:p>
            <a:r>
              <a:rPr lang="en-GB" b="1" dirty="0"/>
              <a:t>he right to not be tortured</a:t>
            </a:r>
          </a:p>
          <a:p>
            <a:r>
              <a:rPr lang="en-GB" b="1" dirty="0"/>
              <a:t>The right to be treated as equal to others</a:t>
            </a:r>
          </a:p>
          <a:p>
            <a:r>
              <a:rPr lang="en-GB" b="1" dirty="0"/>
              <a:t>The right to be considered to be innocent until proven guilty</a:t>
            </a:r>
          </a:p>
          <a:p>
            <a:r>
              <a:rPr lang="en-GB" b="1" dirty="0"/>
              <a:t>The right to personal privacy</a:t>
            </a:r>
          </a:p>
          <a:p>
            <a:r>
              <a:rPr lang="en-GB" b="1" dirty="0"/>
              <a:t>The right to own property</a:t>
            </a:r>
            <a:endParaRPr lang="en-IN" b="1" dirty="0"/>
          </a:p>
        </p:txBody>
      </p:sp>
      <p:sp>
        <p:nvSpPr>
          <p:cNvPr id="5" name="TextBox 4">
            <a:extLst>
              <a:ext uri="{FF2B5EF4-FFF2-40B4-BE49-F238E27FC236}">
                <a16:creationId xmlns:a16="http://schemas.microsoft.com/office/drawing/2014/main" id="{8E7A585A-537A-4051-8299-51FF21245A78}"/>
              </a:ext>
            </a:extLst>
          </p:cNvPr>
          <p:cNvSpPr txBox="1"/>
          <p:nvPr/>
        </p:nvSpPr>
        <p:spPr>
          <a:xfrm>
            <a:off x="838200" y="4576954"/>
            <a:ext cx="10623176" cy="1200329"/>
          </a:xfrm>
          <a:prstGeom prst="rect">
            <a:avLst/>
          </a:prstGeom>
          <a:noFill/>
        </p:spPr>
        <p:txBody>
          <a:bodyPr wrap="square">
            <a:spAutoFit/>
          </a:bodyPr>
          <a:lstStyle/>
          <a:p>
            <a:r>
              <a:rPr lang="en-GB" sz="2400" b="1" dirty="0"/>
              <a:t>In healthcare, The Code of Medical Ethics of the American Medical Association is an example of rights-based ethics. It defines patient rights and the duty of physicians to respect them.</a:t>
            </a:r>
            <a:endParaRPr lang="en-IN" sz="2400" b="1" dirty="0"/>
          </a:p>
        </p:txBody>
      </p:sp>
    </p:spTree>
    <p:extLst>
      <p:ext uri="{BB962C8B-B14F-4D97-AF65-F5344CB8AC3E}">
        <p14:creationId xmlns:p14="http://schemas.microsoft.com/office/powerpoint/2010/main" val="14241059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D25C75-0D33-49C9-A848-1CA04A8B12E3}"/>
              </a:ext>
            </a:extLst>
          </p:cNvPr>
          <p:cNvSpPr>
            <a:spLocks noGrp="1"/>
          </p:cNvSpPr>
          <p:nvPr>
            <p:ph idx="1"/>
          </p:nvPr>
        </p:nvSpPr>
        <p:spPr>
          <a:xfrm>
            <a:off x="198119" y="194945"/>
            <a:ext cx="11237259" cy="4351338"/>
          </a:xfrm>
        </p:spPr>
        <p:txBody>
          <a:bodyPr>
            <a:normAutofit fontScale="92500" lnSpcReduction="10000"/>
          </a:bodyPr>
          <a:lstStyle/>
          <a:p>
            <a:r>
              <a:rPr lang="en-GB" b="1" dirty="0"/>
              <a:t>A. The RIGHTS approach to ethics has its roots in the 18th century philosopher Immanuel Kant, who focused on the individual’s right to choose for oneself. According him, what makes human beings different from mere things is, that people have dignity based on their ability to choose freely what they will do with their lives, and they have a fundamental moral right to have these choices respected. People are not objects to be manipulated; it is a violation of human dignity to use people in ways they do not freely choose. Other rights he advocated are:</a:t>
            </a:r>
          </a:p>
          <a:p>
            <a:r>
              <a:rPr lang="en-GB" b="1" dirty="0"/>
              <a:t>1. The right to access the truth: We have a right to be told the truth and to be informed about matters that significantly affect our choices.</a:t>
            </a:r>
          </a:p>
          <a:p>
            <a:r>
              <a:rPr lang="en-GB" b="1" dirty="0"/>
              <a:t>2. The right of privacy: We have the right to do, believe, and say whatever we choose in our personal lives so long as we do not violate the rights of others.</a:t>
            </a:r>
            <a:endParaRPr lang="en-IN" b="1" dirty="0"/>
          </a:p>
        </p:txBody>
      </p:sp>
      <p:sp>
        <p:nvSpPr>
          <p:cNvPr id="4" name="TextBox 3">
            <a:extLst>
              <a:ext uri="{FF2B5EF4-FFF2-40B4-BE49-F238E27FC236}">
                <a16:creationId xmlns:a16="http://schemas.microsoft.com/office/drawing/2014/main" id="{DA046993-468E-C539-4C36-FD3CAB77BA36}"/>
              </a:ext>
            </a:extLst>
          </p:cNvPr>
          <p:cNvSpPr txBox="1"/>
          <p:nvPr/>
        </p:nvSpPr>
        <p:spPr>
          <a:xfrm>
            <a:off x="407670" y="4469398"/>
            <a:ext cx="11376660" cy="1938992"/>
          </a:xfrm>
          <a:prstGeom prst="rect">
            <a:avLst/>
          </a:prstGeom>
          <a:noFill/>
        </p:spPr>
        <p:txBody>
          <a:bodyPr wrap="square">
            <a:spAutoFit/>
          </a:bodyPr>
          <a:lstStyle/>
          <a:p>
            <a:r>
              <a:rPr lang="en-GB" sz="2400" b="1" dirty="0"/>
              <a:t>3. The right not to be injured: We have the right not to be harmed or injured unless we</a:t>
            </a:r>
          </a:p>
          <a:p>
            <a:r>
              <a:rPr lang="en-GB" sz="2400" b="1" dirty="0"/>
              <a:t>freely and knowingly do something to deserve punishment or we freely and knowingly</a:t>
            </a:r>
          </a:p>
          <a:p>
            <a:r>
              <a:rPr lang="en-GB" sz="2400" b="1" dirty="0"/>
              <a:t>choose to risk such injuries.</a:t>
            </a:r>
          </a:p>
          <a:p>
            <a:r>
              <a:rPr lang="en-GB" sz="2400" b="1" dirty="0"/>
              <a:t>4. The right to what is agreed: We have a right to what has been promised by those with</a:t>
            </a:r>
          </a:p>
          <a:p>
            <a:r>
              <a:rPr lang="en-GB" sz="2400" b="1" dirty="0"/>
              <a:t>whom we have freely entered into a contract or agreement.</a:t>
            </a:r>
          </a:p>
        </p:txBody>
      </p:sp>
    </p:spTree>
    <p:extLst>
      <p:ext uri="{BB962C8B-B14F-4D97-AF65-F5344CB8AC3E}">
        <p14:creationId xmlns:p14="http://schemas.microsoft.com/office/powerpoint/2010/main" val="1625639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3C2B1-45B9-42F1-B08D-1707059EB6CB}"/>
              </a:ext>
            </a:extLst>
          </p:cNvPr>
          <p:cNvSpPr>
            <a:spLocks noGrp="1"/>
          </p:cNvSpPr>
          <p:nvPr>
            <p:ph idx="1"/>
          </p:nvPr>
        </p:nvSpPr>
        <p:spPr>
          <a:xfrm>
            <a:off x="403859" y="690245"/>
            <a:ext cx="11165541" cy="4351338"/>
          </a:xfrm>
        </p:spPr>
        <p:txBody>
          <a:bodyPr>
            <a:normAutofit/>
          </a:bodyPr>
          <a:lstStyle/>
          <a:p>
            <a:pPr marL="0" indent="0" algn="just">
              <a:buNone/>
            </a:pPr>
            <a:r>
              <a:rPr lang="en-GB" b="1" dirty="0"/>
              <a:t>B. In deciding whether an action is moral or immoral, we must ask, does the action respect the</a:t>
            </a:r>
          </a:p>
          <a:p>
            <a:pPr marL="0" indent="0" algn="just">
              <a:buNone/>
            </a:pPr>
            <a:r>
              <a:rPr lang="en-GB" b="1" dirty="0"/>
              <a:t>moral rights of everyone? Actions are wrong to the extent that they violate the rights of individuals; the more serious is the violation, the more wrongful is the action. The RIGHTS theory as promoted by John Locke states that the actions are right, if they respect human rights of every one affected. He proposed the three basic human rights, namely life, liberty, and property. His views were reflected in the modern American society, when Jefferson declared the basic rights as life, liberty, and pursuit of happiness.</a:t>
            </a:r>
            <a:endParaRPr lang="en-IN" b="1" dirty="0"/>
          </a:p>
        </p:txBody>
      </p:sp>
      <p:sp>
        <p:nvSpPr>
          <p:cNvPr id="2" name="Content Placeholder 2">
            <a:extLst>
              <a:ext uri="{FF2B5EF4-FFF2-40B4-BE49-F238E27FC236}">
                <a16:creationId xmlns:a16="http://schemas.microsoft.com/office/drawing/2014/main" id="{C052C35B-7364-7503-AC58-500940FE1C36}"/>
              </a:ext>
            </a:extLst>
          </p:cNvPr>
          <p:cNvSpPr txBox="1">
            <a:spLocks/>
          </p:cNvSpPr>
          <p:nvPr/>
        </p:nvSpPr>
        <p:spPr>
          <a:xfrm>
            <a:off x="283733" y="4682331"/>
            <a:ext cx="11075894" cy="1733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C. As per A.I. </a:t>
            </a:r>
            <a:r>
              <a:rPr lang="en-GB" b="1" dirty="0" err="1"/>
              <a:t>Melden’s</a:t>
            </a:r>
            <a:r>
              <a:rPr lang="en-GB" b="1" dirty="0"/>
              <a:t> theory based on rights, nature mandates that we should not harm others’ life, health, liberty or property. </a:t>
            </a:r>
            <a:r>
              <a:rPr lang="en-GB" b="1" dirty="0" err="1"/>
              <a:t>Melden</a:t>
            </a:r>
            <a:r>
              <a:rPr lang="en-GB" b="1" dirty="0"/>
              <a:t> allowed welfare rights also for living a decent human life. He highlighted that the rights should be based on the social welfare system</a:t>
            </a:r>
            <a:endParaRPr lang="en-IN" b="1" dirty="0"/>
          </a:p>
        </p:txBody>
      </p:sp>
    </p:spTree>
    <p:extLst>
      <p:ext uri="{BB962C8B-B14F-4D97-AF65-F5344CB8AC3E}">
        <p14:creationId xmlns:p14="http://schemas.microsoft.com/office/powerpoint/2010/main" val="3701423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F7F47-16BA-447F-8ADF-2C9522E0D219}"/>
              </a:ext>
            </a:extLst>
          </p:cNvPr>
          <p:cNvSpPr>
            <a:spLocks noGrp="1"/>
          </p:cNvSpPr>
          <p:nvPr>
            <p:ph idx="1"/>
          </p:nvPr>
        </p:nvSpPr>
        <p:spPr>
          <a:xfrm>
            <a:off x="605116" y="265766"/>
            <a:ext cx="10726271" cy="4351338"/>
          </a:xfrm>
        </p:spPr>
        <p:txBody>
          <a:bodyPr>
            <a:normAutofit fontScale="77500" lnSpcReduction="20000"/>
          </a:bodyPr>
          <a:lstStyle/>
          <a:p>
            <a:pPr marL="0" indent="0">
              <a:buNone/>
            </a:pPr>
            <a:r>
              <a:rPr lang="en-GB" b="1" dirty="0"/>
              <a:t>D. Human rights: Human rights are explained in two forms, namely liberty rights and welfare rights.</a:t>
            </a:r>
          </a:p>
          <a:p>
            <a:pPr marL="0" indent="0">
              <a:buNone/>
            </a:pPr>
            <a:r>
              <a:rPr lang="en-GB" b="1" dirty="0"/>
              <a:t> Liberty rights are rights to exercise one’s liberty and stresses duties on other people not to interfere with one’s freedom. The four features of liberty rights (also called moral</a:t>
            </a:r>
          </a:p>
          <a:p>
            <a:pPr marL="0" indent="0">
              <a:buNone/>
            </a:pPr>
            <a:r>
              <a:rPr lang="en-GB" b="1" dirty="0"/>
              <a:t>rights), which lay the base for Government Administration, are:</a:t>
            </a:r>
          </a:p>
          <a:p>
            <a:r>
              <a:rPr lang="en-GB" b="1" dirty="0"/>
              <a:t>1. Rights are natural in so far as they are not invented or created by government.</a:t>
            </a:r>
          </a:p>
          <a:p>
            <a:r>
              <a:rPr lang="en-GB" b="1" dirty="0"/>
              <a:t>2. They are universal, as they do not change from country to country.</a:t>
            </a:r>
          </a:p>
          <a:p>
            <a:r>
              <a:rPr lang="en-GB" b="1" dirty="0"/>
              <a:t>3. They are equal since the rights are the same for all people, irrespective of caste,</a:t>
            </a:r>
          </a:p>
          <a:p>
            <a:r>
              <a:rPr lang="en-GB" b="1" dirty="0"/>
              <a:t>race, creed or sex.</a:t>
            </a:r>
          </a:p>
          <a:p>
            <a:r>
              <a:rPr lang="en-GB" b="1" dirty="0"/>
              <a:t>4. They are inalienable i.e., one cannot hand over his rights to another person such as</a:t>
            </a:r>
          </a:p>
          <a:p>
            <a:r>
              <a:rPr lang="en-GB" b="1" dirty="0"/>
              <a:t>selling oneself to slavery. </a:t>
            </a:r>
          </a:p>
          <a:p>
            <a:r>
              <a:rPr lang="en-GB" b="1" dirty="0"/>
              <a:t>The Welfare Rights are the rights to benefit the needy for a decent human life, when one can not earn those benefits and when those benefits are available in the society.</a:t>
            </a:r>
            <a:endParaRPr lang="en-IN" b="1" dirty="0"/>
          </a:p>
        </p:txBody>
      </p:sp>
      <p:sp>
        <p:nvSpPr>
          <p:cNvPr id="5" name="TextBox 4">
            <a:extLst>
              <a:ext uri="{FF2B5EF4-FFF2-40B4-BE49-F238E27FC236}">
                <a16:creationId xmlns:a16="http://schemas.microsoft.com/office/drawing/2014/main" id="{C33EB0B6-ABDD-4D98-BD18-E1FAB155A8CF}"/>
              </a:ext>
            </a:extLst>
          </p:cNvPr>
          <p:cNvSpPr txBox="1"/>
          <p:nvPr/>
        </p:nvSpPr>
        <p:spPr>
          <a:xfrm>
            <a:off x="508745" y="4491006"/>
            <a:ext cx="10919012" cy="1938992"/>
          </a:xfrm>
          <a:prstGeom prst="rect">
            <a:avLst/>
          </a:prstGeom>
          <a:noFill/>
        </p:spPr>
        <p:txBody>
          <a:bodyPr wrap="square">
            <a:spAutoFit/>
          </a:bodyPr>
          <a:lstStyle/>
          <a:p>
            <a:pPr algn="just"/>
            <a:r>
              <a:rPr lang="en-GB" sz="2400" b="1" dirty="0"/>
              <a:t>E. Economic rights: In the free-market economy, the very purpose of the existence of the manufacturer, the sellers and the service providers is to serve the consumer. The consumer is eligible to exercise some rights9. The consumers’ six basic rights are: Right to Information, Right to Safety, Right to Choice, Right to be Heard, Right to Redressal, and Right to Consumer Education.</a:t>
            </a:r>
            <a:endParaRPr lang="en-IN" sz="2400" b="1" dirty="0"/>
          </a:p>
        </p:txBody>
      </p:sp>
    </p:spTree>
    <p:extLst>
      <p:ext uri="{BB962C8B-B14F-4D97-AF65-F5344CB8AC3E}">
        <p14:creationId xmlns:p14="http://schemas.microsoft.com/office/powerpoint/2010/main" val="24724356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114AD2-9152-4912-9452-1C678871ACB7}"/>
              </a:ext>
            </a:extLst>
          </p:cNvPr>
          <p:cNvPicPr>
            <a:picLocks noGrp="1" noChangeAspect="1"/>
          </p:cNvPicPr>
          <p:nvPr>
            <p:ph idx="1"/>
          </p:nvPr>
        </p:nvPicPr>
        <p:blipFill>
          <a:blip r:embed="rId2"/>
          <a:stretch>
            <a:fillRect/>
          </a:stretch>
        </p:blipFill>
        <p:spPr>
          <a:xfrm>
            <a:off x="487401" y="421341"/>
            <a:ext cx="11417728" cy="6163407"/>
          </a:xfrm>
        </p:spPr>
      </p:pic>
    </p:spTree>
    <p:extLst>
      <p:ext uri="{BB962C8B-B14F-4D97-AF65-F5344CB8AC3E}">
        <p14:creationId xmlns:p14="http://schemas.microsoft.com/office/powerpoint/2010/main" val="2420899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9C87D-BB82-43AB-B3A3-64FCC48814D6}"/>
              </a:ext>
            </a:extLst>
          </p:cNvPr>
          <p:cNvSpPr>
            <a:spLocks noGrp="1"/>
          </p:cNvSpPr>
          <p:nvPr>
            <p:ph idx="1"/>
          </p:nvPr>
        </p:nvSpPr>
        <p:spPr>
          <a:xfrm>
            <a:off x="273424" y="552635"/>
            <a:ext cx="11694458" cy="5982635"/>
          </a:xfrm>
        </p:spPr>
        <p:txBody>
          <a:bodyPr>
            <a:normAutofit fontScale="70000" lnSpcReduction="20000"/>
          </a:bodyPr>
          <a:lstStyle/>
          <a:p>
            <a:pPr marL="0" indent="0" algn="ctr">
              <a:buNone/>
            </a:pPr>
            <a:r>
              <a:rPr lang="en-GB" sz="3400" b="1" dirty="0"/>
              <a:t>5.Justice Theory</a:t>
            </a:r>
          </a:p>
          <a:p>
            <a:pPr marL="0" indent="0" algn="just">
              <a:buNone/>
            </a:pPr>
            <a:endParaRPr lang="en-GB" b="1" dirty="0"/>
          </a:p>
          <a:p>
            <a:pPr marL="0" indent="0" algn="just">
              <a:buNone/>
            </a:pPr>
            <a:r>
              <a:rPr lang="en-GB" b="1" dirty="0"/>
              <a:t>Principles of Justice</a:t>
            </a:r>
          </a:p>
          <a:p>
            <a:pPr algn="just"/>
            <a:r>
              <a:rPr lang="en-GB" b="1" dirty="0"/>
              <a:t>The most fundamental principle of justice—one that has been widely accepted since it was first defined by Aristotle more than two thousand years ago—is the principle that "equals should be treated equally and </a:t>
            </a:r>
            <a:r>
              <a:rPr lang="en-GB" b="1" dirty="0" err="1"/>
              <a:t>unequals</a:t>
            </a:r>
            <a:r>
              <a:rPr lang="en-GB" b="1" dirty="0"/>
              <a:t> unequally." In its contemporary form, this principle is sometimes expressed as follows: "Individuals should be treated the same, unless they differ in ways that are relevant to the situation in which they are involved." For example, if Jack and Jill both do the same work, and there are no relevant differences between them or the work they are doing, then in justice they should be paid the same wages. And if Jack is paid more than Jill simply because he is a man, or because he is white, then we have an injustice—a form of discrimination—because race and sex are not relevant to normal work situations.</a:t>
            </a:r>
          </a:p>
          <a:p>
            <a:pPr algn="just"/>
            <a:endParaRPr lang="en-GB" b="1" dirty="0"/>
          </a:p>
          <a:p>
            <a:pPr algn="just"/>
            <a:r>
              <a:rPr lang="en-GB" b="1" dirty="0"/>
              <a:t>There are, however, many differences that we deem as justifiable criteria for treating people differently. For example, we think it is fair and just when a parent gives his own children more attention and care in his private affairs than he gives the children of others; </a:t>
            </a:r>
          </a:p>
          <a:p>
            <a:pPr algn="just"/>
            <a:r>
              <a:rPr lang="en-GB" b="1" dirty="0"/>
              <a:t>we think it is fair when the person who is first in a line at a </a:t>
            </a:r>
            <a:r>
              <a:rPr lang="en-GB" b="1" dirty="0" err="1"/>
              <a:t>theater</a:t>
            </a:r>
            <a:r>
              <a:rPr lang="en-GB" b="1" dirty="0"/>
              <a:t> is given first choice of </a:t>
            </a:r>
            <a:r>
              <a:rPr lang="en-GB" b="1" dirty="0" err="1"/>
              <a:t>theater</a:t>
            </a:r>
            <a:r>
              <a:rPr lang="en-GB" b="1" dirty="0"/>
              <a:t> tickets; we think it is just when the government gives benefits to the needy that it does not provide to more affluent citizens; we think it is just when some who have done wrong are given punishments that are not meted out to others who have done nothing wrong; and we think it is fair when those who exert more efforts or who make a greater contribution to a project receive more benefits from the project than others. These criteria—need, desert, contribution, and effort—we acknowledge as justifying differential treatment, then, are numerous</a:t>
            </a:r>
            <a:r>
              <a:rPr lang="en-GB" dirty="0"/>
              <a:t>.</a:t>
            </a:r>
            <a:endParaRPr lang="en-IN" dirty="0"/>
          </a:p>
        </p:txBody>
      </p:sp>
    </p:spTree>
    <p:extLst>
      <p:ext uri="{BB962C8B-B14F-4D97-AF65-F5344CB8AC3E}">
        <p14:creationId xmlns:p14="http://schemas.microsoft.com/office/powerpoint/2010/main" val="15074002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DC873-9565-4556-903F-29D1D7D84ED4}"/>
              </a:ext>
            </a:extLst>
          </p:cNvPr>
          <p:cNvSpPr>
            <a:spLocks noGrp="1"/>
          </p:cNvSpPr>
          <p:nvPr>
            <p:ph idx="1"/>
          </p:nvPr>
        </p:nvSpPr>
        <p:spPr>
          <a:xfrm>
            <a:off x="506506" y="660213"/>
            <a:ext cx="10515600" cy="4351338"/>
          </a:xfrm>
        </p:spPr>
        <p:txBody>
          <a:bodyPr/>
          <a:lstStyle/>
          <a:p>
            <a:r>
              <a:rPr lang="en-GB" dirty="0"/>
              <a:t>6. Self-realisation Ethics</a:t>
            </a:r>
          </a:p>
          <a:p>
            <a:r>
              <a:rPr lang="en-GB" dirty="0"/>
              <a:t>Right action consists in seeking </a:t>
            </a:r>
            <a:r>
              <a:rPr lang="en-GB" dirty="0" err="1"/>
              <a:t>self-fulfillment</a:t>
            </a:r>
            <a:r>
              <a:rPr lang="en-GB" dirty="0"/>
              <a:t>. In one version of this theory, the self to be realized is defined by caring relationships with other individuals and society. In another version called ethical egoism, the right action consists in always promoting what is good for oneself. No caring and society relationships are assumed.</a:t>
            </a:r>
            <a:endParaRPr lang="en-IN" dirty="0"/>
          </a:p>
        </p:txBody>
      </p:sp>
    </p:spTree>
    <p:extLst>
      <p:ext uri="{BB962C8B-B14F-4D97-AF65-F5344CB8AC3E}">
        <p14:creationId xmlns:p14="http://schemas.microsoft.com/office/powerpoint/2010/main" val="16997474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6B6C-1BC7-4B8A-9DC8-AF5C0EA701F7}"/>
              </a:ext>
            </a:extLst>
          </p:cNvPr>
          <p:cNvSpPr>
            <a:spLocks noGrp="1"/>
          </p:cNvSpPr>
          <p:nvPr>
            <p:ph type="title"/>
          </p:nvPr>
        </p:nvSpPr>
        <p:spPr/>
        <p:txBody>
          <a:bodyPr>
            <a:normAutofit/>
          </a:bodyPr>
          <a:lstStyle/>
          <a:p>
            <a:pPr algn="ctr"/>
            <a:r>
              <a:rPr lang="en-GB" sz="3200" b="1" dirty="0">
                <a:latin typeface="+mn-lt"/>
              </a:rPr>
              <a:t>SELF-CONTROL</a:t>
            </a:r>
            <a:br>
              <a:rPr lang="en-GB" sz="3200" b="1" dirty="0">
                <a:latin typeface="+mn-lt"/>
              </a:rPr>
            </a:br>
            <a:endParaRPr lang="en-IN" sz="3200" b="1" dirty="0">
              <a:latin typeface="+mn-lt"/>
            </a:endParaRPr>
          </a:p>
        </p:txBody>
      </p:sp>
      <p:sp>
        <p:nvSpPr>
          <p:cNvPr id="3" name="Content Placeholder 2">
            <a:extLst>
              <a:ext uri="{FF2B5EF4-FFF2-40B4-BE49-F238E27FC236}">
                <a16:creationId xmlns:a16="http://schemas.microsoft.com/office/drawing/2014/main" id="{115CAF19-6B0B-4460-8D60-35B02D3EDF39}"/>
              </a:ext>
            </a:extLst>
          </p:cNvPr>
          <p:cNvSpPr>
            <a:spLocks noGrp="1"/>
          </p:cNvSpPr>
          <p:nvPr>
            <p:ph idx="1"/>
          </p:nvPr>
        </p:nvSpPr>
        <p:spPr>
          <a:xfrm>
            <a:off x="649941" y="1121615"/>
            <a:ext cx="11255188" cy="2383585"/>
          </a:xfrm>
        </p:spPr>
        <p:txBody>
          <a:bodyPr/>
          <a:lstStyle/>
          <a:p>
            <a:r>
              <a:rPr lang="en-GB" dirty="0"/>
              <a:t>It is a virtue of maintaining personal discipline. It means a strong will and motivation and avoidance of</a:t>
            </a:r>
          </a:p>
          <a:p>
            <a:r>
              <a:rPr lang="en-GB" dirty="0"/>
              <a:t>fear, hatred, lack of efforts, temptation, self-deception, and emotional response. It encompasses courage and good judgment also. Self-respect promotes self-control</a:t>
            </a:r>
            <a:endParaRPr lang="en-IN" dirty="0"/>
          </a:p>
        </p:txBody>
      </p:sp>
      <p:sp>
        <p:nvSpPr>
          <p:cNvPr id="5" name="TextBox 4">
            <a:extLst>
              <a:ext uri="{FF2B5EF4-FFF2-40B4-BE49-F238E27FC236}">
                <a16:creationId xmlns:a16="http://schemas.microsoft.com/office/drawing/2014/main" id="{33578DF6-55FE-4DFB-BDD6-D845A6A8CDCD}"/>
              </a:ext>
            </a:extLst>
          </p:cNvPr>
          <p:cNvSpPr txBox="1"/>
          <p:nvPr/>
        </p:nvSpPr>
        <p:spPr>
          <a:xfrm>
            <a:off x="753035" y="3597586"/>
            <a:ext cx="11152093" cy="2246769"/>
          </a:xfrm>
          <a:prstGeom prst="rect">
            <a:avLst/>
          </a:prstGeom>
          <a:noFill/>
        </p:spPr>
        <p:txBody>
          <a:bodyPr wrap="square">
            <a:spAutoFit/>
          </a:bodyPr>
          <a:lstStyle/>
          <a:p>
            <a:pPr marL="285750" indent="-285750">
              <a:buFont typeface="Arial" panose="020B0604020202020204" pitchFamily="34" charset="0"/>
              <a:buChar char="•"/>
            </a:pPr>
            <a:r>
              <a:rPr lang="en-GB" sz="2800" dirty="0"/>
              <a:t>Self-control is what people use to restrain their desires and impulses. More precisely, it can be understood as the capacity to override one response(and substitute another).</a:t>
            </a:r>
          </a:p>
          <a:p>
            <a:pPr marL="285750" indent="-285750">
              <a:buFont typeface="Arial" panose="020B0604020202020204" pitchFamily="34" charset="0"/>
              <a:buChar char="•"/>
            </a:pPr>
            <a:r>
              <a:rPr lang="en-GB" sz="2800" dirty="0"/>
              <a:t> It is largely synonymous with ‘self-regulation’, a term preferred by many researchers because of its greater precision</a:t>
            </a:r>
            <a:endParaRPr lang="en-IN" sz="2800" dirty="0"/>
          </a:p>
        </p:txBody>
      </p:sp>
    </p:spTree>
    <p:extLst>
      <p:ext uri="{BB962C8B-B14F-4D97-AF65-F5344CB8AC3E}">
        <p14:creationId xmlns:p14="http://schemas.microsoft.com/office/powerpoint/2010/main" val="19302438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11F4-E4E6-403D-9FF8-7E7BC659F9E4}"/>
              </a:ext>
            </a:extLst>
          </p:cNvPr>
          <p:cNvSpPr>
            <a:spLocks noGrp="1"/>
          </p:cNvSpPr>
          <p:nvPr>
            <p:ph type="title"/>
          </p:nvPr>
        </p:nvSpPr>
        <p:spPr>
          <a:xfrm>
            <a:off x="838200" y="365126"/>
            <a:ext cx="10515600" cy="585134"/>
          </a:xfrm>
        </p:spPr>
        <p:txBody>
          <a:bodyPr>
            <a:normAutofit fontScale="90000"/>
          </a:bodyPr>
          <a:lstStyle/>
          <a:p>
            <a:pPr algn="ctr"/>
            <a:r>
              <a:rPr lang="en-IN" b="1" dirty="0"/>
              <a:t>Self-interest</a:t>
            </a:r>
          </a:p>
        </p:txBody>
      </p:sp>
      <p:sp>
        <p:nvSpPr>
          <p:cNvPr id="3" name="Content Placeholder 2">
            <a:extLst>
              <a:ext uri="{FF2B5EF4-FFF2-40B4-BE49-F238E27FC236}">
                <a16:creationId xmlns:a16="http://schemas.microsoft.com/office/drawing/2014/main" id="{87E90247-8F3C-4898-9924-64055225D173}"/>
              </a:ext>
            </a:extLst>
          </p:cNvPr>
          <p:cNvSpPr>
            <a:spLocks noGrp="1"/>
          </p:cNvSpPr>
          <p:nvPr>
            <p:ph idx="1"/>
          </p:nvPr>
        </p:nvSpPr>
        <p:spPr>
          <a:xfrm>
            <a:off x="596152" y="950260"/>
            <a:ext cx="11506201" cy="5432611"/>
          </a:xfrm>
        </p:spPr>
        <p:txBody>
          <a:bodyPr/>
          <a:lstStyle/>
          <a:p>
            <a:r>
              <a:rPr lang="en-GB" dirty="0"/>
              <a:t>Self-interest is being good and acceptable to oneself. It is pursuing what is good for oneself. </a:t>
            </a:r>
          </a:p>
          <a:p>
            <a:r>
              <a:rPr lang="en-GB" dirty="0"/>
              <a:t>It is very ethical to possess self-interest. As per utilitarian theory, this interest should provide for the respect of others also. </a:t>
            </a:r>
          </a:p>
          <a:p>
            <a:r>
              <a:rPr lang="en-GB" dirty="0"/>
              <a:t>Duty ethics recognizes this aspect as duties to ourselves. Then only one can help others.</a:t>
            </a:r>
          </a:p>
          <a:p>
            <a:r>
              <a:rPr lang="en-GB" dirty="0"/>
              <a:t>Right ethicist stresses our rights to pursue our own good. Virtue ethics also accepts the importance of self-respect as link to social practices.</a:t>
            </a:r>
            <a:endParaRPr lang="en-IN" dirty="0"/>
          </a:p>
        </p:txBody>
      </p:sp>
    </p:spTree>
    <p:extLst>
      <p:ext uri="{BB962C8B-B14F-4D97-AF65-F5344CB8AC3E}">
        <p14:creationId xmlns:p14="http://schemas.microsoft.com/office/powerpoint/2010/main" val="12167224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1131-CF13-4F06-821C-DA8EDBF54120}"/>
              </a:ext>
            </a:extLst>
          </p:cNvPr>
          <p:cNvSpPr>
            <a:spLocks noGrp="1"/>
          </p:cNvSpPr>
          <p:nvPr>
            <p:ph type="title"/>
          </p:nvPr>
        </p:nvSpPr>
        <p:spPr>
          <a:xfrm>
            <a:off x="838200" y="365126"/>
            <a:ext cx="10515600" cy="486522"/>
          </a:xfrm>
        </p:spPr>
        <p:txBody>
          <a:bodyPr>
            <a:normAutofit fontScale="90000"/>
          </a:bodyPr>
          <a:lstStyle/>
          <a:p>
            <a:pPr algn="ctr"/>
            <a:r>
              <a:rPr lang="en-IN" b="1" dirty="0">
                <a:latin typeface="+mn-lt"/>
              </a:rPr>
              <a:t>RELIGION</a:t>
            </a:r>
          </a:p>
        </p:txBody>
      </p:sp>
      <p:sp>
        <p:nvSpPr>
          <p:cNvPr id="3" name="Content Placeholder 2">
            <a:extLst>
              <a:ext uri="{FF2B5EF4-FFF2-40B4-BE49-F238E27FC236}">
                <a16:creationId xmlns:a16="http://schemas.microsoft.com/office/drawing/2014/main" id="{4525C343-B5FD-4F37-9F04-42449CA4952D}"/>
              </a:ext>
            </a:extLst>
          </p:cNvPr>
          <p:cNvSpPr>
            <a:spLocks noGrp="1"/>
          </p:cNvSpPr>
          <p:nvPr>
            <p:ph idx="1"/>
          </p:nvPr>
        </p:nvSpPr>
        <p:spPr>
          <a:xfrm>
            <a:off x="640976" y="982942"/>
            <a:ext cx="11658599" cy="5283387"/>
          </a:xfrm>
        </p:spPr>
        <p:txBody>
          <a:bodyPr>
            <a:normAutofit/>
          </a:bodyPr>
          <a:lstStyle/>
          <a:p>
            <a:r>
              <a:rPr lang="en-GB" dirty="0"/>
              <a:t>Religions have played major roles in shaping moral views and moral values, over geographical regions.</a:t>
            </a:r>
          </a:p>
          <a:p>
            <a:r>
              <a:rPr lang="en-GB" dirty="0"/>
              <a:t>Christianity has influenced the Western countries, Islam in the Middle-East countries, Buddhism and Hinduism in Asia, and Confucianism in China. Further, there is a strong psychological link between the</a:t>
            </a:r>
          </a:p>
          <a:p>
            <a:r>
              <a:rPr lang="en-GB" dirty="0"/>
              <a:t>moral and religious beliefs of people following various religions and faiths. Religions support moral responsibility. They have set high moral standards. Faith in the religions provides trust and this trust inspires people to be moral. The religions insist on tolerance and moral concern for others. </a:t>
            </a:r>
          </a:p>
          <a:p>
            <a:r>
              <a:rPr lang="en-GB" dirty="0"/>
              <a:t>Many professionals who possess religious beliefs are motivated to be morally responsible.</a:t>
            </a:r>
          </a:p>
          <a:p>
            <a:pPr marL="0" indent="0">
              <a:buNone/>
            </a:pPr>
            <a:endParaRPr lang="en-IN" dirty="0"/>
          </a:p>
        </p:txBody>
      </p:sp>
    </p:spTree>
    <p:extLst>
      <p:ext uri="{BB962C8B-B14F-4D97-AF65-F5344CB8AC3E}">
        <p14:creationId xmlns:p14="http://schemas.microsoft.com/office/powerpoint/2010/main" val="312360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1927-4AE5-48F6-939E-0127BD55477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377E2A2-C306-4F4F-85C5-79D9C2A26E8A}"/>
              </a:ext>
            </a:extLst>
          </p:cNvPr>
          <p:cNvSpPr>
            <a:spLocks noGrp="1"/>
          </p:cNvSpPr>
          <p:nvPr>
            <p:ph idx="1"/>
          </p:nvPr>
        </p:nvSpPr>
        <p:spPr/>
        <p:txBody>
          <a:bodyPr/>
          <a:lstStyle/>
          <a:p>
            <a:r>
              <a:rPr lang="en-IN" sz="1800" b="1" i="1" u="none" strike="noStrike" baseline="0" dirty="0">
                <a:latin typeface="Times New Roman" panose="02020603050405020304" pitchFamily="18" charset="0"/>
              </a:rPr>
              <a:t>Morality Ethics</a:t>
            </a:r>
            <a:endParaRPr lang="en-IN" dirty="0"/>
          </a:p>
        </p:txBody>
      </p:sp>
      <p:pic>
        <p:nvPicPr>
          <p:cNvPr id="5" name="Picture 4">
            <a:extLst>
              <a:ext uri="{FF2B5EF4-FFF2-40B4-BE49-F238E27FC236}">
                <a16:creationId xmlns:a16="http://schemas.microsoft.com/office/drawing/2014/main" id="{435D19FD-19F9-447B-9A10-4B3939647BF1}"/>
              </a:ext>
            </a:extLst>
          </p:cNvPr>
          <p:cNvPicPr>
            <a:picLocks noChangeAspect="1"/>
          </p:cNvPicPr>
          <p:nvPr/>
        </p:nvPicPr>
        <p:blipFill>
          <a:blip r:embed="rId2"/>
          <a:stretch>
            <a:fillRect/>
          </a:stretch>
        </p:blipFill>
        <p:spPr>
          <a:xfrm>
            <a:off x="0" y="139621"/>
            <a:ext cx="12192000" cy="6578758"/>
          </a:xfrm>
          <a:prstGeom prst="rect">
            <a:avLst/>
          </a:prstGeom>
        </p:spPr>
      </p:pic>
    </p:spTree>
    <p:extLst>
      <p:ext uri="{BB962C8B-B14F-4D97-AF65-F5344CB8AC3E}">
        <p14:creationId xmlns:p14="http://schemas.microsoft.com/office/powerpoint/2010/main" val="13368838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22AE-2F3D-4FE8-B643-6FFC3F254340}"/>
              </a:ext>
            </a:extLst>
          </p:cNvPr>
          <p:cNvSpPr>
            <a:spLocks noGrp="1"/>
          </p:cNvSpPr>
          <p:nvPr>
            <p:ph type="title"/>
          </p:nvPr>
        </p:nvSpPr>
        <p:spPr>
          <a:xfrm>
            <a:off x="838200" y="365126"/>
            <a:ext cx="10515600" cy="513416"/>
          </a:xfrm>
        </p:spPr>
        <p:txBody>
          <a:bodyPr>
            <a:normAutofit fontScale="90000"/>
          </a:bodyPr>
          <a:lstStyle/>
          <a:p>
            <a:pPr algn="ctr"/>
            <a:r>
              <a:rPr lang="en-IN" b="1" dirty="0">
                <a:latin typeface="+mn-lt"/>
              </a:rPr>
              <a:t>RELIGION</a:t>
            </a:r>
          </a:p>
        </p:txBody>
      </p:sp>
      <p:sp>
        <p:nvSpPr>
          <p:cNvPr id="3" name="Content Placeholder 2">
            <a:extLst>
              <a:ext uri="{FF2B5EF4-FFF2-40B4-BE49-F238E27FC236}">
                <a16:creationId xmlns:a16="http://schemas.microsoft.com/office/drawing/2014/main" id="{2B9896F2-DCA7-43DE-B51E-4AD7DE9399DF}"/>
              </a:ext>
            </a:extLst>
          </p:cNvPr>
          <p:cNvSpPr>
            <a:spLocks noGrp="1"/>
          </p:cNvSpPr>
          <p:nvPr>
            <p:ph idx="1"/>
          </p:nvPr>
        </p:nvSpPr>
        <p:spPr>
          <a:xfrm>
            <a:off x="838199" y="1081554"/>
            <a:ext cx="11165541" cy="5211669"/>
          </a:xfrm>
        </p:spPr>
        <p:txBody>
          <a:bodyPr>
            <a:normAutofit/>
          </a:bodyPr>
          <a:lstStyle/>
          <a:p>
            <a:r>
              <a:rPr lang="en-GB" dirty="0"/>
              <a:t>Each religion lays stress on certain high moral standards.</a:t>
            </a:r>
          </a:p>
          <a:p>
            <a:r>
              <a:rPr lang="en-GB" dirty="0"/>
              <a:t> For example, Hinduism holds polytheistic (many gods) view, and virtues of devotion and surrender to high order. </a:t>
            </a:r>
          </a:p>
          <a:p>
            <a:r>
              <a:rPr lang="en-GB" dirty="0"/>
              <a:t>Christianity believes in one deity and emphasizes on virtues of Love, Faith, and Hope. </a:t>
            </a:r>
          </a:p>
          <a:p>
            <a:r>
              <a:rPr lang="en-GB" dirty="0"/>
              <a:t>Buddhism is non-theistic and focuses on compassion and Islam on one deity and adherence of </a:t>
            </a:r>
            <a:r>
              <a:rPr lang="en-GB" dirty="0" err="1"/>
              <a:t>ishan</a:t>
            </a:r>
            <a:r>
              <a:rPr lang="en-GB" dirty="0"/>
              <a:t> (piety or pursuit of excellence) and prayer.</a:t>
            </a:r>
          </a:p>
          <a:p>
            <a:r>
              <a:rPr lang="en-GB" dirty="0"/>
              <a:t>Judaism stresses the virtue of ‘</a:t>
            </a:r>
            <a:r>
              <a:rPr lang="en-GB" dirty="0" err="1"/>
              <a:t>tsedakah</a:t>
            </a:r>
            <a:r>
              <a:rPr lang="en-GB" dirty="0"/>
              <a:t>’ (righteousness). </a:t>
            </a:r>
          </a:p>
        </p:txBody>
      </p:sp>
    </p:spTree>
    <p:extLst>
      <p:ext uri="{BB962C8B-B14F-4D97-AF65-F5344CB8AC3E}">
        <p14:creationId xmlns:p14="http://schemas.microsoft.com/office/powerpoint/2010/main" val="4004282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4119-DD19-4F96-BA8C-CFB5D8773A20}"/>
              </a:ext>
            </a:extLst>
          </p:cNvPr>
          <p:cNvSpPr>
            <a:spLocks noGrp="1"/>
          </p:cNvSpPr>
          <p:nvPr>
            <p:ph type="title"/>
          </p:nvPr>
        </p:nvSpPr>
        <p:spPr>
          <a:xfrm>
            <a:off x="838200" y="365126"/>
            <a:ext cx="10515600" cy="638922"/>
          </a:xfrm>
        </p:spPr>
        <p:txBody>
          <a:bodyPr>
            <a:normAutofit fontScale="90000"/>
          </a:bodyPr>
          <a:lstStyle/>
          <a:p>
            <a:pPr algn="ctr"/>
            <a:r>
              <a:rPr lang="en-GB" sz="2800" b="1" dirty="0">
                <a:latin typeface="+mn-lt"/>
              </a:rPr>
              <a:t>Divine Command Ethics</a:t>
            </a:r>
            <a:br>
              <a:rPr lang="en-GB" sz="2800" b="1" dirty="0">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7F551020-8A6A-48C3-8288-9BCA882D9D4B}"/>
              </a:ext>
            </a:extLst>
          </p:cNvPr>
          <p:cNvSpPr>
            <a:spLocks noGrp="1"/>
          </p:cNvSpPr>
          <p:nvPr>
            <p:ph idx="1"/>
          </p:nvPr>
        </p:nvSpPr>
        <p:spPr>
          <a:xfrm>
            <a:off x="649941" y="1004048"/>
            <a:ext cx="10995211" cy="5011270"/>
          </a:xfrm>
        </p:spPr>
        <p:txBody>
          <a:bodyPr>
            <a:normAutofit/>
          </a:bodyPr>
          <a:lstStyle/>
          <a:p>
            <a:r>
              <a:rPr lang="en-GB" dirty="0"/>
              <a:t>As per this principle, the right action is defined by the commands by God. It implies that to be moral, a person should believe in God and an action is right only if it is commanded by God.</a:t>
            </a:r>
          </a:p>
          <a:p>
            <a:r>
              <a:rPr lang="en-GB" dirty="0"/>
              <a:t> There are some difficulties in this approach, namely, (a) whether God exists or not is not clear. (b) How to know what are the God’s commands? and (c) How to verify the genuineness of the commands? </a:t>
            </a:r>
          </a:p>
          <a:p>
            <a:r>
              <a:rPr lang="en-GB" dirty="0"/>
              <a:t>Further, religions such as Hinduism, Islam, and Christianity accept the existence of God. But Buddhism, Taoism, and Confucianism adopt only faith in a right path and do not believe in God.</a:t>
            </a:r>
            <a:endParaRPr lang="en-IN" dirty="0"/>
          </a:p>
        </p:txBody>
      </p:sp>
    </p:spTree>
    <p:extLst>
      <p:ext uri="{BB962C8B-B14F-4D97-AF65-F5344CB8AC3E}">
        <p14:creationId xmlns:p14="http://schemas.microsoft.com/office/powerpoint/2010/main" val="26131717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6E41-9FA4-4C01-89AE-FF41DFA723BF}"/>
              </a:ext>
            </a:extLst>
          </p:cNvPr>
          <p:cNvSpPr>
            <a:spLocks noGrp="1"/>
          </p:cNvSpPr>
          <p:nvPr>
            <p:ph type="title"/>
          </p:nvPr>
        </p:nvSpPr>
        <p:spPr>
          <a:xfrm>
            <a:off x="719417" y="286964"/>
            <a:ext cx="10515600" cy="549274"/>
          </a:xfrm>
        </p:spPr>
        <p:txBody>
          <a:bodyPr>
            <a:normAutofit fontScale="90000"/>
          </a:bodyPr>
          <a:lstStyle/>
          <a:p>
            <a:pPr algn="ctr"/>
            <a:r>
              <a:rPr lang="en-IN" sz="2800" b="1" dirty="0">
                <a:latin typeface="+mn-lt"/>
              </a:rPr>
              <a:t>ENGINEERING AS SOCIAL EXPERIMENTATION</a:t>
            </a:r>
            <a:br>
              <a:rPr lang="en-IN" sz="2800" b="1" dirty="0">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56C60BBD-489E-4DDA-B1B2-60315B022B5F}"/>
              </a:ext>
            </a:extLst>
          </p:cNvPr>
          <p:cNvSpPr>
            <a:spLocks noGrp="1"/>
          </p:cNvSpPr>
          <p:nvPr>
            <p:ph idx="1"/>
          </p:nvPr>
        </p:nvSpPr>
        <p:spPr>
          <a:xfrm>
            <a:off x="719417" y="836238"/>
            <a:ext cx="11105030" cy="4351338"/>
          </a:xfrm>
        </p:spPr>
        <p:txBody>
          <a:bodyPr>
            <a:normAutofit/>
          </a:bodyPr>
          <a:lstStyle/>
          <a:p>
            <a:pPr algn="just"/>
            <a:r>
              <a:rPr lang="en-GB" sz="2400" b="1" dirty="0"/>
              <a:t>Before manufacturing a product or providing a project, we make several assumptions and trials, design and redesign and test several times till the product is observed to be functioning satisfactorily. </a:t>
            </a:r>
          </a:p>
          <a:p>
            <a:pPr algn="just"/>
            <a:r>
              <a:rPr lang="en-GB" sz="2400" b="1" dirty="0"/>
              <a:t>We try different materials and experiments. From the test data obtained we make detailed design and retests.</a:t>
            </a:r>
          </a:p>
          <a:p>
            <a:pPr algn="just"/>
            <a:r>
              <a:rPr lang="en-GB" sz="2400" b="1" dirty="0"/>
              <a:t>Thus, design as well as engineering is iterative processing as experimentation.</a:t>
            </a:r>
            <a:endParaRPr lang="en-IN" sz="2400" b="1" dirty="0"/>
          </a:p>
        </p:txBody>
      </p:sp>
      <p:sp>
        <p:nvSpPr>
          <p:cNvPr id="5" name="TextBox 4">
            <a:extLst>
              <a:ext uri="{FF2B5EF4-FFF2-40B4-BE49-F238E27FC236}">
                <a16:creationId xmlns:a16="http://schemas.microsoft.com/office/drawing/2014/main" id="{E99865B4-CFD9-4108-B9BF-46F961C2CDA7}"/>
              </a:ext>
            </a:extLst>
          </p:cNvPr>
          <p:cNvSpPr txBox="1"/>
          <p:nvPr/>
        </p:nvSpPr>
        <p:spPr>
          <a:xfrm>
            <a:off x="719417" y="3348318"/>
            <a:ext cx="10970559" cy="3046988"/>
          </a:xfrm>
          <a:prstGeom prst="rect">
            <a:avLst/>
          </a:prstGeom>
          <a:noFill/>
        </p:spPr>
        <p:txBody>
          <a:bodyPr wrap="square">
            <a:spAutoFit/>
          </a:bodyPr>
          <a:lstStyle/>
          <a:p>
            <a:pPr marL="285750" indent="-285750" algn="just">
              <a:buFont typeface="Arial" panose="020B0604020202020204" pitchFamily="34" charset="0"/>
              <a:buChar char="•"/>
            </a:pPr>
            <a:r>
              <a:rPr lang="en-GB" sz="2400" b="1" dirty="0"/>
              <a:t>Several redesigns are made upon the feedback information on the performance or failure in the field or in the factory. </a:t>
            </a:r>
          </a:p>
          <a:p>
            <a:pPr marL="285750" indent="-285750" algn="just">
              <a:buFont typeface="Arial" panose="020B0604020202020204" pitchFamily="34" charset="0"/>
              <a:buChar char="•"/>
            </a:pPr>
            <a:endParaRPr lang="en-GB" sz="2400" b="1" dirty="0"/>
          </a:p>
          <a:p>
            <a:pPr marL="285750" indent="-285750" algn="just">
              <a:buFont typeface="Arial" panose="020B0604020202020204" pitchFamily="34" charset="0"/>
              <a:buChar char="•"/>
            </a:pPr>
            <a:r>
              <a:rPr lang="en-GB" sz="2400" b="1" dirty="0"/>
              <a:t>Besides the tests, each engineering project is modified during execution, based on the periodical feedback on the progress and the lessons from other sources. </a:t>
            </a:r>
          </a:p>
          <a:p>
            <a:pPr marL="285750" indent="-285750" algn="just">
              <a:buFont typeface="Arial" panose="020B0604020202020204" pitchFamily="34" charset="0"/>
              <a:buChar char="•"/>
            </a:pPr>
            <a:endParaRPr lang="en-GB" sz="2400" b="1" dirty="0"/>
          </a:p>
          <a:p>
            <a:pPr marL="285750" indent="-285750" algn="just">
              <a:buFont typeface="Arial" panose="020B0604020202020204" pitchFamily="34" charset="0"/>
              <a:buChar char="•"/>
            </a:pPr>
            <a:r>
              <a:rPr lang="en-GB" sz="2400" b="1" dirty="0"/>
              <a:t>Hence, the development of a product or a project as a whole may be considered as an experiment.</a:t>
            </a:r>
            <a:endParaRPr lang="en-IN" sz="2400" b="1" dirty="0"/>
          </a:p>
        </p:txBody>
      </p:sp>
    </p:spTree>
    <p:extLst>
      <p:ext uri="{BB962C8B-B14F-4D97-AF65-F5344CB8AC3E}">
        <p14:creationId xmlns:p14="http://schemas.microsoft.com/office/powerpoint/2010/main" val="24631333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63AD2B-755D-47F4-A481-542E08C34C68}"/>
              </a:ext>
            </a:extLst>
          </p:cNvPr>
          <p:cNvPicPr>
            <a:picLocks noGrp="1" noChangeAspect="1"/>
          </p:cNvPicPr>
          <p:nvPr>
            <p:ph idx="1"/>
          </p:nvPr>
        </p:nvPicPr>
        <p:blipFill>
          <a:blip r:embed="rId2"/>
          <a:stretch>
            <a:fillRect/>
          </a:stretch>
        </p:blipFill>
        <p:spPr>
          <a:xfrm>
            <a:off x="1963272" y="94482"/>
            <a:ext cx="7862600" cy="6691800"/>
          </a:xfrm>
        </p:spPr>
      </p:pic>
    </p:spTree>
    <p:extLst>
      <p:ext uri="{BB962C8B-B14F-4D97-AF65-F5344CB8AC3E}">
        <p14:creationId xmlns:p14="http://schemas.microsoft.com/office/powerpoint/2010/main" val="38436837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845C-8FF7-4090-ADB4-EB3F9355BDEC}"/>
              </a:ext>
            </a:extLst>
          </p:cNvPr>
          <p:cNvSpPr>
            <a:spLocks noGrp="1"/>
          </p:cNvSpPr>
          <p:nvPr>
            <p:ph type="title"/>
          </p:nvPr>
        </p:nvSpPr>
        <p:spPr>
          <a:xfrm>
            <a:off x="838200" y="365125"/>
            <a:ext cx="10515600" cy="468593"/>
          </a:xfrm>
        </p:spPr>
        <p:txBody>
          <a:bodyPr>
            <a:noAutofit/>
          </a:bodyPr>
          <a:lstStyle/>
          <a:p>
            <a:pPr algn="ctr"/>
            <a:r>
              <a:rPr lang="en-IN" sz="4000" b="1" dirty="0">
                <a:latin typeface="+mn-lt"/>
              </a:rPr>
              <a:t>Similarities</a:t>
            </a:r>
          </a:p>
        </p:txBody>
      </p:sp>
      <p:sp>
        <p:nvSpPr>
          <p:cNvPr id="3" name="Content Placeholder 2">
            <a:extLst>
              <a:ext uri="{FF2B5EF4-FFF2-40B4-BE49-F238E27FC236}">
                <a16:creationId xmlns:a16="http://schemas.microsoft.com/office/drawing/2014/main" id="{4DA61DBF-C4F1-4718-9890-235074A6E4E0}"/>
              </a:ext>
            </a:extLst>
          </p:cNvPr>
          <p:cNvSpPr>
            <a:spLocks noGrp="1"/>
          </p:cNvSpPr>
          <p:nvPr>
            <p:ph idx="1"/>
          </p:nvPr>
        </p:nvSpPr>
        <p:spPr>
          <a:xfrm>
            <a:off x="640975" y="1000871"/>
            <a:ext cx="11075895" cy="4826187"/>
          </a:xfrm>
        </p:spPr>
        <p:txBody>
          <a:bodyPr>
            <a:normAutofit/>
          </a:bodyPr>
          <a:lstStyle/>
          <a:p>
            <a:pPr marL="0" indent="0" algn="just">
              <a:buNone/>
            </a:pPr>
            <a:r>
              <a:rPr lang="en-GB" b="1" dirty="0"/>
              <a:t>1)Partial ignorance: </a:t>
            </a:r>
          </a:p>
          <a:p>
            <a:pPr algn="just"/>
            <a:r>
              <a:rPr lang="en-GB" b="1" dirty="0"/>
              <a:t>The project is usually executed in partial ignorance.</a:t>
            </a:r>
          </a:p>
          <a:p>
            <a:pPr algn="just"/>
            <a:r>
              <a:rPr lang="en-GB" b="1" dirty="0"/>
              <a:t> Uncertainties exist in the model assumed. </a:t>
            </a:r>
          </a:p>
          <a:p>
            <a:pPr algn="just"/>
            <a:r>
              <a:rPr lang="en-GB" b="1" dirty="0"/>
              <a:t>The </a:t>
            </a:r>
            <a:r>
              <a:rPr lang="en-GB" b="1" dirty="0" err="1"/>
              <a:t>behavior</a:t>
            </a:r>
            <a:r>
              <a:rPr lang="en-GB" b="1" dirty="0"/>
              <a:t> of materials purchased is uncertain and not constant (that is certain!).</a:t>
            </a:r>
          </a:p>
          <a:p>
            <a:pPr algn="just"/>
            <a:r>
              <a:rPr lang="en-GB" b="1" dirty="0"/>
              <a:t> They may vary with the suppliers, processed lot, time, and the process used in shaping the materials (e.g., sheet or plate, rod or wire, forged or cast or welded). </a:t>
            </a:r>
          </a:p>
          <a:p>
            <a:pPr algn="just"/>
            <a:r>
              <a:rPr lang="en-GB" b="1" dirty="0"/>
              <a:t>There may be variations in the grain structure and its resulting failure stress. </a:t>
            </a:r>
            <a:endParaRPr lang="en-IN" b="1" dirty="0"/>
          </a:p>
        </p:txBody>
      </p:sp>
    </p:spTree>
    <p:extLst>
      <p:ext uri="{BB962C8B-B14F-4D97-AF65-F5344CB8AC3E}">
        <p14:creationId xmlns:p14="http://schemas.microsoft.com/office/powerpoint/2010/main" val="3405747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3E96F-DF25-4D75-A00E-2B2B844B6CC2}"/>
              </a:ext>
            </a:extLst>
          </p:cNvPr>
          <p:cNvSpPr>
            <a:spLocks noGrp="1"/>
          </p:cNvSpPr>
          <p:nvPr>
            <p:ph idx="1"/>
          </p:nvPr>
        </p:nvSpPr>
        <p:spPr>
          <a:xfrm>
            <a:off x="997214" y="127118"/>
            <a:ext cx="10515600" cy="3787934"/>
          </a:xfrm>
        </p:spPr>
        <p:txBody>
          <a:bodyPr>
            <a:normAutofit lnSpcReduction="10000"/>
          </a:bodyPr>
          <a:lstStyle/>
          <a:p>
            <a:pPr marL="0" indent="0" algn="just">
              <a:buNone/>
            </a:pPr>
            <a:r>
              <a:rPr lang="en-GB" dirty="0"/>
              <a:t>2</a:t>
            </a:r>
            <a:r>
              <a:rPr lang="en-GB" b="1" dirty="0"/>
              <a:t>)Uncertainty: </a:t>
            </a:r>
          </a:p>
          <a:p>
            <a:pPr marL="0" indent="0" algn="just">
              <a:buNone/>
            </a:pPr>
            <a:r>
              <a:rPr lang="en-GB" b="1" dirty="0"/>
              <a:t>The final outcomes of projects are also uncertain, as in experiments. Some</a:t>
            </a:r>
          </a:p>
          <a:p>
            <a:pPr algn="just"/>
            <a:r>
              <a:rPr lang="en-GB" b="1" dirty="0"/>
              <a:t>times unintended results, side effects (bye-products), and unsafe operation have also occurred.</a:t>
            </a:r>
          </a:p>
          <a:p>
            <a:pPr algn="just"/>
            <a:r>
              <a:rPr lang="en-GB" b="1" dirty="0"/>
              <a:t>Unexpected risks, such as undue seepage in a storage dam, leakage of nuclear radiation from an atomic power plant, presence of pesticides in food or soft drink bottle, an new irrigation canal spreading water-borne diseases</a:t>
            </a:r>
            <a:endParaRPr lang="en-IN" b="1" dirty="0"/>
          </a:p>
        </p:txBody>
      </p:sp>
      <p:sp>
        <p:nvSpPr>
          <p:cNvPr id="2" name="Content Placeholder 2">
            <a:extLst>
              <a:ext uri="{FF2B5EF4-FFF2-40B4-BE49-F238E27FC236}">
                <a16:creationId xmlns:a16="http://schemas.microsoft.com/office/drawing/2014/main" id="{3D7BC9C4-55CB-D46B-7766-286059EE576B}"/>
              </a:ext>
            </a:extLst>
          </p:cNvPr>
          <p:cNvSpPr txBox="1">
            <a:spLocks/>
          </p:cNvSpPr>
          <p:nvPr/>
        </p:nvSpPr>
        <p:spPr>
          <a:xfrm>
            <a:off x="739478" y="3785936"/>
            <a:ext cx="11031071" cy="27924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b="1" dirty="0"/>
              <a:t>3)Continuous monitoring:</a:t>
            </a:r>
          </a:p>
          <a:p>
            <a:pPr algn="just"/>
            <a:r>
              <a:rPr lang="en-GB" b="1" dirty="0"/>
              <a:t> Monitoring continually the progress and gaining new knowledge</a:t>
            </a:r>
          </a:p>
          <a:p>
            <a:pPr marL="0" indent="0" algn="just">
              <a:buFont typeface="Arial" panose="020B0604020202020204" pitchFamily="34" charset="0"/>
              <a:buNone/>
            </a:pPr>
            <a:r>
              <a:rPr lang="en-GB" b="1" dirty="0"/>
              <a:t>   are needed before, during, and after execution of project as in the case   </a:t>
            </a:r>
          </a:p>
          <a:p>
            <a:pPr marL="0" indent="0" algn="just">
              <a:buFont typeface="Arial" panose="020B0604020202020204" pitchFamily="34" charset="0"/>
              <a:buNone/>
            </a:pPr>
            <a:r>
              <a:rPr lang="en-GB" b="1" dirty="0"/>
              <a:t>   of experimentation.</a:t>
            </a:r>
          </a:p>
          <a:p>
            <a:pPr algn="just"/>
            <a:r>
              <a:rPr lang="en-GB" b="1" dirty="0"/>
              <a:t>The performance is to be monitored even during the use (or wrong use!) of the product by the end user/</a:t>
            </a:r>
            <a:r>
              <a:rPr lang="en-GB" b="1" dirty="0" err="1"/>
              <a:t>beneficiary.rt</a:t>
            </a:r>
            <a:endParaRPr lang="en-IN" b="1" dirty="0"/>
          </a:p>
        </p:txBody>
      </p:sp>
    </p:spTree>
    <p:extLst>
      <p:ext uri="{BB962C8B-B14F-4D97-AF65-F5344CB8AC3E}">
        <p14:creationId xmlns:p14="http://schemas.microsoft.com/office/powerpoint/2010/main" val="22722283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4C6C0-2F8D-4024-9C08-CF341B056C45}"/>
              </a:ext>
            </a:extLst>
          </p:cNvPr>
          <p:cNvSpPr>
            <a:spLocks noGrp="1"/>
          </p:cNvSpPr>
          <p:nvPr>
            <p:ph idx="1"/>
          </p:nvPr>
        </p:nvSpPr>
        <p:spPr>
          <a:xfrm>
            <a:off x="533400" y="391272"/>
            <a:ext cx="11434482" cy="5749552"/>
          </a:xfrm>
        </p:spPr>
        <p:txBody>
          <a:bodyPr>
            <a:normAutofit/>
          </a:bodyPr>
          <a:lstStyle/>
          <a:p>
            <a:r>
              <a:rPr lang="en-GB" b="1" dirty="0"/>
              <a:t>Learning from the past:</a:t>
            </a:r>
          </a:p>
          <a:p>
            <a:pPr marL="0" indent="0">
              <a:buNone/>
            </a:pPr>
            <a:r>
              <a:rPr lang="en-GB" b="1" dirty="0"/>
              <a:t> Engineers normally learn from their own prior designs and infer from the analysis of operation and results, and sometimes from the reports of other engineers.</a:t>
            </a:r>
          </a:p>
          <a:p>
            <a:r>
              <a:rPr lang="en-GB" b="1" dirty="0"/>
              <a:t>But this does not happen frequently. The absence of interest and channels of communication, ego in not seeking information, guilty upon the failure, fear of legal actions, and mere negligence have caused many a failure</a:t>
            </a:r>
          </a:p>
          <a:p>
            <a:r>
              <a:rPr lang="en-GB" b="1" dirty="0"/>
              <a:t> e.g., the Titanic lacked sufficient number of life boats—it had only 825 boats for the actual passengers of 2227, the capacity of the ship being</a:t>
            </a:r>
          </a:p>
          <a:p>
            <a:pPr marL="0" indent="0">
              <a:buNone/>
            </a:pPr>
            <a:r>
              <a:rPr lang="en-GB" b="1" dirty="0"/>
              <a:t>    3547! In the emergent situation, all the existing life boats could not be     </a:t>
            </a:r>
          </a:p>
          <a:p>
            <a:pPr marL="0" indent="0">
              <a:buNone/>
            </a:pPr>
            <a:r>
              <a:rPr lang="en-GB" b="1" dirty="0"/>
              <a:t>    launched.</a:t>
            </a:r>
            <a:endParaRPr lang="en-IN" b="1" dirty="0"/>
          </a:p>
        </p:txBody>
      </p:sp>
    </p:spTree>
    <p:extLst>
      <p:ext uri="{BB962C8B-B14F-4D97-AF65-F5344CB8AC3E}">
        <p14:creationId xmlns:p14="http://schemas.microsoft.com/office/powerpoint/2010/main" val="1351183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91F3-AE12-4EAA-AEA2-28CDBE437513}"/>
              </a:ext>
            </a:extLst>
          </p:cNvPr>
          <p:cNvSpPr>
            <a:spLocks noGrp="1"/>
          </p:cNvSpPr>
          <p:nvPr>
            <p:ph type="title"/>
          </p:nvPr>
        </p:nvSpPr>
        <p:spPr>
          <a:xfrm>
            <a:off x="838200" y="0"/>
            <a:ext cx="10515600" cy="504451"/>
          </a:xfrm>
        </p:spPr>
        <p:txBody>
          <a:bodyPr>
            <a:normAutofit fontScale="90000"/>
          </a:bodyPr>
          <a:lstStyle/>
          <a:p>
            <a:pPr algn="ctr"/>
            <a:r>
              <a:rPr lang="en-IN" b="1" dirty="0">
                <a:latin typeface="+mn-lt"/>
              </a:rPr>
              <a:t>Contrasts</a:t>
            </a:r>
          </a:p>
        </p:txBody>
      </p:sp>
      <p:sp>
        <p:nvSpPr>
          <p:cNvPr id="3" name="Content Placeholder 2">
            <a:extLst>
              <a:ext uri="{FF2B5EF4-FFF2-40B4-BE49-F238E27FC236}">
                <a16:creationId xmlns:a16="http://schemas.microsoft.com/office/drawing/2014/main" id="{C3E99B02-762F-47EB-B6CC-A25740286B4A}"/>
              </a:ext>
            </a:extLst>
          </p:cNvPr>
          <p:cNvSpPr>
            <a:spLocks noGrp="1"/>
          </p:cNvSpPr>
          <p:nvPr>
            <p:ph idx="1"/>
          </p:nvPr>
        </p:nvSpPr>
        <p:spPr>
          <a:xfrm>
            <a:off x="704252" y="504451"/>
            <a:ext cx="11183470" cy="4351338"/>
          </a:xfrm>
        </p:spPr>
        <p:txBody>
          <a:bodyPr>
            <a:normAutofit fontScale="92500" lnSpcReduction="20000"/>
          </a:bodyPr>
          <a:lstStyle/>
          <a:p>
            <a:pPr algn="just"/>
            <a:r>
              <a:rPr lang="en-GB" b="1" dirty="0"/>
              <a:t>Experimental control:</a:t>
            </a:r>
          </a:p>
          <a:p>
            <a:pPr algn="just"/>
            <a:r>
              <a:rPr lang="en-GB" b="1" dirty="0"/>
              <a:t> In standard experiments, members for study are selected into two groups namely A and B at random. Group A are given special treatment. The group B is given no treatment and is called the ‘controlled group’. But they are placed in the same environment as the other group A. This process is called the experimental control.</a:t>
            </a:r>
          </a:p>
          <a:p>
            <a:pPr algn="just"/>
            <a:r>
              <a:rPr lang="en-GB" b="1" dirty="0"/>
              <a:t> This practice is adopted in the field of medicine. In engineering, this does not happen, except when the project is confined to laboratory experiments. This is because it is the clients or consumers who choose the product, exercise the control.</a:t>
            </a:r>
          </a:p>
          <a:p>
            <a:pPr algn="just"/>
            <a:r>
              <a:rPr lang="en-GB" b="1" dirty="0"/>
              <a:t> It is not possible to make a random selection of participants from various groups. In engineering, through random sampling, the survey is made from among the users, to assess the results on the product</a:t>
            </a:r>
            <a:endParaRPr lang="en-IN" b="1" dirty="0"/>
          </a:p>
        </p:txBody>
      </p:sp>
      <p:sp>
        <p:nvSpPr>
          <p:cNvPr id="4" name="Content Placeholder 2">
            <a:extLst>
              <a:ext uri="{FF2B5EF4-FFF2-40B4-BE49-F238E27FC236}">
                <a16:creationId xmlns:a16="http://schemas.microsoft.com/office/drawing/2014/main" id="{2397D65B-CF7D-3FF9-4285-3F917AE47CA9}"/>
              </a:ext>
            </a:extLst>
          </p:cNvPr>
          <p:cNvSpPr txBox="1">
            <a:spLocks/>
          </p:cNvSpPr>
          <p:nvPr/>
        </p:nvSpPr>
        <p:spPr>
          <a:xfrm>
            <a:off x="586579" y="4537405"/>
            <a:ext cx="10515600" cy="25558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Humane touch:</a:t>
            </a:r>
          </a:p>
          <a:p>
            <a:r>
              <a:rPr lang="en-GB" b="1" dirty="0"/>
              <a:t> Engineering experiments involve human souls, their needs, views, expectations, and creative use as in case of social experimentation. </a:t>
            </a:r>
          </a:p>
          <a:p>
            <a:r>
              <a:rPr lang="en-GB" b="1" dirty="0"/>
              <a:t>This point of view is not agreed by many of the engineers. But now the quality engineers and managers have fully realized this humane aspect.</a:t>
            </a:r>
            <a:endParaRPr lang="en-IN" b="1" dirty="0"/>
          </a:p>
        </p:txBody>
      </p:sp>
    </p:spTree>
    <p:extLst>
      <p:ext uri="{BB962C8B-B14F-4D97-AF65-F5344CB8AC3E}">
        <p14:creationId xmlns:p14="http://schemas.microsoft.com/office/powerpoint/2010/main" val="41955005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FE45C-B797-49BF-A39E-21F073B2B345}"/>
              </a:ext>
            </a:extLst>
          </p:cNvPr>
          <p:cNvSpPr>
            <a:spLocks noGrp="1"/>
          </p:cNvSpPr>
          <p:nvPr>
            <p:ph idx="1"/>
          </p:nvPr>
        </p:nvSpPr>
        <p:spPr>
          <a:xfrm>
            <a:off x="551328" y="454024"/>
            <a:ext cx="11416553" cy="5534399"/>
          </a:xfrm>
        </p:spPr>
        <p:txBody>
          <a:bodyPr>
            <a:normAutofit lnSpcReduction="10000"/>
          </a:bodyPr>
          <a:lstStyle/>
          <a:p>
            <a:pPr algn="just"/>
            <a:r>
              <a:rPr lang="en-GB" b="1" dirty="0"/>
              <a:t>INFORMED CONSENT:</a:t>
            </a:r>
          </a:p>
          <a:p>
            <a:pPr marL="0" indent="0" algn="just">
              <a:buNone/>
            </a:pPr>
            <a:r>
              <a:rPr lang="en-GB" b="1" dirty="0"/>
              <a:t> Engineering experimentation is viewed as Societal Experiment since the subject and the beneficiary   are human beings. In this respect, it is similar to medical experimentation on human beings.</a:t>
            </a:r>
          </a:p>
          <a:p>
            <a:pPr marL="0" indent="0" algn="just">
              <a:buNone/>
            </a:pPr>
            <a:r>
              <a:rPr lang="en-GB" b="1" dirty="0"/>
              <a:t>  In the case of medical practice, moral and legal rights have been recognized while planning for experimentation. Informed consent is practiced in medical experimentation. Such a practice is not there in scientific laboratory experiments.</a:t>
            </a:r>
          </a:p>
          <a:p>
            <a:pPr algn="just"/>
            <a:r>
              <a:rPr lang="en-GB" b="1" dirty="0"/>
              <a:t>Informed consent has two basic elements:</a:t>
            </a:r>
          </a:p>
          <a:p>
            <a:pPr marL="0" indent="0" algn="just">
              <a:buNone/>
            </a:pPr>
            <a:r>
              <a:rPr lang="en-GB" b="1" dirty="0"/>
              <a:t>1. Knowledge: The subject should be given all relevant information needed to make the decision to participate.</a:t>
            </a:r>
          </a:p>
          <a:p>
            <a:pPr marL="0" indent="0" algn="just">
              <a:buNone/>
            </a:pPr>
            <a:r>
              <a:rPr lang="en-GB" b="1" dirty="0"/>
              <a:t>2. Voluntariness: Subject should take part without force, fraud or deception. Respect for rights of minorities to dissent and compensation for harmful effect are assumed here</a:t>
            </a:r>
            <a:endParaRPr lang="en-IN" b="1" dirty="0"/>
          </a:p>
        </p:txBody>
      </p:sp>
    </p:spTree>
    <p:extLst>
      <p:ext uri="{BB962C8B-B14F-4D97-AF65-F5344CB8AC3E}">
        <p14:creationId xmlns:p14="http://schemas.microsoft.com/office/powerpoint/2010/main" val="29781281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D12B6-B51E-4A09-84D2-6AD433AB04AE}"/>
              </a:ext>
            </a:extLst>
          </p:cNvPr>
          <p:cNvSpPr>
            <a:spLocks noGrp="1"/>
          </p:cNvSpPr>
          <p:nvPr>
            <p:ph idx="1"/>
          </p:nvPr>
        </p:nvSpPr>
        <p:spPr>
          <a:xfrm>
            <a:off x="500935" y="74548"/>
            <a:ext cx="11434482" cy="3689584"/>
          </a:xfrm>
        </p:spPr>
        <p:txBody>
          <a:bodyPr/>
          <a:lstStyle/>
          <a:p>
            <a:r>
              <a:rPr lang="en-GB" b="1" dirty="0"/>
              <a:t>For a valid consent, the following conditions are to be fulfilled:</a:t>
            </a:r>
          </a:p>
          <a:p>
            <a:r>
              <a:rPr lang="en-GB" b="1" dirty="0"/>
              <a:t>1. Consent must be voluntary</a:t>
            </a:r>
          </a:p>
          <a:p>
            <a:r>
              <a:rPr lang="en-GB" b="1" dirty="0"/>
              <a:t>2. All relevant information shall be presented/stated in a clearly understandable form</a:t>
            </a:r>
          </a:p>
          <a:p>
            <a:r>
              <a:rPr lang="en-GB" b="1" dirty="0"/>
              <a:t>3. Consenter shall be capable of processing the information and make rational decisions.</a:t>
            </a:r>
          </a:p>
          <a:p>
            <a:r>
              <a:rPr lang="en-GB" b="1" dirty="0"/>
              <a:t>4. The subject’s consent may be offered in proxy by a group that represents many subjects of like-interests</a:t>
            </a:r>
            <a:endParaRPr lang="en-IN" b="1" dirty="0"/>
          </a:p>
        </p:txBody>
      </p:sp>
      <p:sp>
        <p:nvSpPr>
          <p:cNvPr id="2" name="Content Placeholder 2">
            <a:extLst>
              <a:ext uri="{FF2B5EF4-FFF2-40B4-BE49-F238E27FC236}">
                <a16:creationId xmlns:a16="http://schemas.microsoft.com/office/drawing/2014/main" id="{79B8A34F-2351-786F-CB14-5325A26CACEF}"/>
              </a:ext>
            </a:extLst>
          </p:cNvPr>
          <p:cNvSpPr txBox="1">
            <a:spLocks/>
          </p:cNvSpPr>
          <p:nvPr/>
        </p:nvSpPr>
        <p:spPr>
          <a:xfrm>
            <a:off x="416381" y="3606729"/>
            <a:ext cx="10515600" cy="35042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1" dirty="0"/>
              <a:t>Knowledge gained: </a:t>
            </a:r>
          </a:p>
          <a:p>
            <a:r>
              <a:rPr lang="en-GB" b="1" dirty="0"/>
              <a:t>Not much of new knowledge is developed in engineering experiments as    in the case of scientific experiments in the laboratory.</a:t>
            </a:r>
          </a:p>
          <a:p>
            <a:r>
              <a:rPr lang="en-GB" b="1" dirty="0"/>
              <a:t> Engineering experiments at the most help us to (a) verify the adequacy of the design, (b) to check the stability of the design parameters, and (c) prepare for the unexpected outcomes, in the actual field environments.</a:t>
            </a:r>
          </a:p>
          <a:p>
            <a:r>
              <a:rPr lang="en-GB" b="1" dirty="0"/>
              <a:t>From the models tested in the laboratory to the pilot plant tested in the field, there are differences in performance as well as other outcomes.</a:t>
            </a:r>
            <a:endParaRPr lang="en-IN" b="1" dirty="0"/>
          </a:p>
        </p:txBody>
      </p:sp>
    </p:spTree>
    <p:extLst>
      <p:ext uri="{BB962C8B-B14F-4D97-AF65-F5344CB8AC3E}">
        <p14:creationId xmlns:p14="http://schemas.microsoft.com/office/powerpoint/2010/main" val="332985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2577</TotalTime>
  <Words>27022</Words>
  <Application>Microsoft Office PowerPoint</Application>
  <PresentationFormat>Widescreen</PresentationFormat>
  <Paragraphs>1638</Paragraphs>
  <Slides>314</Slides>
  <Notes>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314</vt:i4>
      </vt:variant>
    </vt:vector>
  </HeadingPairs>
  <TitlesOfParts>
    <vt:vector size="335" baseType="lpstr">
      <vt:lpstr>Acherus</vt:lpstr>
      <vt:lpstr>Algerian</vt:lpstr>
      <vt:lpstr>-apple-system</vt:lpstr>
      <vt:lpstr>Arial</vt:lpstr>
      <vt:lpstr>Arial</vt:lpstr>
      <vt:lpstr>Bookman Old Style</vt:lpstr>
      <vt:lpstr>Cabin</vt:lpstr>
      <vt:lpstr>Cabin Sketch</vt:lpstr>
      <vt:lpstr>Calibri</vt:lpstr>
      <vt:lpstr>Calibri Light</vt:lpstr>
      <vt:lpstr>freight-text-pro</vt:lpstr>
      <vt:lpstr>Garamond</vt:lpstr>
      <vt:lpstr>Linux Libertine</vt:lpstr>
      <vt:lpstr>Merriweather</vt:lpstr>
      <vt:lpstr>Nunito Sans</vt:lpstr>
      <vt:lpstr>Open Sans</vt:lpstr>
      <vt:lpstr>Roboto</vt:lpstr>
      <vt:lpstr>Times New Roman</vt:lpstr>
      <vt:lpstr>Verdana</vt:lpstr>
      <vt:lpstr>Wingdings</vt:lpstr>
      <vt:lpstr>Office Theme</vt:lpstr>
      <vt:lpstr>  By   Dr. A. GEETHA</vt:lpstr>
      <vt:lpstr>PowerPoint Presentation</vt:lpstr>
      <vt:lpstr>ETHS701  ENGINEERING ETHICS</vt:lpstr>
      <vt:lpstr>ETHS701  ENGINEERING ETHICS</vt:lpstr>
      <vt:lpstr>What is Engineering Ethics?</vt:lpstr>
      <vt:lpstr>how is Ethics related to engineering?</vt:lpstr>
      <vt:lpstr>Why Engineering Ethics?</vt:lpstr>
      <vt:lpstr>PowerPoint Presentation</vt:lpstr>
      <vt:lpstr>PowerPoint Presentation</vt:lpstr>
      <vt:lpstr>PowerPoint Presentation</vt:lpstr>
      <vt:lpstr>PowerPoint Presentation</vt:lpstr>
      <vt:lpstr>SENSES OF ENGINEERING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MORAL DILEMMA </vt:lpstr>
      <vt:lpstr>PowerPoint Presentation</vt:lpstr>
      <vt:lpstr>PowerPoint Presentation</vt:lpstr>
      <vt:lpstr>PowerPoint Presentation</vt:lpstr>
      <vt:lpstr>PowerPoint Presentation</vt:lpstr>
      <vt:lpstr>PowerPoint Presentation</vt:lpstr>
      <vt:lpstr>The problem of disagreement</vt:lpstr>
      <vt:lpstr>PowerPoint Presentation</vt:lpstr>
      <vt:lpstr>PowerPoint Presentation</vt:lpstr>
      <vt:lpstr>PowerPoint Presentation</vt:lpstr>
      <vt:lpstr>PowerPoint Presentation</vt:lpstr>
      <vt:lpstr>MORAL DEVELOPMENT (THEORIES)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 </vt:lpstr>
      <vt:lpstr>PowerPoint Presentation</vt:lpstr>
      <vt:lpstr>PowerPoint Presentation</vt:lpstr>
      <vt:lpstr>PowerPoint Presentation</vt:lpstr>
      <vt:lpstr>PROFESSIONAL</vt:lpstr>
      <vt:lpstr>PowerPoint Presentation</vt:lpstr>
      <vt:lpstr>PowerPoint Presentation</vt:lpstr>
      <vt:lpstr>PROFESSIONALISM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EthicalApproaches Several ethical theories have been developed over different times, each of them stressing certain ethical principles or features. Each stresses a view and many a times, we find that these theories converge and reinforce the ethics, in deciding upon the actions and justifying the results</vt:lpstr>
      <vt:lpstr>PowerPoint Presentation</vt:lpstr>
      <vt:lpstr>PowerPoint Presentation</vt:lpstr>
      <vt:lpstr>PowerPoint Presentation</vt:lpstr>
      <vt:lpstr>RIGHTS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SELF-CONTROL </vt:lpstr>
      <vt:lpstr>Self-interest</vt:lpstr>
      <vt:lpstr>RELIGION</vt:lpstr>
      <vt:lpstr>RELIGION</vt:lpstr>
      <vt:lpstr>Divine Command Ethics </vt:lpstr>
      <vt:lpstr>ENGINEERING AS SOCIAL EXPERIMENTATION </vt:lpstr>
      <vt:lpstr>PowerPoint Presentation</vt:lpstr>
      <vt:lpstr>Similarities</vt:lpstr>
      <vt:lpstr>PowerPoint Presentation</vt:lpstr>
      <vt:lpstr>PowerPoint Presentation</vt:lpstr>
      <vt:lpstr>Contrasts</vt:lpstr>
      <vt:lpstr>PowerPoint Presentation</vt:lpstr>
      <vt:lpstr>PowerPoint Presentation</vt:lpstr>
      <vt:lpstr>Engineers as Experimenters</vt:lpstr>
      <vt:lpstr>Engineers as Experimenters </vt:lpstr>
      <vt:lpstr>Responsibility in Experimentation </vt:lpstr>
      <vt:lpstr>Conscientiousness </vt:lpstr>
      <vt:lpstr>PowerPoint Presentation</vt:lpstr>
      <vt:lpstr>PowerPoint Presentation</vt:lpstr>
      <vt:lpstr>PowerPoint Presentation</vt:lpstr>
      <vt:lpstr>PowerPoint Presentation</vt:lpstr>
      <vt:lpstr>PowerPoint Presentation</vt:lpstr>
      <vt:lpstr>INFORMED CONSENT </vt:lpstr>
      <vt:lpstr>PowerPoint Presentation</vt:lpstr>
      <vt:lpstr>Moral Autonomy </vt:lpstr>
      <vt:lpstr>PowerPoint Presentation</vt:lpstr>
      <vt:lpstr>Moral Autonomy – Skills Needed</vt:lpstr>
      <vt:lpstr>PowerPoint Presentation</vt:lpstr>
      <vt:lpstr>Accountability </vt:lpstr>
      <vt:lpstr>PowerPoint Presentation</vt:lpstr>
      <vt:lpstr>What are the codes of Engineering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STANDARDS</vt:lpstr>
      <vt:lpstr>PowerPoint Presentation</vt:lpstr>
      <vt:lpstr>A BALANCED OUTLOOK ON LAW</vt:lpstr>
      <vt:lpstr>The Code of Hammurabi: The Best Rule To Manage Risk </vt:lpstr>
      <vt:lpstr>PowerPoint Presentation</vt:lpstr>
      <vt:lpstr>Steam Boat Code in USA</vt:lpstr>
      <vt:lpstr>PowerPoint Presentation</vt:lpstr>
      <vt:lpstr>1969 Santa Barbara oil spill </vt:lpstr>
      <vt:lpstr>Proper Role of Laws</vt:lpstr>
      <vt:lpstr>CASE STUDY: THE CHALLENGER</vt:lpstr>
      <vt:lpstr>PowerPoint Presentation</vt:lpstr>
      <vt:lpstr>PowerPoint Presentation</vt:lpstr>
      <vt:lpstr>PowerPoint Presentation</vt:lpstr>
      <vt:lpstr>PowerPoint Presentation</vt:lpstr>
      <vt:lpstr>Safety and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Fault-tree Analysis</vt:lpstr>
      <vt:lpstr>PowerPoint Presentation</vt:lpstr>
      <vt:lpstr>PowerPoint Presentation</vt:lpstr>
      <vt:lpstr>PowerPoint Presentation</vt:lpstr>
      <vt:lpstr>PowerPoint Presentation</vt:lpstr>
      <vt:lpstr>PowerPoint Presentation</vt:lpstr>
      <vt:lpstr>PowerPoint Presentation</vt:lpstr>
      <vt:lpstr>4.11 Risk Benefit Analysis</vt:lpstr>
      <vt:lpstr>Conceptual difficulties in Risk-Benefit Analysis  </vt:lpstr>
      <vt:lpstr>Ethical implications on Risk- Benefit Analysis</vt:lpstr>
      <vt:lpstr>Personal Risk</vt:lpstr>
      <vt:lpstr>Assessing personal risk</vt:lpstr>
      <vt:lpstr>Minimize the difficulties in personal risk</vt:lpstr>
      <vt:lpstr>Public Risk and public acceptance</vt:lpstr>
      <vt:lpstr>Accounting publicly for Benefits and Risks</vt:lpstr>
      <vt:lpstr>Becoming responsible engineers regarding risks</vt:lpstr>
      <vt:lpstr>Reducing Risk</vt:lpstr>
      <vt:lpstr>Elements of Risk Management</vt:lpstr>
      <vt:lpstr>Elements of Risk Management</vt:lpstr>
      <vt:lpstr>Three approaches to acceptable risk</vt:lpstr>
      <vt:lpstr>Experts Approach to Acceptable Risk</vt:lpstr>
      <vt:lpstr>Identifying risk</vt:lpstr>
      <vt:lpstr>Utilitarianism and Acceptable risk</vt:lpstr>
      <vt:lpstr>Risk as maximizing benefit</vt:lpstr>
      <vt:lpstr>The Laypersons Approach to Acceptable Risk</vt:lpstr>
      <vt:lpstr>Free and informed consent and compensation</vt:lpstr>
      <vt:lpstr>Lay criterion of acceptable risk:</vt:lpstr>
      <vt:lpstr>The Government Regulator’s Approach to Risk</vt:lpstr>
      <vt:lpstr>Three approaches to acceptable risk</vt:lpstr>
      <vt:lpstr>Becoming a Responsible Engineer Regarding Risk</vt:lpstr>
      <vt:lpstr>(A more general) Principle of Acceptable Risk</vt:lpstr>
      <vt:lpstr> Bhopal Gas Tragedy </vt:lpstr>
      <vt:lpstr>PowerPoint Presentation</vt:lpstr>
      <vt:lpstr>PowerPoint Presentation</vt:lpstr>
      <vt:lpstr>PowerPoint Presentation</vt:lpstr>
      <vt:lpstr>Responsibilities of Engineers</vt:lpstr>
      <vt:lpstr>Collegiality</vt:lpstr>
      <vt:lpstr>Collegiality</vt:lpstr>
      <vt:lpstr>Elements of Collegiality </vt:lpstr>
      <vt:lpstr>Elements of Collegiality </vt:lpstr>
      <vt:lpstr>Elements of Collegiality </vt:lpstr>
      <vt:lpstr>Why is collegiality a virtue</vt:lpstr>
      <vt:lpstr>Negative aspects of collegiality</vt:lpstr>
      <vt:lpstr>Loyality</vt:lpstr>
      <vt:lpstr>Agency Loyalty</vt:lpstr>
      <vt:lpstr>Identification loyalty</vt:lpstr>
      <vt:lpstr>Is loyalty obligatory(responsibility)</vt:lpstr>
      <vt:lpstr>Professionalism and Loyalty  </vt:lpstr>
      <vt:lpstr>Respect for Authority</vt:lpstr>
      <vt:lpstr>Sources of authority</vt:lpstr>
      <vt:lpstr>Institutional authority </vt:lpstr>
      <vt:lpstr>Experts Authority</vt:lpstr>
      <vt:lpstr>Authority Vs Power</vt:lpstr>
      <vt:lpstr>Morally Justified authority</vt:lpstr>
      <vt:lpstr>Accepting authority</vt:lpstr>
      <vt:lpstr>Paramount Obligations</vt:lpstr>
      <vt:lpstr>Collective bargaining.  </vt:lpstr>
      <vt:lpstr>Process of collective bargaining</vt:lpstr>
      <vt:lpstr>Unionism &amp; Professionalism</vt:lpstr>
      <vt:lpstr>Arguments over Unions</vt:lpstr>
      <vt:lpstr>Arguments over Unions</vt:lpstr>
      <vt:lpstr>External Responsibilities</vt:lpstr>
      <vt:lpstr>PowerPoint Presentation</vt:lpstr>
      <vt:lpstr>Occupational crimes </vt:lpstr>
      <vt:lpstr>Occupational crime of price fixing</vt:lpstr>
      <vt:lpstr>Endangering lives</vt:lpstr>
      <vt:lpstr>Industrial Espionage(spying)</vt:lpstr>
      <vt:lpstr>Conflicts of Interest</vt:lpstr>
      <vt:lpstr>Types of conflicts of interest</vt:lpstr>
      <vt:lpstr>Confidentiality or confidential information</vt:lpstr>
      <vt:lpstr>PowerPoint Presentation</vt:lpstr>
      <vt:lpstr>PowerPoint Presentation</vt:lpstr>
      <vt:lpstr>Obligation of Confidentiality  </vt:lpstr>
      <vt:lpstr>PowerPoint Presentation</vt:lpstr>
      <vt:lpstr>Effect of Change of Job on Confidentiality</vt:lpstr>
      <vt:lpstr>Conflict of Interest  </vt:lpstr>
      <vt:lpstr>Conflict of Interest created by Interest in other companies</vt:lpstr>
      <vt:lpstr>Conflicts of Interest created by Insider information</vt:lpstr>
      <vt:lpstr>Avoiding Conflicts Of Interests</vt:lpstr>
      <vt:lpstr>People Committing Occupational Crimes</vt:lpstr>
      <vt:lpstr>PowerPoint Presentation</vt:lpstr>
      <vt:lpstr>Global Issues</vt:lpstr>
      <vt:lpstr>Globalization </vt:lpstr>
      <vt:lpstr>1.Multinational corporations</vt:lpstr>
      <vt:lpstr>Threats of globalization</vt:lpstr>
      <vt:lpstr>International rights</vt:lpstr>
      <vt:lpstr>Ten international rights</vt:lpstr>
      <vt:lpstr>Promoting morally  just measures</vt:lpstr>
      <vt:lpstr>Promoting morally  just measures</vt:lpstr>
      <vt:lpstr>Technology transfer</vt:lpstr>
      <vt:lpstr>Appropriate technology</vt:lpstr>
      <vt:lpstr>Appropriate technology-examples</vt:lpstr>
      <vt:lpstr>2. Environmental ethics</vt:lpstr>
      <vt:lpstr>Environmental ethics</vt:lpstr>
      <vt:lpstr>Engineers as experimenters have certain duties towards environmental ethics  </vt:lpstr>
      <vt:lpstr>Disasters  </vt:lpstr>
      <vt:lpstr>Case studies</vt:lpstr>
      <vt:lpstr>Case studies</vt:lpstr>
      <vt:lpstr>Philosophical views of nature</vt:lpstr>
      <vt:lpstr>Philosophical views of nature</vt:lpstr>
      <vt:lpstr>Sentient-centered ethics</vt:lpstr>
      <vt:lpstr>Biocentric ethics</vt:lpstr>
      <vt:lpstr>Ecocentric ethics</vt:lpstr>
      <vt:lpstr>Human-centered environmental ethics</vt:lpstr>
      <vt:lpstr>Human-centered environmental ethics</vt:lpstr>
      <vt:lpstr>3. Computer ethics</vt:lpstr>
      <vt:lpstr>Power relationships</vt:lpstr>
      <vt:lpstr>Few Moral issues in computer ethics</vt:lpstr>
      <vt:lpstr>Property</vt:lpstr>
      <vt:lpstr>Embezzlementc(Misuse)</vt:lpstr>
      <vt:lpstr>Common cases of computer abuse</vt:lpstr>
      <vt:lpstr>Protection against criminal abuse</vt:lpstr>
      <vt:lpstr>Data and software</vt:lpstr>
      <vt:lpstr>Privacy</vt:lpstr>
      <vt:lpstr>Professional issues </vt:lpstr>
      <vt:lpstr>4.Weapons development</vt:lpstr>
      <vt:lpstr>Engineer’s involvement in weapons development</vt:lpstr>
      <vt:lpstr>5. Engineers as managers</vt:lpstr>
      <vt:lpstr>Managers as professionals</vt:lpstr>
      <vt:lpstr>Managing conflicts</vt:lpstr>
      <vt:lpstr>Resolving conflicts</vt:lpstr>
      <vt:lpstr>6. Consulting engineers</vt:lpstr>
      <vt:lpstr>Responsibilities of Consulting engineers-advertising</vt:lpstr>
      <vt:lpstr>Responsibilities of Consulting engineers-competitive bidding</vt:lpstr>
      <vt:lpstr>Responsibilities of Consulting engineers-contingency fee</vt:lpstr>
      <vt:lpstr>Responsibilities of Consulting engineers-safety and client needs</vt:lpstr>
      <vt:lpstr>7. Engineers as expert witness</vt:lpstr>
      <vt:lpstr>Engineers as expert witnesses-abuse</vt:lpstr>
      <vt:lpstr>Engineers as expert witnesses-abuse</vt:lpstr>
      <vt:lpstr>Engineers as advisors in planning and policy making</vt:lpstr>
      <vt:lpstr>Normative  models of advisers</vt:lpstr>
      <vt:lpstr>Value neutral analysts</vt:lpstr>
      <vt:lpstr>Value guided advocates</vt:lpstr>
      <vt:lpstr>8. Moral leadership</vt:lpstr>
      <vt:lpstr>Participation in professional societies</vt:lpstr>
      <vt:lpstr>Leadership in communities</vt:lpstr>
      <vt:lpstr>Ideals of voluntary service</vt:lpstr>
      <vt:lpstr>9. Codes of Ethics</vt:lpstr>
      <vt:lpstr>Sample code of conduct</vt:lpstr>
      <vt:lpstr>Four Sections of the  Code of Ethics for Engineers</vt:lpstr>
      <vt:lpstr>How the Code of Ethics for Engineers is structured</vt:lpstr>
      <vt:lpstr>I.  Fundamental Canons</vt:lpstr>
      <vt:lpstr>Rules of Practice</vt:lpstr>
      <vt:lpstr>Rules of Practice</vt:lpstr>
      <vt:lpstr>II.  Rules of Practice</vt:lpstr>
      <vt:lpstr>Rules of Practice</vt:lpstr>
      <vt:lpstr> Rules of Practice</vt:lpstr>
      <vt:lpstr>Professional Obligations</vt:lpstr>
      <vt:lpstr>Professional Obligations</vt:lpstr>
      <vt:lpstr> Professional Obligations</vt:lpstr>
      <vt:lpstr> Professional Obligations</vt:lpstr>
      <vt:lpstr>Professional Obligations</vt:lpstr>
      <vt:lpstr>Professional Obligations</vt:lpstr>
      <vt:lpstr> Professional Obligations</vt:lpstr>
      <vt:lpstr>Professional Obligations</vt:lpstr>
      <vt:lpstr>Professional Obligations</vt:lpstr>
      <vt:lpstr>Professional Obligations</vt:lpstr>
      <vt:lpstr>Professional Obligations</vt:lpstr>
      <vt:lpstr>IEEE Code of Ethics </vt:lpstr>
      <vt:lpstr>IEEE Code of Ethics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 Ram</dc:title>
  <dc:creator>geetha geetha</dc:creator>
  <cp:lastModifiedBy>Geetha Angappan</cp:lastModifiedBy>
  <cp:revision>52</cp:revision>
  <cp:lastPrinted>2022-08-21T17:14:13Z</cp:lastPrinted>
  <dcterms:created xsi:type="dcterms:W3CDTF">2021-07-30T17:25:38Z</dcterms:created>
  <dcterms:modified xsi:type="dcterms:W3CDTF">2025-05-28T04:15:12Z</dcterms:modified>
</cp:coreProperties>
</file>